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65"/>
  </p:notesMasterIdLst>
  <p:handoutMasterIdLst>
    <p:handoutMasterId r:id="rId66"/>
  </p:handoutMasterIdLst>
  <p:sldIdLst>
    <p:sldId id="258" r:id="rId2"/>
    <p:sldId id="320" r:id="rId3"/>
    <p:sldId id="321" r:id="rId4"/>
    <p:sldId id="463" r:id="rId5"/>
    <p:sldId id="464" r:id="rId6"/>
    <p:sldId id="465" r:id="rId7"/>
    <p:sldId id="466" r:id="rId8"/>
    <p:sldId id="322" r:id="rId9"/>
    <p:sldId id="376" r:id="rId10"/>
    <p:sldId id="324" r:id="rId11"/>
    <p:sldId id="325" r:id="rId12"/>
    <p:sldId id="326" r:id="rId13"/>
    <p:sldId id="462" r:id="rId14"/>
    <p:sldId id="467" r:id="rId15"/>
    <p:sldId id="468" r:id="rId16"/>
    <p:sldId id="469" r:id="rId17"/>
    <p:sldId id="409" r:id="rId18"/>
    <p:sldId id="410" r:id="rId19"/>
    <p:sldId id="411" r:id="rId20"/>
    <p:sldId id="331" r:id="rId21"/>
    <p:sldId id="332" r:id="rId22"/>
    <p:sldId id="412" r:id="rId23"/>
    <p:sldId id="413" r:id="rId24"/>
    <p:sldId id="414" r:id="rId25"/>
    <p:sldId id="418" r:id="rId26"/>
    <p:sldId id="419" r:id="rId27"/>
    <p:sldId id="420" r:id="rId28"/>
    <p:sldId id="421" r:id="rId29"/>
    <p:sldId id="422" r:id="rId30"/>
    <p:sldId id="423" r:id="rId31"/>
    <p:sldId id="426" r:id="rId32"/>
    <p:sldId id="427" r:id="rId33"/>
    <p:sldId id="428" r:id="rId34"/>
    <p:sldId id="429" r:id="rId35"/>
    <p:sldId id="431" r:id="rId36"/>
    <p:sldId id="432" r:id="rId37"/>
    <p:sldId id="460" r:id="rId38"/>
    <p:sldId id="430" r:id="rId39"/>
    <p:sldId id="461"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3" r:id="rId58"/>
    <p:sldId id="459" r:id="rId59"/>
    <p:sldId id="454" r:id="rId60"/>
    <p:sldId id="455" r:id="rId61"/>
    <p:sldId id="450" r:id="rId62"/>
    <p:sldId id="451" r:id="rId63"/>
    <p:sldId id="452" r:id="rId64"/>
  </p:sldIdLst>
  <p:sldSz cx="9144000" cy="6858000" type="screen4x3"/>
  <p:notesSz cx="7099300" cy="10234613"/>
  <p:defaultTex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286000" algn="l" defTabSz="914400" rtl="0" eaLnBrk="1" latinLnBrk="0" hangingPunct="1">
      <a:defRPr b="1" kern="1200">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743200" algn="l" defTabSz="914400" rtl="0" eaLnBrk="1" latinLnBrk="0" hangingPunct="1">
      <a:defRPr b="1" kern="1200">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200400" algn="l" defTabSz="914400" rtl="0" eaLnBrk="1" latinLnBrk="0" hangingPunct="1">
      <a:defRPr b="1" kern="1200">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657600" algn="l" defTabSz="914400" rtl="0" eaLnBrk="1" latinLnBrk="0" hangingPunct="1">
      <a:defRPr b="1" kern="1200">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0066"/>
    <a:srgbClr val="99CCFF"/>
    <a:srgbClr val="3399FF"/>
    <a:srgbClr val="B9CDE5"/>
    <a:srgbClr val="33CC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728" autoAdjust="0"/>
  </p:normalViewPr>
  <p:slideViewPr>
    <p:cSldViewPr>
      <p:cViewPr varScale="1">
        <p:scale>
          <a:sx n="91" d="100"/>
          <a:sy n="91" d="100"/>
        </p:scale>
        <p:origin x="1221" y="5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66" d="100"/>
        <a:sy n="66" d="100"/>
      </p:scale>
      <p:origin x="0" y="126"/>
    </p:cViewPr>
  </p:sorterViewPr>
  <p:notesViewPr>
    <p:cSldViewPr>
      <p:cViewPr varScale="1">
        <p:scale>
          <a:sx n="55" d="100"/>
          <a:sy n="55" d="100"/>
        </p:scale>
        <p:origin x="-2568" y="-96"/>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20.xml"/><Relationship Id="rId13" Type="http://schemas.openxmlformats.org/officeDocument/2006/relationships/slide" Target="slides/slide28.xml"/><Relationship Id="rId3" Type="http://schemas.openxmlformats.org/officeDocument/2006/relationships/slide" Target="slides/slide8.xml"/><Relationship Id="rId7" Type="http://schemas.openxmlformats.org/officeDocument/2006/relationships/slide" Target="slides/slide19.xml"/><Relationship Id="rId12" Type="http://schemas.openxmlformats.org/officeDocument/2006/relationships/slide" Target="slides/slide24.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7.xml"/><Relationship Id="rId11" Type="http://schemas.openxmlformats.org/officeDocument/2006/relationships/slide" Target="slides/slide23.xml"/><Relationship Id="rId5" Type="http://schemas.openxmlformats.org/officeDocument/2006/relationships/slide" Target="slides/slide11.xml"/><Relationship Id="rId15" Type="http://schemas.openxmlformats.org/officeDocument/2006/relationships/slide" Target="slides/slide49.xml"/><Relationship Id="rId10" Type="http://schemas.openxmlformats.org/officeDocument/2006/relationships/slide" Target="slides/slide22.xml"/><Relationship Id="rId4" Type="http://schemas.openxmlformats.org/officeDocument/2006/relationships/slide" Target="slides/slide10.xml"/><Relationship Id="rId9" Type="http://schemas.openxmlformats.org/officeDocument/2006/relationships/slide" Target="slides/slide21.xml"/><Relationship Id="rId14"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050" name="矩形 2">
            <a:extLst>
              <a:ext uri="{FF2B5EF4-FFF2-40B4-BE49-F238E27FC236}">
                <a16:creationId xmlns:a16="http://schemas.microsoft.com/office/drawing/2014/main" id="{A0198EFE-4396-25F3-39B7-305FA6A897B9}"/>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b="0">
                <a:latin typeface="Arial" charset="0"/>
                <a:ea typeface="宋体" pitchFamily="2" charset="-122"/>
              </a:defRPr>
            </a:lvl1pPr>
          </a:lstStyle>
          <a:p>
            <a:pPr>
              <a:defRPr/>
            </a:pPr>
            <a:endParaRPr lang="zh-CN" altLang="en-US"/>
          </a:p>
        </p:txBody>
      </p:sp>
      <p:sp>
        <p:nvSpPr>
          <p:cNvPr id="130051" name="矩形 3">
            <a:extLst>
              <a:ext uri="{FF2B5EF4-FFF2-40B4-BE49-F238E27FC236}">
                <a16:creationId xmlns:a16="http://schemas.microsoft.com/office/drawing/2014/main" id="{83FDB2E3-CFA4-AC29-FF5F-2FFC1E8270BC}"/>
              </a:ext>
            </a:extLst>
          </p:cNvPr>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b="0">
                <a:latin typeface="Arial" charset="0"/>
                <a:ea typeface="宋体" pitchFamily="2" charset="-122"/>
              </a:defRPr>
            </a:lvl1pPr>
          </a:lstStyle>
          <a:p>
            <a:pPr>
              <a:defRPr/>
            </a:pPr>
            <a:fld id="{A0343D37-1194-4674-B88B-15DFC1C20B8F}" type="datetime1">
              <a:rPr lang="zh-CN" altLang="en-US"/>
              <a:pPr>
                <a:defRPr/>
              </a:pPr>
              <a:t>2022/6/27</a:t>
            </a:fld>
            <a:endParaRPr lang="en-US" altLang="zh-CN"/>
          </a:p>
        </p:txBody>
      </p:sp>
      <p:sp>
        <p:nvSpPr>
          <p:cNvPr id="130052" name="矩形 4">
            <a:extLst>
              <a:ext uri="{FF2B5EF4-FFF2-40B4-BE49-F238E27FC236}">
                <a16:creationId xmlns:a16="http://schemas.microsoft.com/office/drawing/2014/main" id="{B1309F93-ADE7-1091-4965-38F3E1A6EFD4}"/>
              </a:ext>
            </a:extLst>
          </p:cNvPr>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b="0">
                <a:latin typeface="Arial" charset="0"/>
                <a:ea typeface="宋体" pitchFamily="2" charset="-122"/>
              </a:defRPr>
            </a:lvl1pPr>
          </a:lstStyle>
          <a:p>
            <a:pPr>
              <a:defRPr/>
            </a:pPr>
            <a:endParaRPr lang="en-US" altLang="zh-CN"/>
          </a:p>
        </p:txBody>
      </p:sp>
      <p:sp>
        <p:nvSpPr>
          <p:cNvPr id="130053" name="矩形 5">
            <a:extLst>
              <a:ext uri="{FF2B5EF4-FFF2-40B4-BE49-F238E27FC236}">
                <a16:creationId xmlns:a16="http://schemas.microsoft.com/office/drawing/2014/main" id="{278F73AE-90C1-6538-086D-6CEB61440B75}"/>
              </a:ext>
            </a:extLst>
          </p:cNvPr>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b="0">
                <a:ea typeface="宋体" panose="02010600030101010101" pitchFamily="2" charset="-122"/>
              </a:defRPr>
            </a:lvl1pPr>
          </a:lstStyle>
          <a:p>
            <a:fld id="{2B647ADC-1A3C-4FB3-9783-FBF07559442F}" type="slidenum">
              <a:rPr lang="zh-CN" altLang="en-US"/>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194" name="矩形 2">
            <a:extLst>
              <a:ext uri="{FF2B5EF4-FFF2-40B4-BE49-F238E27FC236}">
                <a16:creationId xmlns:a16="http://schemas.microsoft.com/office/drawing/2014/main" id="{C6A3FC31-8C30-B843-A64A-5C241F24CFE9}"/>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b="0">
                <a:latin typeface="Arial" charset="0"/>
                <a:ea typeface="宋体" pitchFamily="2" charset="-122"/>
              </a:defRPr>
            </a:lvl1pPr>
          </a:lstStyle>
          <a:p>
            <a:pPr>
              <a:defRPr/>
            </a:pPr>
            <a:endParaRPr lang="zh-CN" altLang="en-US"/>
          </a:p>
        </p:txBody>
      </p:sp>
      <p:sp>
        <p:nvSpPr>
          <p:cNvPr id="136195" name="矩形 3">
            <a:extLst>
              <a:ext uri="{FF2B5EF4-FFF2-40B4-BE49-F238E27FC236}">
                <a16:creationId xmlns:a16="http://schemas.microsoft.com/office/drawing/2014/main" id="{F17B06BB-6862-689E-F2D3-3016C1BF291E}"/>
              </a:ext>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b="0">
                <a:latin typeface="Arial" charset="0"/>
                <a:ea typeface="宋体" pitchFamily="2" charset="-122"/>
              </a:defRPr>
            </a:lvl1pPr>
          </a:lstStyle>
          <a:p>
            <a:pPr>
              <a:defRPr/>
            </a:pPr>
            <a:fld id="{77FE3D82-A2FC-48A4-9886-F8426D41418D}" type="datetime1">
              <a:rPr lang="zh-CN" altLang="en-US"/>
              <a:pPr>
                <a:defRPr/>
              </a:pPr>
              <a:t>2022/6/27</a:t>
            </a:fld>
            <a:endParaRPr lang="en-US" altLang="zh-CN"/>
          </a:p>
        </p:txBody>
      </p:sp>
      <p:sp>
        <p:nvSpPr>
          <p:cNvPr id="3076" name="矩形 4">
            <a:extLst>
              <a:ext uri="{FF2B5EF4-FFF2-40B4-BE49-F238E27FC236}">
                <a16:creationId xmlns:a16="http://schemas.microsoft.com/office/drawing/2014/main" id="{C7918064-C55A-96DF-0930-7045EC37A7E5}"/>
              </a:ext>
            </a:extLst>
          </p:cNvPr>
          <p:cNvSpPr>
            <a:spLocks noRo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6197" name="矩形 5">
            <a:extLst>
              <a:ext uri="{FF2B5EF4-FFF2-40B4-BE49-F238E27FC236}">
                <a16:creationId xmlns:a16="http://schemas.microsoft.com/office/drawing/2014/main" id="{76999724-11F9-7E37-6B96-D81A3ED24DC3}"/>
              </a:ext>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6198" name="矩形 6">
            <a:extLst>
              <a:ext uri="{FF2B5EF4-FFF2-40B4-BE49-F238E27FC236}">
                <a16:creationId xmlns:a16="http://schemas.microsoft.com/office/drawing/2014/main" id="{7EA5AF66-68A9-2241-E18E-65EF5F6BAD9C}"/>
              </a:ext>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b="0">
                <a:latin typeface="Arial" charset="0"/>
                <a:ea typeface="宋体" pitchFamily="2" charset="-122"/>
              </a:defRPr>
            </a:lvl1pPr>
          </a:lstStyle>
          <a:p>
            <a:pPr>
              <a:defRPr/>
            </a:pPr>
            <a:endParaRPr lang="en-US" altLang="zh-CN"/>
          </a:p>
        </p:txBody>
      </p:sp>
      <p:sp>
        <p:nvSpPr>
          <p:cNvPr id="136199" name="矩形 7">
            <a:extLst>
              <a:ext uri="{FF2B5EF4-FFF2-40B4-BE49-F238E27FC236}">
                <a16:creationId xmlns:a16="http://schemas.microsoft.com/office/drawing/2014/main" id="{DF9E4279-A714-2C57-FA45-59F858A86D3E}"/>
              </a:ext>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b="0">
                <a:ea typeface="宋体" panose="02010600030101010101" pitchFamily="2" charset="-122"/>
              </a:defRPr>
            </a:lvl1pPr>
          </a:lstStyle>
          <a:p>
            <a:fld id="{32C128C8-92D8-4D67-B02A-9EBB93F8CADC}"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2">
            <a:extLst>
              <a:ext uri="{FF2B5EF4-FFF2-40B4-BE49-F238E27FC236}">
                <a16:creationId xmlns:a16="http://schemas.microsoft.com/office/drawing/2014/main" id="{ABE369A3-6F24-A259-2C29-6AA31EB17AA4}"/>
              </a:ext>
            </a:extLst>
          </p:cNvPr>
          <p:cNvSpPr>
            <a:spLocks noRot="1" noChangeArrowheads="1" noTextEdit="1"/>
          </p:cNvSpPr>
          <p:nvPr>
            <p:ph type="sldImg"/>
          </p:nvPr>
        </p:nvSpPr>
        <p:spPr>
          <a:xfrm>
            <a:off x="992188" y="768350"/>
            <a:ext cx="5114925" cy="3836988"/>
          </a:xfrm>
          <a:ln/>
        </p:spPr>
      </p:sp>
      <p:sp>
        <p:nvSpPr>
          <p:cNvPr id="6147" name="矩形 3">
            <a:extLst>
              <a:ext uri="{FF2B5EF4-FFF2-40B4-BE49-F238E27FC236}">
                <a16:creationId xmlns:a16="http://schemas.microsoft.com/office/drawing/2014/main" id="{4B62875F-3890-F3A2-CB84-004293E8B14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334293A-616F-12E1-86AB-C692CB63268E}"/>
              </a:ext>
            </a:extLst>
          </p:cNvPr>
          <p:cNvSpPr>
            <a:spLocks noRot="1" noChangeArrowheads="1" noTextEdit="1"/>
          </p:cNvSpPr>
          <p:nvPr>
            <p:ph type="sldImg"/>
          </p:nvPr>
        </p:nvSpPr>
        <p:spPr>
          <a:xfrm>
            <a:off x="992188" y="768350"/>
            <a:ext cx="5114925" cy="3836988"/>
          </a:xfrm>
          <a:ln/>
        </p:spPr>
      </p:sp>
      <p:sp>
        <p:nvSpPr>
          <p:cNvPr id="35843" name="Rectangle 3">
            <a:extLst>
              <a:ext uri="{FF2B5EF4-FFF2-40B4-BE49-F238E27FC236}">
                <a16:creationId xmlns:a16="http://schemas.microsoft.com/office/drawing/2014/main" id="{D336DC6C-2E07-C80E-8C4B-64F640CEE4A8}"/>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68A9137-7AC9-E3A7-3BDC-6C7551BB3A55}"/>
              </a:ext>
            </a:extLst>
          </p:cNvPr>
          <p:cNvSpPr>
            <a:spLocks noRot="1" noChangeArrowheads="1" noTextEdit="1"/>
          </p:cNvSpPr>
          <p:nvPr>
            <p:ph type="sldImg"/>
          </p:nvPr>
        </p:nvSpPr>
        <p:spPr>
          <a:xfrm>
            <a:off x="992188" y="768350"/>
            <a:ext cx="5114925" cy="3836988"/>
          </a:xfrm>
          <a:ln/>
        </p:spPr>
      </p:sp>
      <p:sp>
        <p:nvSpPr>
          <p:cNvPr id="37891" name="Rectangle 3">
            <a:extLst>
              <a:ext uri="{FF2B5EF4-FFF2-40B4-BE49-F238E27FC236}">
                <a16:creationId xmlns:a16="http://schemas.microsoft.com/office/drawing/2014/main" id="{F68430F6-B35D-FCA1-24C9-5A7BBB641340}"/>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CD81F84-9077-AFA4-CDC3-136FE30E45AB}"/>
              </a:ext>
            </a:extLst>
          </p:cNvPr>
          <p:cNvSpPr>
            <a:spLocks noRot="1" noChangeArrowheads="1" noTextEdit="1"/>
          </p:cNvSpPr>
          <p:nvPr>
            <p:ph type="sldImg"/>
          </p:nvPr>
        </p:nvSpPr>
        <p:spPr>
          <a:xfrm>
            <a:off x="992188" y="768350"/>
            <a:ext cx="5114925" cy="3836988"/>
          </a:xfrm>
          <a:ln/>
        </p:spPr>
      </p:sp>
      <p:sp>
        <p:nvSpPr>
          <p:cNvPr id="39939" name="Rectangle 3">
            <a:extLst>
              <a:ext uri="{FF2B5EF4-FFF2-40B4-BE49-F238E27FC236}">
                <a16:creationId xmlns:a16="http://schemas.microsoft.com/office/drawing/2014/main" id="{5C7A6B81-F60C-74BB-A77D-11379684E45D}"/>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F3EF124-AEE5-6853-DB3F-F49A272AD9D3}"/>
              </a:ext>
            </a:extLst>
          </p:cNvPr>
          <p:cNvSpPr>
            <a:spLocks noRot="1" noChangeArrowheads="1" noTextEdit="1"/>
          </p:cNvSpPr>
          <p:nvPr>
            <p:ph type="sldImg"/>
          </p:nvPr>
        </p:nvSpPr>
        <p:spPr>
          <a:xfrm>
            <a:off x="992188" y="768350"/>
            <a:ext cx="5114925" cy="3836988"/>
          </a:xfrm>
          <a:ln/>
        </p:spPr>
      </p:sp>
      <p:sp>
        <p:nvSpPr>
          <p:cNvPr id="41987" name="Rectangle 3">
            <a:extLst>
              <a:ext uri="{FF2B5EF4-FFF2-40B4-BE49-F238E27FC236}">
                <a16:creationId xmlns:a16="http://schemas.microsoft.com/office/drawing/2014/main" id="{1849C51F-A18D-9848-468E-00CFDC1BD8E6}"/>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0AAA6D0-634C-D7C8-C50D-D9E975CA1E3F}"/>
              </a:ext>
            </a:extLst>
          </p:cNvPr>
          <p:cNvSpPr>
            <a:spLocks noRot="1" noChangeArrowheads="1" noTextEdit="1"/>
          </p:cNvSpPr>
          <p:nvPr>
            <p:ph type="sldImg"/>
          </p:nvPr>
        </p:nvSpPr>
        <p:spPr>
          <a:xfrm>
            <a:off x="992188" y="768350"/>
            <a:ext cx="5114925" cy="3836988"/>
          </a:xfrm>
          <a:ln/>
        </p:spPr>
      </p:sp>
      <p:sp>
        <p:nvSpPr>
          <p:cNvPr id="59395" name="Rectangle 3">
            <a:extLst>
              <a:ext uri="{FF2B5EF4-FFF2-40B4-BE49-F238E27FC236}">
                <a16:creationId xmlns:a16="http://schemas.microsoft.com/office/drawing/2014/main" id="{800E492F-4F89-C9B3-7EE3-BDA836CEE71A}"/>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86278CFA-330E-7D6B-1F9E-4981B53B0D48}"/>
              </a:ext>
            </a:extLst>
          </p:cNvPr>
          <p:cNvSpPr>
            <a:spLocks noRot="1" noChangeArrowheads="1" noTextEdit="1"/>
          </p:cNvSpPr>
          <p:nvPr>
            <p:ph type="sldImg"/>
          </p:nvPr>
        </p:nvSpPr>
        <p:spPr>
          <a:xfrm>
            <a:off x="992188" y="768350"/>
            <a:ext cx="5114925" cy="3836988"/>
          </a:xfrm>
          <a:ln/>
        </p:spPr>
      </p:sp>
      <p:sp>
        <p:nvSpPr>
          <p:cNvPr id="61443" name="Rectangle 3">
            <a:extLst>
              <a:ext uri="{FF2B5EF4-FFF2-40B4-BE49-F238E27FC236}">
                <a16:creationId xmlns:a16="http://schemas.microsoft.com/office/drawing/2014/main" id="{B109BD97-E0DA-4DEE-A386-F8762B0031F2}"/>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28809CF-5325-4125-122E-E27D06C51804}"/>
              </a:ext>
            </a:extLst>
          </p:cNvPr>
          <p:cNvSpPr>
            <a:spLocks noRot="1" noChangeArrowheads="1" noTextEdit="1"/>
          </p:cNvSpPr>
          <p:nvPr>
            <p:ph type="sldImg"/>
          </p:nvPr>
        </p:nvSpPr>
        <p:spPr>
          <a:xfrm>
            <a:off x="992188" y="768350"/>
            <a:ext cx="5114925" cy="3836988"/>
          </a:xfrm>
          <a:ln/>
        </p:spPr>
      </p:sp>
      <p:sp>
        <p:nvSpPr>
          <p:cNvPr id="63491" name="Rectangle 3">
            <a:extLst>
              <a:ext uri="{FF2B5EF4-FFF2-40B4-BE49-F238E27FC236}">
                <a16:creationId xmlns:a16="http://schemas.microsoft.com/office/drawing/2014/main" id="{81BED71A-0F65-D0BA-CA27-289632D19AC1}"/>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D0775463-BC6E-029D-8359-CA0AAB216B23}"/>
              </a:ext>
            </a:extLst>
          </p:cNvPr>
          <p:cNvSpPr>
            <a:spLocks noRot="1" noChangeArrowheads="1" noTextEdit="1"/>
          </p:cNvSpPr>
          <p:nvPr>
            <p:ph type="sldImg"/>
          </p:nvPr>
        </p:nvSpPr>
        <p:spPr>
          <a:xfrm>
            <a:off x="992188" y="768350"/>
            <a:ext cx="5114925" cy="3836988"/>
          </a:xfrm>
          <a:ln/>
        </p:spPr>
      </p:sp>
      <p:sp>
        <p:nvSpPr>
          <p:cNvPr id="65539" name="Rectangle 3">
            <a:extLst>
              <a:ext uri="{FF2B5EF4-FFF2-40B4-BE49-F238E27FC236}">
                <a16:creationId xmlns:a16="http://schemas.microsoft.com/office/drawing/2014/main" id="{4C7FBD1F-37BE-1A93-A214-E65619614CBF}"/>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68F680F9-FB70-4A1C-CD47-CB5DB8EBB683}"/>
              </a:ext>
            </a:extLst>
          </p:cNvPr>
          <p:cNvSpPr>
            <a:spLocks noRot="1" noChangeArrowheads="1" noTextEdit="1"/>
          </p:cNvSpPr>
          <p:nvPr>
            <p:ph type="sldImg"/>
          </p:nvPr>
        </p:nvSpPr>
        <p:spPr>
          <a:xfrm>
            <a:off x="992188" y="768350"/>
            <a:ext cx="5114925" cy="3836988"/>
          </a:xfrm>
          <a:ln/>
        </p:spPr>
      </p:sp>
      <p:sp>
        <p:nvSpPr>
          <p:cNvPr id="67587" name="Rectangle 3">
            <a:extLst>
              <a:ext uri="{FF2B5EF4-FFF2-40B4-BE49-F238E27FC236}">
                <a16:creationId xmlns:a16="http://schemas.microsoft.com/office/drawing/2014/main" id="{F35AA1F2-77B4-633D-2025-ADF278EB588B}"/>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662F883-4ECF-7395-062C-76B4C97FC51F}"/>
              </a:ext>
            </a:extLst>
          </p:cNvPr>
          <p:cNvSpPr>
            <a:spLocks noRot="1" noChangeArrowheads="1" noTextEdit="1"/>
          </p:cNvSpPr>
          <p:nvPr>
            <p:ph type="sldImg"/>
          </p:nvPr>
        </p:nvSpPr>
        <p:spPr>
          <a:xfrm>
            <a:off x="992188" y="768350"/>
            <a:ext cx="5114925" cy="3836988"/>
          </a:xfrm>
          <a:ln/>
        </p:spPr>
      </p:sp>
      <p:sp>
        <p:nvSpPr>
          <p:cNvPr id="69635" name="Rectangle 3">
            <a:extLst>
              <a:ext uri="{FF2B5EF4-FFF2-40B4-BE49-F238E27FC236}">
                <a16:creationId xmlns:a16="http://schemas.microsoft.com/office/drawing/2014/main" id="{89690708-753C-252F-AECD-3A697C85B9D5}"/>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27C0F94-D977-F65B-4F96-6290E1260F50}"/>
              </a:ext>
            </a:extLst>
          </p:cNvPr>
          <p:cNvSpPr>
            <a:spLocks noRot="1" noChangeArrowheads="1" noTextEdit="1"/>
          </p:cNvSpPr>
          <p:nvPr>
            <p:ph type="sldImg"/>
          </p:nvPr>
        </p:nvSpPr>
        <p:spPr>
          <a:xfrm>
            <a:off x="992188" y="768350"/>
            <a:ext cx="5114925" cy="3836988"/>
          </a:xfrm>
          <a:ln/>
        </p:spPr>
      </p:sp>
      <p:sp>
        <p:nvSpPr>
          <p:cNvPr id="8195" name="Rectangle 3">
            <a:extLst>
              <a:ext uri="{FF2B5EF4-FFF2-40B4-BE49-F238E27FC236}">
                <a16:creationId xmlns:a16="http://schemas.microsoft.com/office/drawing/2014/main" id="{73146FE9-03D5-8F92-6726-67C848EE4AEB}"/>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17D00C87-E776-602E-6B48-F842CC9FEEBA}"/>
              </a:ext>
            </a:extLst>
          </p:cNvPr>
          <p:cNvSpPr>
            <a:spLocks noRot="1" noChangeArrowheads="1" noTextEdit="1"/>
          </p:cNvSpPr>
          <p:nvPr>
            <p:ph type="sldImg"/>
          </p:nvPr>
        </p:nvSpPr>
        <p:spPr>
          <a:xfrm>
            <a:off x="992188" y="768350"/>
            <a:ext cx="5114925" cy="3836988"/>
          </a:xfrm>
          <a:ln/>
        </p:spPr>
      </p:sp>
      <p:sp>
        <p:nvSpPr>
          <p:cNvPr id="71683" name="Rectangle 3">
            <a:extLst>
              <a:ext uri="{FF2B5EF4-FFF2-40B4-BE49-F238E27FC236}">
                <a16:creationId xmlns:a16="http://schemas.microsoft.com/office/drawing/2014/main" id="{85E99D80-011D-9A20-8712-C3E820FB3A94}"/>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20ABB2B1-3848-AAD3-9EAF-8080DB61B43F}"/>
              </a:ext>
            </a:extLst>
          </p:cNvPr>
          <p:cNvSpPr>
            <a:spLocks noRot="1" noChangeArrowheads="1" noTextEdit="1"/>
          </p:cNvSpPr>
          <p:nvPr>
            <p:ph type="sldImg"/>
          </p:nvPr>
        </p:nvSpPr>
        <p:spPr>
          <a:xfrm>
            <a:off x="992188" y="768350"/>
            <a:ext cx="5114925" cy="3836988"/>
          </a:xfrm>
          <a:ln/>
        </p:spPr>
      </p:sp>
      <p:sp>
        <p:nvSpPr>
          <p:cNvPr id="73731" name="Rectangle 3">
            <a:extLst>
              <a:ext uri="{FF2B5EF4-FFF2-40B4-BE49-F238E27FC236}">
                <a16:creationId xmlns:a16="http://schemas.microsoft.com/office/drawing/2014/main" id="{D03C6D12-7D54-AD9F-8398-3AC1A910471B}"/>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4ABDF891-B599-E207-1BA4-136D65E0BF09}"/>
              </a:ext>
            </a:extLst>
          </p:cNvPr>
          <p:cNvSpPr>
            <a:spLocks noRot="1" noChangeArrowheads="1" noTextEdit="1"/>
          </p:cNvSpPr>
          <p:nvPr>
            <p:ph type="sldImg"/>
          </p:nvPr>
        </p:nvSpPr>
        <p:spPr>
          <a:xfrm>
            <a:off x="992188" y="768350"/>
            <a:ext cx="5114925" cy="3836988"/>
          </a:xfrm>
          <a:ln/>
        </p:spPr>
      </p:sp>
      <p:sp>
        <p:nvSpPr>
          <p:cNvPr id="75779" name="Rectangle 3">
            <a:extLst>
              <a:ext uri="{FF2B5EF4-FFF2-40B4-BE49-F238E27FC236}">
                <a16:creationId xmlns:a16="http://schemas.microsoft.com/office/drawing/2014/main" id="{89595312-59FE-A445-3D5A-8D343A898D98}"/>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27263F94-F691-50EF-42EB-59F2692EBD27}"/>
              </a:ext>
            </a:extLst>
          </p:cNvPr>
          <p:cNvSpPr>
            <a:spLocks noRot="1" noChangeArrowheads="1" noTextEdit="1"/>
          </p:cNvSpPr>
          <p:nvPr>
            <p:ph type="sldImg"/>
          </p:nvPr>
        </p:nvSpPr>
        <p:spPr>
          <a:xfrm>
            <a:off x="992188" y="768350"/>
            <a:ext cx="5114925" cy="3836988"/>
          </a:xfrm>
          <a:ln/>
        </p:spPr>
      </p:sp>
      <p:sp>
        <p:nvSpPr>
          <p:cNvPr id="77827" name="Rectangle 3">
            <a:extLst>
              <a:ext uri="{FF2B5EF4-FFF2-40B4-BE49-F238E27FC236}">
                <a16:creationId xmlns:a16="http://schemas.microsoft.com/office/drawing/2014/main" id="{5A34205F-56F3-CBEA-5936-A761830081C4}"/>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B8A2A334-BFCF-704D-24DA-D969C244DBA2}"/>
              </a:ext>
            </a:extLst>
          </p:cNvPr>
          <p:cNvSpPr>
            <a:spLocks noRot="1" noChangeArrowheads="1" noTextEdit="1"/>
          </p:cNvSpPr>
          <p:nvPr>
            <p:ph type="sldImg"/>
          </p:nvPr>
        </p:nvSpPr>
        <p:spPr>
          <a:xfrm>
            <a:off x="992188" y="768350"/>
            <a:ext cx="5114925" cy="3836988"/>
          </a:xfrm>
          <a:ln/>
        </p:spPr>
      </p:sp>
      <p:sp>
        <p:nvSpPr>
          <p:cNvPr id="79875" name="Rectangle 3">
            <a:extLst>
              <a:ext uri="{FF2B5EF4-FFF2-40B4-BE49-F238E27FC236}">
                <a16:creationId xmlns:a16="http://schemas.microsoft.com/office/drawing/2014/main" id="{4A304746-C46F-9C4B-5771-F5F595531A4D}"/>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DAECA55-F37F-B42F-BE0D-5DA871065593}"/>
              </a:ext>
            </a:extLst>
          </p:cNvPr>
          <p:cNvSpPr>
            <a:spLocks noRot="1" noChangeArrowheads="1" noTextEdit="1"/>
          </p:cNvSpPr>
          <p:nvPr>
            <p:ph type="sldImg"/>
          </p:nvPr>
        </p:nvSpPr>
        <p:spPr>
          <a:xfrm>
            <a:off x="992188" y="768350"/>
            <a:ext cx="5114925" cy="3836988"/>
          </a:xfrm>
          <a:ln/>
        </p:spPr>
      </p:sp>
      <p:sp>
        <p:nvSpPr>
          <p:cNvPr id="10243" name="Rectangle 3">
            <a:extLst>
              <a:ext uri="{FF2B5EF4-FFF2-40B4-BE49-F238E27FC236}">
                <a16:creationId xmlns:a16="http://schemas.microsoft.com/office/drawing/2014/main" id="{45F2D6F9-C657-D3BE-6D03-6BF1028CDA82}"/>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B6ADF46-DDE7-2BB4-FAD9-68B3366034CE}"/>
              </a:ext>
            </a:extLst>
          </p:cNvPr>
          <p:cNvSpPr>
            <a:spLocks noRot="1" noChangeArrowheads="1" noTextEdit="1"/>
          </p:cNvSpPr>
          <p:nvPr>
            <p:ph type="sldImg"/>
          </p:nvPr>
        </p:nvSpPr>
        <p:spPr>
          <a:xfrm>
            <a:off x="992188" y="768350"/>
            <a:ext cx="5114925" cy="3836988"/>
          </a:xfrm>
          <a:ln/>
        </p:spPr>
      </p:sp>
      <p:sp>
        <p:nvSpPr>
          <p:cNvPr id="16387" name="Rectangle 3">
            <a:extLst>
              <a:ext uri="{FF2B5EF4-FFF2-40B4-BE49-F238E27FC236}">
                <a16:creationId xmlns:a16="http://schemas.microsoft.com/office/drawing/2014/main" id="{E32C399F-C6B9-0BED-4941-8C0A5EE633A1}"/>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C1CE20D-B06A-F351-B3F7-EBB8FA9D0766}"/>
              </a:ext>
            </a:extLst>
          </p:cNvPr>
          <p:cNvSpPr>
            <a:spLocks noRot="1" noChangeArrowheads="1" noTextEdit="1"/>
          </p:cNvSpPr>
          <p:nvPr>
            <p:ph type="sldImg"/>
          </p:nvPr>
        </p:nvSpPr>
        <p:spPr>
          <a:xfrm>
            <a:off x="992188" y="768350"/>
            <a:ext cx="5114925" cy="3836988"/>
          </a:xfrm>
          <a:ln/>
        </p:spPr>
      </p:sp>
      <p:sp>
        <p:nvSpPr>
          <p:cNvPr id="19459" name="Rectangle 3">
            <a:extLst>
              <a:ext uri="{FF2B5EF4-FFF2-40B4-BE49-F238E27FC236}">
                <a16:creationId xmlns:a16="http://schemas.microsoft.com/office/drawing/2014/main" id="{66948C7A-7417-8E13-E5E8-78E6DBCF2466}"/>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6125BFC-77C7-9F68-D0EB-4B0759311A80}"/>
              </a:ext>
            </a:extLst>
          </p:cNvPr>
          <p:cNvSpPr>
            <a:spLocks noRot="1" noChangeArrowheads="1" noTextEdit="1"/>
          </p:cNvSpPr>
          <p:nvPr>
            <p:ph type="sldImg"/>
          </p:nvPr>
        </p:nvSpPr>
        <p:spPr>
          <a:xfrm>
            <a:off x="992188" y="768350"/>
            <a:ext cx="5114925" cy="3836988"/>
          </a:xfrm>
          <a:ln/>
        </p:spPr>
      </p:sp>
      <p:sp>
        <p:nvSpPr>
          <p:cNvPr id="21507" name="Rectangle 3">
            <a:extLst>
              <a:ext uri="{FF2B5EF4-FFF2-40B4-BE49-F238E27FC236}">
                <a16:creationId xmlns:a16="http://schemas.microsoft.com/office/drawing/2014/main" id="{8D403877-2E69-E62C-7197-2DAEB7585028}"/>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C4CB7B3-E0CC-A3DF-28B6-DA10C69F318A}"/>
              </a:ext>
            </a:extLst>
          </p:cNvPr>
          <p:cNvSpPr>
            <a:spLocks noRot="1" noChangeArrowheads="1" noTextEdit="1"/>
          </p:cNvSpPr>
          <p:nvPr>
            <p:ph type="sldImg"/>
          </p:nvPr>
        </p:nvSpPr>
        <p:spPr>
          <a:xfrm>
            <a:off x="992188" y="768350"/>
            <a:ext cx="5114925" cy="3836988"/>
          </a:xfrm>
          <a:ln/>
        </p:spPr>
      </p:sp>
      <p:sp>
        <p:nvSpPr>
          <p:cNvPr id="28675" name="Rectangle 3">
            <a:extLst>
              <a:ext uri="{FF2B5EF4-FFF2-40B4-BE49-F238E27FC236}">
                <a16:creationId xmlns:a16="http://schemas.microsoft.com/office/drawing/2014/main" id="{EBB4F0C2-41C7-A30D-C7E0-82940001781D}"/>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35A3A57-F041-1C5A-FBDB-81D02FEF8C41}"/>
              </a:ext>
            </a:extLst>
          </p:cNvPr>
          <p:cNvSpPr>
            <a:spLocks noRot="1" noChangeArrowheads="1" noTextEdit="1"/>
          </p:cNvSpPr>
          <p:nvPr>
            <p:ph type="sldImg"/>
          </p:nvPr>
        </p:nvSpPr>
        <p:spPr>
          <a:xfrm>
            <a:off x="992188" y="768350"/>
            <a:ext cx="5114925" cy="3836988"/>
          </a:xfrm>
          <a:ln/>
        </p:spPr>
      </p:sp>
      <p:sp>
        <p:nvSpPr>
          <p:cNvPr id="31747" name="Rectangle 3">
            <a:extLst>
              <a:ext uri="{FF2B5EF4-FFF2-40B4-BE49-F238E27FC236}">
                <a16:creationId xmlns:a16="http://schemas.microsoft.com/office/drawing/2014/main" id="{0328717E-BD24-AFBC-23AE-56D7D768FCC5}"/>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9E9A7A5-DE67-98D2-3491-5A1EF05AD5CB}"/>
              </a:ext>
            </a:extLst>
          </p:cNvPr>
          <p:cNvSpPr>
            <a:spLocks noRot="1" noChangeArrowheads="1" noTextEdit="1"/>
          </p:cNvSpPr>
          <p:nvPr>
            <p:ph type="sldImg"/>
          </p:nvPr>
        </p:nvSpPr>
        <p:spPr>
          <a:xfrm>
            <a:off x="992188" y="768350"/>
            <a:ext cx="5114925" cy="3836988"/>
          </a:xfrm>
          <a:ln/>
        </p:spPr>
      </p:sp>
      <p:sp>
        <p:nvSpPr>
          <p:cNvPr id="33795" name="Rectangle 3">
            <a:extLst>
              <a:ext uri="{FF2B5EF4-FFF2-40B4-BE49-F238E27FC236}">
                <a16:creationId xmlns:a16="http://schemas.microsoft.com/office/drawing/2014/main" id="{C5B2BE2D-16D4-E647-E60B-50BB8AF7C73F}"/>
              </a:ext>
            </a:extLst>
          </p:cNvPr>
          <p:cNvSpPr>
            <a:spLocks noGrp="1" noChangeArrowheads="1"/>
          </p:cNvSpPr>
          <p:nvPr>
            <p:ph type="body" idx="1"/>
          </p:nvPr>
        </p:nvSpPr>
        <p:spPr>
          <a:noFill/>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Title 6"/>
          <p:cNvSpPr>
            <a:spLocks noGrp="1"/>
          </p:cNvSpPr>
          <p:nvPr>
            <p:ph type="title"/>
          </p:nvPr>
        </p:nvSpPr>
        <p:spPr/>
        <p:txBody>
          <a:bodyPr/>
          <a:lstStyle/>
          <a:p>
            <a:r>
              <a:rPr lang="zh-CN" altLang="en-US"/>
              <a:t>单击此处编辑母版标题样式</a:t>
            </a:r>
            <a:endParaRPr lang="en-US"/>
          </a:p>
        </p:txBody>
      </p:sp>
      <p:sp>
        <p:nvSpPr>
          <p:cNvPr id="4" name="Slide Number Placeholder 9">
            <a:extLst>
              <a:ext uri="{FF2B5EF4-FFF2-40B4-BE49-F238E27FC236}">
                <a16:creationId xmlns:a16="http://schemas.microsoft.com/office/drawing/2014/main" id="{3C115B8D-3960-6DF9-BB09-016B40CDE798}"/>
              </a:ext>
            </a:extLst>
          </p:cNvPr>
          <p:cNvSpPr>
            <a:spLocks noGrp="1"/>
          </p:cNvSpPr>
          <p:nvPr>
            <p:ph type="sldNum" sz="quarter" idx="10"/>
          </p:nvPr>
        </p:nvSpPr>
        <p:spPr>
          <a:ln/>
        </p:spPr>
        <p:txBody>
          <a:bodyPr/>
          <a:lstStyle>
            <a:lvl1pPr>
              <a:defRPr/>
            </a:lvl1pPr>
          </a:lstStyle>
          <a:p>
            <a:fld id="{317329F4-7203-4C47-AF98-F54A6EDF2E05}" type="slidenum">
              <a:rPr lang="en-US" altLang="zh-CN"/>
              <a:pPr/>
              <a:t>‹#›</a:t>
            </a:fld>
            <a:endParaRPr lang="en-US" altLang="zh-CN"/>
          </a:p>
        </p:txBody>
      </p:sp>
    </p:spTree>
    <p:extLst>
      <p:ext uri="{BB962C8B-B14F-4D97-AF65-F5344CB8AC3E}">
        <p14:creationId xmlns:p14="http://schemas.microsoft.com/office/powerpoint/2010/main" val="199868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216F1DF4-E6D1-2242-7A0F-3C91BE9F9E17}"/>
              </a:ext>
            </a:extLst>
          </p:cNvPr>
          <p:cNvSpPr/>
          <p:nvPr/>
        </p:nvSpPr>
        <p:spPr>
          <a:xfrm>
            <a:off x="7010400" y="152400"/>
            <a:ext cx="1981200" cy="6556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b="0"/>
          </a:p>
        </p:txBody>
      </p:sp>
      <p:sp>
        <p:nvSpPr>
          <p:cNvPr id="5" name="Rectangle 7">
            <a:extLst>
              <a:ext uri="{FF2B5EF4-FFF2-40B4-BE49-F238E27FC236}">
                <a16:creationId xmlns:a16="http://schemas.microsoft.com/office/drawing/2014/main" id="{1760D7A4-8A4C-C31B-E0BC-3C9654C9B8CF}"/>
              </a:ext>
            </a:extLst>
          </p:cNvPr>
          <p:cNvSpPr/>
          <p:nvPr/>
        </p:nvSpPr>
        <p:spPr>
          <a:xfrm>
            <a:off x="142875" y="152400"/>
            <a:ext cx="6705600" cy="655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b="0"/>
          </a:p>
        </p:txBody>
      </p:sp>
      <p:sp>
        <p:nvSpPr>
          <p:cNvPr id="6" name="Slide Number Placeholder 9">
            <a:extLst>
              <a:ext uri="{FF2B5EF4-FFF2-40B4-BE49-F238E27FC236}">
                <a16:creationId xmlns:a16="http://schemas.microsoft.com/office/drawing/2014/main" id="{BB77D22D-B964-2B40-6B26-C7A798049E78}"/>
              </a:ext>
            </a:extLst>
          </p:cNvPr>
          <p:cNvSpPr>
            <a:spLocks/>
          </p:cNvSpPr>
          <p:nvPr/>
        </p:nvSpPr>
        <p:spPr bwMode="auto">
          <a:xfrm>
            <a:off x="8388350" y="6345238"/>
            <a:ext cx="582613" cy="323850"/>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algn="ctr" eaLnBrk="1" hangingPunct="1"/>
            <a:fld id="{74A96AB8-10CC-4671-8B63-E4C00555E81F}" type="slidenum">
              <a:rPr lang="en-US" altLang="zh-CN" b="0">
                <a:solidFill>
                  <a:schemeClr val="bg2"/>
                </a:solidFill>
                <a:ea typeface="宋体" panose="02010600030101010101" pitchFamily="2" charset="-122"/>
              </a:rPr>
              <a:pPr algn="ctr" eaLnBrk="1" hangingPunct="1"/>
              <a:t>‹#›</a:t>
            </a:fld>
            <a:endParaRPr lang="en-US" altLang="zh-CN" b="0">
              <a:solidFill>
                <a:schemeClr val="bg2"/>
              </a:solidFill>
              <a:ea typeface="宋体" panose="02010600030101010101" pitchFamily="2" charset="-122"/>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2" name="Title 11"/>
          <p:cNvSpPr>
            <a:spLocks noGrp="1"/>
          </p:cNvSpPr>
          <p:nvPr>
            <p:ph type="title"/>
          </p:nvPr>
        </p:nvSpPr>
        <p:spPr>
          <a:xfrm>
            <a:off x="381000" y="2892277"/>
            <a:ext cx="6324600" cy="1645920"/>
          </a:xfrm>
        </p:spPr>
        <p:txBody>
          <a:bodyPr/>
          <a:lstStyle>
            <a:lvl1pPr algn="r">
              <a:defRPr sz="4200" spc="150" baseline="0">
                <a:solidFill>
                  <a:srgbClr val="002060"/>
                </a:solidFill>
              </a:defRPr>
            </a:lvl1pPr>
          </a:lstStyle>
          <a:p>
            <a:r>
              <a:rPr lang="zh-CN" altLang="en-US"/>
              <a:t>单击此处编辑母版标题样式</a:t>
            </a:r>
            <a:endParaRPr lang="en-US" dirty="0"/>
          </a:p>
        </p:txBody>
      </p:sp>
      <p:sp>
        <p:nvSpPr>
          <p:cNvPr id="7" name="Date Placeholder 8">
            <a:extLst>
              <a:ext uri="{FF2B5EF4-FFF2-40B4-BE49-F238E27FC236}">
                <a16:creationId xmlns:a16="http://schemas.microsoft.com/office/drawing/2014/main" id="{85164B2A-55AE-8788-7ADC-E9E9BDAF5927}"/>
              </a:ext>
            </a:extLst>
          </p:cNvPr>
          <p:cNvSpPr>
            <a:spLocks noGrp="1"/>
          </p:cNvSpPr>
          <p:nvPr>
            <p:ph type="dt" sz="half" idx="10"/>
          </p:nvPr>
        </p:nvSpPr>
        <p:spPr>
          <a:xfrm>
            <a:off x="371475" y="6356350"/>
            <a:ext cx="2133600" cy="274638"/>
          </a:xfrm>
          <a:prstGeom prst="rect">
            <a:avLst/>
          </a:prstGeom>
        </p:spPr>
        <p:txBody>
          <a:bodyPr vert="horz" wrap="square" lIns="91440" tIns="45720" rIns="91440" bIns="45720" numCol="1" anchor="t" anchorCtr="0" compatLnSpc="1">
            <a:prstTxWarp prst="textNoShape">
              <a:avLst/>
            </a:prstTxWarp>
          </a:bodyPr>
          <a:lstStyle>
            <a:lvl1pPr eaLnBrk="1" hangingPunct="1">
              <a:defRPr b="0">
                <a:solidFill>
                  <a:srgbClr val="FFFFFF"/>
                </a:solidFill>
                <a:latin typeface="Arial" charset="0"/>
                <a:ea typeface="宋体" pitchFamily="2" charset="-122"/>
                <a:cs typeface="+mn-cs"/>
              </a:defRPr>
            </a:lvl1pPr>
          </a:lstStyle>
          <a:p>
            <a:pPr>
              <a:defRPr/>
            </a:pPr>
            <a:fld id="{73F9559A-57B9-4C55-9645-DBDBDE332E16}" type="datetime1">
              <a:rPr lang="zh-CN" altLang="en-US"/>
              <a:pPr>
                <a:defRPr/>
              </a:pPr>
              <a:t>2022/6/27</a:t>
            </a:fld>
            <a:endParaRPr lang="en-US" altLang="zh-CN"/>
          </a:p>
        </p:txBody>
      </p:sp>
      <p:sp>
        <p:nvSpPr>
          <p:cNvPr id="8" name="Footer Placeholder 10">
            <a:extLst>
              <a:ext uri="{FF2B5EF4-FFF2-40B4-BE49-F238E27FC236}">
                <a16:creationId xmlns:a16="http://schemas.microsoft.com/office/drawing/2014/main" id="{205C2929-8D79-17CA-0E7F-817E9D2ADC31}"/>
              </a:ext>
            </a:extLst>
          </p:cNvPr>
          <p:cNvSpPr>
            <a:spLocks noGrp="1"/>
          </p:cNvSpPr>
          <p:nvPr>
            <p:ph type="ftr" sz="quarter" idx="11"/>
          </p:nvPr>
        </p:nvSpPr>
        <p:spPr>
          <a:xfrm>
            <a:off x="3048000" y="6356350"/>
            <a:ext cx="3352800" cy="274638"/>
          </a:xfrm>
          <a:prstGeom prst="rect">
            <a:avLst/>
          </a:prstGeom>
        </p:spPr>
        <p:txBody>
          <a:bodyPr vert="horz" wrap="square" lIns="91440" tIns="45720" rIns="91440" bIns="45720" numCol="1" anchor="t" anchorCtr="0" compatLnSpc="1">
            <a:prstTxWarp prst="textNoShape">
              <a:avLst/>
            </a:prstTxWarp>
          </a:bodyPr>
          <a:lstStyle>
            <a:lvl1pPr eaLnBrk="1" hangingPunct="1">
              <a:defRPr b="0">
                <a:solidFill>
                  <a:srgbClr val="FFFFFF"/>
                </a:solidFill>
                <a:latin typeface="Arial" charset="0"/>
                <a:ea typeface="宋体" pitchFamily="2" charset="-122"/>
              </a:defRPr>
            </a:lvl1pPr>
          </a:lstStyle>
          <a:p>
            <a:pPr>
              <a:defRPr/>
            </a:pPr>
            <a:endParaRPr lang="en-US" altLang="zh-CN"/>
          </a:p>
        </p:txBody>
      </p:sp>
    </p:spTree>
    <p:extLst>
      <p:ext uri="{BB962C8B-B14F-4D97-AF65-F5344CB8AC3E}">
        <p14:creationId xmlns:p14="http://schemas.microsoft.com/office/powerpoint/2010/main" val="387846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D72D720B-A012-24E3-8CD4-2F6E7089528E}"/>
              </a:ext>
            </a:extLst>
          </p:cNvPr>
          <p:cNvSpPr>
            <a:spLocks noGrp="1"/>
          </p:cNvSpPr>
          <p:nvPr>
            <p:ph type="sldNum" sz="quarter" idx="10"/>
          </p:nvPr>
        </p:nvSpPr>
        <p:spPr>
          <a:ln/>
        </p:spPr>
        <p:txBody>
          <a:bodyPr/>
          <a:lstStyle>
            <a:lvl1pPr>
              <a:defRPr/>
            </a:lvl1pPr>
          </a:lstStyle>
          <a:p>
            <a:fld id="{C6404692-3ADB-4EA9-B9CD-F7319A7BD30F}" type="slidenum">
              <a:rPr lang="en-US" altLang="zh-CN"/>
              <a:pPr/>
              <a:t>‹#›</a:t>
            </a:fld>
            <a:endParaRPr lang="en-US" altLang="zh-CN"/>
          </a:p>
        </p:txBody>
      </p:sp>
    </p:spTree>
    <p:extLst>
      <p:ext uri="{BB962C8B-B14F-4D97-AF65-F5344CB8AC3E}">
        <p14:creationId xmlns:p14="http://schemas.microsoft.com/office/powerpoint/2010/main" val="38703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404813"/>
            <a:ext cx="590550" cy="6145212"/>
          </a:xfrm>
        </p:spPr>
        <p:txBody>
          <a:bodyPr/>
          <a:lstStyle/>
          <a:p>
            <a:r>
              <a:rPr lang="zh-CN" altLang="en-US"/>
              <a:t>单击此处编辑母版标题样式</a:t>
            </a:r>
          </a:p>
        </p:txBody>
      </p:sp>
      <p:sp>
        <p:nvSpPr>
          <p:cNvPr id="3" name="文本占位符 2"/>
          <p:cNvSpPr>
            <a:spLocks noGrp="1"/>
          </p:cNvSpPr>
          <p:nvPr>
            <p:ph type="body" sz="half" idx="1"/>
          </p:nvPr>
        </p:nvSpPr>
        <p:spPr>
          <a:xfrm>
            <a:off x="755650" y="0"/>
            <a:ext cx="4019550" cy="652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27600" y="0"/>
            <a:ext cx="4019550" cy="652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Slide Number Placeholder 9">
            <a:extLst>
              <a:ext uri="{FF2B5EF4-FFF2-40B4-BE49-F238E27FC236}">
                <a16:creationId xmlns:a16="http://schemas.microsoft.com/office/drawing/2014/main" id="{B70B4BA1-7154-3D20-6C72-6D82453780F3}"/>
              </a:ext>
            </a:extLst>
          </p:cNvPr>
          <p:cNvSpPr>
            <a:spLocks noGrp="1"/>
          </p:cNvSpPr>
          <p:nvPr>
            <p:ph type="sldNum" sz="quarter" idx="10"/>
          </p:nvPr>
        </p:nvSpPr>
        <p:spPr>
          <a:ln/>
        </p:spPr>
        <p:txBody>
          <a:bodyPr/>
          <a:lstStyle>
            <a:lvl1pPr>
              <a:defRPr/>
            </a:lvl1pPr>
          </a:lstStyle>
          <a:p>
            <a:fld id="{3DBDDA7D-36FA-4C38-8C7D-4E01A8D5DABD}" type="slidenum">
              <a:rPr lang="en-US" altLang="zh-CN"/>
              <a:pPr/>
              <a:t>‹#›</a:t>
            </a:fld>
            <a:endParaRPr lang="en-US" altLang="zh-CN"/>
          </a:p>
        </p:txBody>
      </p:sp>
    </p:spTree>
    <p:extLst>
      <p:ext uri="{BB962C8B-B14F-4D97-AF65-F5344CB8AC3E}">
        <p14:creationId xmlns:p14="http://schemas.microsoft.com/office/powerpoint/2010/main" val="400731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404813"/>
            <a:ext cx="590550" cy="6145212"/>
          </a:xfrm>
        </p:spPr>
        <p:txBody>
          <a:bodyPr/>
          <a:lstStyle/>
          <a:p>
            <a:r>
              <a:rPr lang="zh-CN" altLang="en-US"/>
              <a:t>单击此处编辑母版标题样式</a:t>
            </a:r>
          </a:p>
        </p:txBody>
      </p:sp>
      <p:sp>
        <p:nvSpPr>
          <p:cNvPr id="3" name="文本占位符 2"/>
          <p:cNvSpPr>
            <a:spLocks noGrp="1"/>
          </p:cNvSpPr>
          <p:nvPr>
            <p:ph type="body" sz="half" idx="1"/>
          </p:nvPr>
        </p:nvSpPr>
        <p:spPr>
          <a:xfrm>
            <a:off x="755650" y="0"/>
            <a:ext cx="4019550" cy="652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27600" y="0"/>
            <a:ext cx="4019550" cy="3187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927600" y="3340100"/>
            <a:ext cx="4019550" cy="3187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Slide Number Placeholder 9">
            <a:extLst>
              <a:ext uri="{FF2B5EF4-FFF2-40B4-BE49-F238E27FC236}">
                <a16:creationId xmlns:a16="http://schemas.microsoft.com/office/drawing/2014/main" id="{A59FDB99-617F-62FC-5F57-6D73AB8278B5}"/>
              </a:ext>
            </a:extLst>
          </p:cNvPr>
          <p:cNvSpPr>
            <a:spLocks noGrp="1"/>
          </p:cNvSpPr>
          <p:nvPr>
            <p:ph type="sldNum" sz="quarter" idx="10"/>
          </p:nvPr>
        </p:nvSpPr>
        <p:spPr>
          <a:ln/>
        </p:spPr>
        <p:txBody>
          <a:bodyPr/>
          <a:lstStyle>
            <a:lvl1pPr>
              <a:defRPr/>
            </a:lvl1pPr>
          </a:lstStyle>
          <a:p>
            <a:fld id="{CAF9DFFC-CCA9-43E5-B07A-62977AC3FFAA}" type="slidenum">
              <a:rPr lang="en-US" altLang="zh-CN"/>
              <a:pPr/>
              <a:t>‹#›</a:t>
            </a:fld>
            <a:endParaRPr lang="en-US" altLang="zh-CN"/>
          </a:p>
        </p:txBody>
      </p:sp>
    </p:spTree>
    <p:extLst>
      <p:ext uri="{BB962C8B-B14F-4D97-AF65-F5344CB8AC3E}">
        <p14:creationId xmlns:p14="http://schemas.microsoft.com/office/powerpoint/2010/main" val="33016755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37AB36-E70B-BC39-0B0E-8B8E758840B1}"/>
              </a:ext>
            </a:extLst>
          </p:cNvPr>
          <p:cNvSpPr/>
          <p:nvPr/>
        </p:nvSpPr>
        <p:spPr>
          <a:xfrm>
            <a:off x="71438" y="152400"/>
            <a:ext cx="639762" cy="6527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b="0"/>
          </a:p>
        </p:txBody>
      </p:sp>
      <p:sp>
        <p:nvSpPr>
          <p:cNvPr id="2" name="Title Placeholder 1">
            <a:extLst>
              <a:ext uri="{FF2B5EF4-FFF2-40B4-BE49-F238E27FC236}">
                <a16:creationId xmlns:a16="http://schemas.microsoft.com/office/drawing/2014/main" id="{300BD4EB-30DA-91E1-BBFA-E38B1D8966D6}"/>
              </a:ext>
            </a:extLst>
          </p:cNvPr>
          <p:cNvSpPr>
            <a:spLocks noGrp="1"/>
          </p:cNvSpPr>
          <p:nvPr>
            <p:ph type="title"/>
          </p:nvPr>
        </p:nvSpPr>
        <p:spPr bwMode="auto">
          <a:xfrm>
            <a:off x="107950" y="404813"/>
            <a:ext cx="59055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91440" tIns="45720" rIns="91440" bIns="45720" numCol="1" anchor="t" anchorCtr="0" compatLnSpc="1">
            <a:prstTxWarp prst="textNoShape">
              <a:avLst/>
            </a:prstTxWarp>
          </a:bodyPr>
          <a:lstStyle/>
          <a:p>
            <a:pPr lvl="0"/>
            <a:r>
              <a:rPr lang="zh-CN" altLang="en-US"/>
              <a:t>单击此处编辑母版标题样式</a:t>
            </a:r>
            <a:endParaRPr lang="en-US"/>
          </a:p>
        </p:txBody>
      </p:sp>
      <p:sp>
        <p:nvSpPr>
          <p:cNvPr id="3" name="Text Placeholder 2">
            <a:extLst>
              <a:ext uri="{FF2B5EF4-FFF2-40B4-BE49-F238E27FC236}">
                <a16:creationId xmlns:a16="http://schemas.microsoft.com/office/drawing/2014/main" id="{09E0B8C2-1DEC-75DA-F35F-098E4E23E0CE}"/>
              </a:ext>
            </a:extLst>
          </p:cNvPr>
          <p:cNvSpPr>
            <a:spLocks noGrp="1"/>
          </p:cNvSpPr>
          <p:nvPr>
            <p:ph type="body" idx="1"/>
          </p:nvPr>
        </p:nvSpPr>
        <p:spPr>
          <a:xfrm>
            <a:off x="755650" y="0"/>
            <a:ext cx="8191500" cy="6527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9" name="Slide Number Placeholder 9">
            <a:extLst>
              <a:ext uri="{FF2B5EF4-FFF2-40B4-BE49-F238E27FC236}">
                <a16:creationId xmlns:a16="http://schemas.microsoft.com/office/drawing/2014/main" id="{5EA9BC20-EEC9-CF7D-A713-D44AC8DB0466}"/>
              </a:ext>
            </a:extLst>
          </p:cNvPr>
          <p:cNvSpPr>
            <a:spLocks noGrp="1"/>
          </p:cNvSpPr>
          <p:nvPr>
            <p:ph type="sldNum" sz="quarter" idx="4"/>
          </p:nvPr>
        </p:nvSpPr>
        <p:spPr bwMode="auto">
          <a:xfrm>
            <a:off x="107950" y="6308725"/>
            <a:ext cx="582613" cy="323850"/>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eaLnBrk="1" hangingPunct="1">
              <a:defRPr b="0">
                <a:solidFill>
                  <a:schemeClr val="bg2"/>
                </a:solidFill>
                <a:ea typeface="宋体" panose="02010600030101010101" pitchFamily="2" charset="-122"/>
              </a:defRPr>
            </a:lvl1pPr>
          </a:lstStyle>
          <a:p>
            <a:fld id="{E601BE74-886A-4D05-8AAA-835D9787E4C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20" r:id="rId1"/>
    <p:sldLayoutId id="2147483824" r:id="rId2"/>
    <p:sldLayoutId id="2147483821" r:id="rId3"/>
    <p:sldLayoutId id="2147483822" r:id="rId4"/>
    <p:sldLayoutId id="2147483823" r:id="rId5"/>
  </p:sldLayoutIdLst>
  <p:hf hdr="0" ftr="0" dt="0"/>
  <p:txStyles>
    <p:titleStyle>
      <a:lvl1pPr algn="l" rtl="0" eaLnBrk="0" fontAlgn="base" hangingPunct="0">
        <a:spcBef>
          <a:spcPct val="0"/>
        </a:spcBef>
        <a:spcAft>
          <a:spcPct val="0"/>
        </a:spcAft>
        <a:defRPr sz="2800" kern="1200" cap="all" spc="2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Franklin Gothic Medium" pitchFamily="34" charset="0"/>
          <a:ea typeface="微软雅黑" pitchFamily="34" charset="-122"/>
        </a:defRPr>
      </a:lvl2pPr>
      <a:lvl3pPr algn="l" rtl="0" eaLnBrk="0" fontAlgn="base" hangingPunct="0">
        <a:spcBef>
          <a:spcPct val="0"/>
        </a:spcBef>
        <a:spcAft>
          <a:spcPct val="0"/>
        </a:spcAft>
        <a:defRPr sz="2800">
          <a:solidFill>
            <a:schemeClr val="bg1"/>
          </a:solidFill>
          <a:latin typeface="Franklin Gothic Medium" pitchFamily="34" charset="0"/>
          <a:ea typeface="微软雅黑" pitchFamily="34" charset="-122"/>
        </a:defRPr>
      </a:lvl3pPr>
      <a:lvl4pPr algn="l" rtl="0" eaLnBrk="0" fontAlgn="base" hangingPunct="0">
        <a:spcBef>
          <a:spcPct val="0"/>
        </a:spcBef>
        <a:spcAft>
          <a:spcPct val="0"/>
        </a:spcAft>
        <a:defRPr sz="2800">
          <a:solidFill>
            <a:schemeClr val="bg1"/>
          </a:solidFill>
          <a:latin typeface="Franklin Gothic Medium" pitchFamily="34" charset="0"/>
          <a:ea typeface="微软雅黑" pitchFamily="34" charset="-122"/>
        </a:defRPr>
      </a:lvl4pPr>
      <a:lvl5pPr algn="l" rtl="0" eaLnBrk="0" fontAlgn="base" hangingPunct="0">
        <a:spcBef>
          <a:spcPct val="0"/>
        </a:spcBef>
        <a:spcAft>
          <a:spcPct val="0"/>
        </a:spcAft>
        <a:defRPr sz="2800">
          <a:solidFill>
            <a:schemeClr val="bg1"/>
          </a:solidFill>
          <a:latin typeface="Franklin Gothic Medium" pitchFamily="34" charset="0"/>
          <a:ea typeface="微软雅黑" pitchFamily="34" charset="-122"/>
        </a:defRPr>
      </a:lvl5pPr>
      <a:lvl6pPr marL="457200" algn="ctr" rtl="0" fontAlgn="base">
        <a:spcBef>
          <a:spcPct val="0"/>
        </a:spcBef>
        <a:spcAft>
          <a:spcPct val="0"/>
        </a:spcAft>
        <a:defRPr sz="3200">
          <a:solidFill>
            <a:schemeClr val="bg1"/>
          </a:solidFill>
          <a:latin typeface="Franklin Gothic Medium" pitchFamily="34" charset="0"/>
          <a:ea typeface="微软雅黑" pitchFamily="34" charset="-122"/>
        </a:defRPr>
      </a:lvl6pPr>
      <a:lvl7pPr marL="914400" algn="ctr" rtl="0" fontAlgn="base">
        <a:spcBef>
          <a:spcPct val="0"/>
        </a:spcBef>
        <a:spcAft>
          <a:spcPct val="0"/>
        </a:spcAft>
        <a:defRPr sz="3200">
          <a:solidFill>
            <a:schemeClr val="bg1"/>
          </a:solidFill>
          <a:latin typeface="Franklin Gothic Medium" pitchFamily="34" charset="0"/>
          <a:ea typeface="微软雅黑" pitchFamily="34" charset="-122"/>
        </a:defRPr>
      </a:lvl7pPr>
      <a:lvl8pPr marL="1371600" algn="ctr" rtl="0" fontAlgn="base">
        <a:spcBef>
          <a:spcPct val="0"/>
        </a:spcBef>
        <a:spcAft>
          <a:spcPct val="0"/>
        </a:spcAft>
        <a:defRPr sz="3200">
          <a:solidFill>
            <a:schemeClr val="bg1"/>
          </a:solidFill>
          <a:latin typeface="Franklin Gothic Medium" pitchFamily="34" charset="0"/>
          <a:ea typeface="微软雅黑" pitchFamily="34" charset="-122"/>
        </a:defRPr>
      </a:lvl8pPr>
      <a:lvl9pPr marL="1828800" algn="ctr" rtl="0" fontAlgn="base">
        <a:spcBef>
          <a:spcPct val="0"/>
        </a:spcBef>
        <a:spcAft>
          <a:spcPct val="0"/>
        </a:spcAft>
        <a:defRPr sz="3200">
          <a:solidFill>
            <a:schemeClr val="bg1"/>
          </a:solidFill>
          <a:latin typeface="Franklin Gothic Medium" pitchFamily="34" charset="0"/>
          <a:ea typeface="微软雅黑" pitchFamily="34" charset="-122"/>
        </a:defRPr>
      </a:lvl9pPr>
    </p:titleStyle>
    <p:bodyStyle>
      <a:lvl1pPr marL="273050" indent="-228600" algn="l" rtl="0" eaLnBrk="0" fontAlgn="base" hangingPunct="0">
        <a:spcBef>
          <a:spcPct val="20000"/>
        </a:spcBef>
        <a:spcAft>
          <a:spcPct val="0"/>
        </a:spcAft>
        <a:buClr>
          <a:schemeClr val="tx2"/>
        </a:buClr>
        <a:buFont typeface="Wingdings" panose="05000000000000000000" pitchFamily="2" charset="2"/>
        <a:buChar char="n"/>
        <a:defRPr sz="2000" kern="1200" spc="150">
          <a:solidFill>
            <a:schemeClr val="tx1"/>
          </a:solidFill>
          <a:latin typeface="+mn-lt"/>
          <a:ea typeface="宋体" pitchFamily="2" charset="-122"/>
          <a:cs typeface="+mn-cs"/>
        </a:defRPr>
      </a:lvl1pPr>
      <a:lvl2pPr marL="547688" indent="-182563" algn="l" rtl="0" eaLnBrk="0" fontAlgn="base" hangingPunct="0">
        <a:spcBef>
          <a:spcPct val="20000"/>
        </a:spcBef>
        <a:spcAft>
          <a:spcPct val="0"/>
        </a:spcAft>
        <a:buClr>
          <a:schemeClr val="tx2"/>
        </a:buClr>
        <a:buFont typeface="Wingdings" panose="05000000000000000000" pitchFamily="2" charset="2"/>
        <a:buChar char="n"/>
        <a:defRPr kern="1200" spc="100">
          <a:solidFill>
            <a:schemeClr val="tx1"/>
          </a:solidFill>
          <a:latin typeface="+mn-lt"/>
          <a:ea typeface="宋体" pitchFamily="2" charset="-122"/>
          <a:cs typeface="+mn-cs"/>
        </a:defRPr>
      </a:lvl2pPr>
      <a:lvl3pPr marL="822325" indent="-182563" algn="l" rtl="0" eaLnBrk="0" fontAlgn="base" hangingPunct="0">
        <a:spcBef>
          <a:spcPct val="20000"/>
        </a:spcBef>
        <a:spcAft>
          <a:spcPct val="0"/>
        </a:spcAft>
        <a:buClr>
          <a:schemeClr val="tx2"/>
        </a:buClr>
        <a:buFont typeface="Wingdings" panose="05000000000000000000" pitchFamily="2" charset="2"/>
        <a:buChar char="n"/>
        <a:defRPr sz="1600" kern="1200" spc="100">
          <a:solidFill>
            <a:schemeClr val="tx1"/>
          </a:solidFill>
          <a:latin typeface="+mn-lt"/>
          <a:ea typeface="宋体" pitchFamily="2" charset="-122"/>
          <a:cs typeface="+mn-cs"/>
        </a:defRPr>
      </a:lvl3pPr>
      <a:lvl4pPr marL="1096963" indent="-182563" algn="l" rtl="0" eaLnBrk="0" fontAlgn="base" hangingPunct="0">
        <a:spcBef>
          <a:spcPct val="20000"/>
        </a:spcBef>
        <a:spcAft>
          <a:spcPct val="0"/>
        </a:spcAft>
        <a:buClr>
          <a:schemeClr val="tx2"/>
        </a:buClr>
        <a:buFont typeface="Wingdings" panose="05000000000000000000" pitchFamily="2" charset="2"/>
        <a:buChar char="n"/>
        <a:defRPr sz="1400" kern="1200">
          <a:solidFill>
            <a:schemeClr val="tx1"/>
          </a:solidFill>
          <a:latin typeface="+mn-lt"/>
          <a:ea typeface="宋体" pitchFamily="2" charset="-122"/>
          <a:cs typeface="+mn-cs"/>
        </a:defRPr>
      </a:lvl4pPr>
      <a:lvl5pPr marL="1279525" indent="-182563" algn="l" rtl="0" eaLnBrk="0" fontAlgn="base" hangingPunct="0">
        <a:spcBef>
          <a:spcPct val="20000"/>
        </a:spcBef>
        <a:spcAft>
          <a:spcPct val="0"/>
        </a:spcAft>
        <a:buClr>
          <a:schemeClr val="tx2"/>
        </a:buClr>
        <a:buFont typeface="Wingdings" panose="05000000000000000000" pitchFamily="2" charset="2"/>
        <a:buChar char="n"/>
        <a:defRPr sz="1300" kern="1200" spc="100">
          <a:solidFill>
            <a:schemeClr val="tx1"/>
          </a:solidFill>
          <a:latin typeface="+mn-lt"/>
          <a:ea typeface="宋体" pitchFamily="2" charset="-122"/>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16.xml"/><Relationship Id="rId7" Type="http://schemas.openxmlformats.org/officeDocument/2006/relationships/slide" Target="slide26.xml"/><Relationship Id="rId2" Type="http://schemas.openxmlformats.org/officeDocument/2006/relationships/slide" Target="slide22.xml"/><Relationship Id="rId1" Type="http://schemas.openxmlformats.org/officeDocument/2006/relationships/slideLayout" Target="../slideLayouts/slideLayout3.xml"/><Relationship Id="rId6" Type="http://schemas.openxmlformats.org/officeDocument/2006/relationships/slide" Target="slide25.xml"/><Relationship Id="rId5" Type="http://schemas.openxmlformats.org/officeDocument/2006/relationships/slide" Target="slide24.xml"/><Relationship Id="rId4" Type="http://schemas.openxmlformats.org/officeDocument/2006/relationships/slide" Target="slide1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8.emf"/><Relationship Id="rId7" Type="http://schemas.openxmlformats.org/officeDocument/2006/relationships/image" Target="../media/image30.emf"/><Relationship Id="rId2" Type="http://schemas.openxmlformats.org/officeDocument/2006/relationships/oleObject" Target="../embeddings/oleObject3.bin"/><Relationship Id="rId1" Type="http://schemas.openxmlformats.org/officeDocument/2006/relationships/slideLayout" Target="../slideLayouts/slideLayout5.xml"/><Relationship Id="rId6" Type="http://schemas.openxmlformats.org/officeDocument/2006/relationships/oleObject" Target="../embeddings/oleObject5.bin"/><Relationship Id="rId5" Type="http://schemas.openxmlformats.org/officeDocument/2006/relationships/image" Target="../media/image29.emf"/><Relationship Id="rId4" Type="http://schemas.openxmlformats.org/officeDocument/2006/relationships/oleObject" Target="../embeddings/oleObject4.bin"/><Relationship Id="rId9" Type="http://schemas.openxmlformats.org/officeDocument/2006/relationships/image" Target="../media/image31.emf"/></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4.emf"/><Relationship Id="rId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5.emf"/><Relationship Id="rId4" Type="http://schemas.openxmlformats.org/officeDocument/2006/relationships/oleObject" Target="../embeddings/oleObject9.bin"/></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10.bin"/><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8.emf"/></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6.emf"/><Relationship Id="rId5" Type="http://schemas.openxmlformats.org/officeDocument/2006/relationships/oleObject" Target="../embeddings/oleObject13.bin"/><Relationship Id="rId4" Type="http://schemas.openxmlformats.org/officeDocument/2006/relationships/image" Target="../media/image55.emf"/></Relationships>
</file>

<file path=ppt/slides/_rels/slide44.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4.wm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oleObject" Target="../embeddings/oleObject15.bin"/><Relationship Id="rId5" Type="http://schemas.openxmlformats.org/officeDocument/2006/relationships/image" Target="../media/image63.wmf"/><Relationship Id="rId4" Type="http://schemas.openxmlformats.org/officeDocument/2006/relationships/oleObject" Target="../embeddings/oleObject14.bin"/></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oleObject" Target="../embeddings/oleObject16.bin"/><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6.wmf"/><Relationship Id="rId5" Type="http://schemas.openxmlformats.org/officeDocument/2006/relationships/oleObject" Target="../embeddings/oleObject17.bin"/><Relationship Id="rId4" Type="http://schemas.openxmlformats.org/officeDocument/2006/relationships/image" Target="../media/image65.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emf"/></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69.emf"/></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20.bin"/><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21.bin"/><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6.wmf"/></Relationships>
</file>

<file path=ppt/slides/_rels/slide55.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slideLayout" Target="../slideLayouts/slideLayout1.xml"/><Relationship Id="rId4" Type="http://schemas.openxmlformats.org/officeDocument/2006/relationships/image" Target="../media/image79.wmf"/></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wm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
            <a:extLst>
              <a:ext uri="{FF2B5EF4-FFF2-40B4-BE49-F238E27FC236}">
                <a16:creationId xmlns:a16="http://schemas.microsoft.com/office/drawing/2014/main" id="{6D795C18-BFC9-15AF-7185-129F13D6A671}"/>
              </a:ext>
            </a:extLst>
          </p:cNvPr>
          <p:cNvSpPr>
            <a:spLocks noChangeArrowheads="1"/>
          </p:cNvSpPr>
          <p:nvPr/>
        </p:nvSpPr>
        <p:spPr bwMode="auto">
          <a:xfrm>
            <a:off x="395288" y="1125538"/>
            <a:ext cx="630078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r" eaLnBrk="1" hangingPunct="1">
              <a:spcBef>
                <a:spcPct val="0"/>
              </a:spcBef>
              <a:buClrTx/>
              <a:buFontTx/>
              <a:buNone/>
            </a:pPr>
            <a:r>
              <a:rPr lang="zh-CN" altLang="en-US" sz="4800" b="0">
                <a:solidFill>
                  <a:srgbClr val="003366"/>
                </a:solidFill>
                <a:latin typeface="微软雅黑" panose="020B0503020204020204" pitchFamily="34" charset="-122"/>
                <a:ea typeface="微软雅黑" panose="020B0503020204020204" pitchFamily="34" charset="-122"/>
              </a:rPr>
              <a:t>第三章 逻辑门电路</a:t>
            </a:r>
          </a:p>
        </p:txBody>
      </p:sp>
      <p:sp>
        <p:nvSpPr>
          <p:cNvPr id="3078" name="Rectangle 4">
            <a:extLst>
              <a:ext uri="{FF2B5EF4-FFF2-40B4-BE49-F238E27FC236}">
                <a16:creationId xmlns:a16="http://schemas.microsoft.com/office/drawing/2014/main" id="{BE8E902E-4CF5-12B8-FA17-1A4ECE99D927}"/>
              </a:ext>
            </a:extLst>
          </p:cNvPr>
          <p:cNvSpPr>
            <a:spLocks noChangeArrowheads="1"/>
          </p:cNvSpPr>
          <p:nvPr/>
        </p:nvSpPr>
        <p:spPr bwMode="auto">
          <a:xfrm>
            <a:off x="431800" y="4833938"/>
            <a:ext cx="7667625" cy="1465262"/>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085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b="0">
                <a:solidFill>
                  <a:schemeClr val="bg1"/>
                </a:solidFill>
                <a:latin typeface="宋体" panose="02010600030101010101" pitchFamily="2" charset="-122"/>
                <a:ea typeface="Arial Unicode MS" panose="020B0604020202020204" pitchFamily="34" charset="-122"/>
              </a:rPr>
              <a:t>数字逻辑器件是电子电路，它们本身具有电压电流。</a:t>
            </a:r>
          </a:p>
          <a:p>
            <a:pPr eaLnBrk="1" hangingPunct="1">
              <a:spcBef>
                <a:spcPct val="0"/>
              </a:spcBef>
              <a:buClrTx/>
              <a:buFontTx/>
              <a:buNone/>
            </a:pPr>
            <a:r>
              <a:rPr lang="zh-CN" altLang="en-US" sz="1800" b="0">
                <a:solidFill>
                  <a:schemeClr val="bg1"/>
                </a:solidFill>
                <a:latin typeface="宋体" panose="02010600030101010101" pitchFamily="2" charset="-122"/>
                <a:ea typeface="Arial Unicode MS" panose="020B0604020202020204" pitchFamily="34" charset="-122"/>
              </a:rPr>
              <a:t>作为电子电路的逻辑器件，其输入输出的电压和电流的特性非常重要。</a:t>
            </a:r>
          </a:p>
          <a:p>
            <a:pPr eaLnBrk="1" hangingPunct="1">
              <a:spcBef>
                <a:spcPct val="0"/>
              </a:spcBef>
              <a:buClrTx/>
              <a:buFontTx/>
              <a:buNone/>
            </a:pPr>
            <a:r>
              <a:rPr lang="zh-CN" altLang="en-US" sz="1800" b="0">
                <a:solidFill>
                  <a:schemeClr val="bg1"/>
                </a:solidFill>
                <a:latin typeface="宋体" panose="02010600030101010101" pitchFamily="2" charset="-122"/>
                <a:ea typeface="Arial Unicode MS" panose="020B0604020202020204" pitchFamily="34" charset="-122"/>
              </a:rPr>
              <a:t>门电路负载、功耗、噪声电压、器件输出的转换速率和逻辑器件系列间的连接都要依靠它们。在我们设计数字电路时必须考虑到这些因素，从而选择合适的器件系列。</a:t>
            </a:r>
          </a:p>
        </p:txBody>
      </p:sp>
      <p:sp>
        <p:nvSpPr>
          <p:cNvPr id="5124" name="Rectangle 7">
            <a:extLst>
              <a:ext uri="{FF2B5EF4-FFF2-40B4-BE49-F238E27FC236}">
                <a16:creationId xmlns:a16="http://schemas.microsoft.com/office/drawing/2014/main" id="{E5EDB399-ACBB-768E-F4D3-8D3A73652DCE}"/>
              </a:ext>
            </a:extLst>
          </p:cNvPr>
          <p:cNvSpPr>
            <a:spLocks/>
          </p:cNvSpPr>
          <p:nvPr/>
        </p:nvSpPr>
        <p:spPr bwMode="auto">
          <a:xfrm>
            <a:off x="1439863" y="2241550"/>
            <a:ext cx="5040312"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buClr>
                <a:schemeClr val="accent1"/>
              </a:buClr>
              <a:buFont typeface="Wingdings 2" panose="05020102010507070707" pitchFamily="18" charset="2"/>
              <a:buNone/>
            </a:pPr>
            <a:r>
              <a:rPr lang="en-US" altLang="zh-CN" sz="2400">
                <a:solidFill>
                  <a:srgbClr val="0000FF"/>
                </a:solidFill>
                <a:latin typeface="宋体" panose="02010600030101010101" pitchFamily="2" charset="-122"/>
                <a:ea typeface="Arial Unicode MS" panose="020B0604020202020204" pitchFamily="34" charset="-122"/>
              </a:rPr>
              <a:t>3.1	</a:t>
            </a:r>
            <a:r>
              <a:rPr lang="zh-CN" altLang="en-US" sz="2400">
                <a:solidFill>
                  <a:srgbClr val="0000FF"/>
                </a:solidFill>
                <a:latin typeface="宋体" panose="02010600030101010101" pitchFamily="2" charset="-122"/>
                <a:ea typeface="Arial Unicode MS" panose="020B0604020202020204" pitchFamily="34" charset="-122"/>
              </a:rPr>
              <a:t>基本逻辑门电路</a:t>
            </a:r>
          </a:p>
          <a:p>
            <a:pPr>
              <a:buClr>
                <a:schemeClr val="accent1"/>
              </a:buClr>
              <a:buFont typeface="Wingdings 2" panose="05020102010507070707" pitchFamily="18" charset="2"/>
              <a:buNone/>
            </a:pPr>
            <a:r>
              <a:rPr lang="en-US" altLang="zh-CN" sz="2400">
                <a:solidFill>
                  <a:srgbClr val="0000FF"/>
                </a:solidFill>
                <a:latin typeface="宋体" panose="02010600030101010101" pitchFamily="2" charset="-122"/>
                <a:ea typeface="Arial Unicode MS" panose="020B0604020202020204" pitchFamily="34" charset="-122"/>
              </a:rPr>
              <a:t>3.2	CMOS</a:t>
            </a:r>
            <a:r>
              <a:rPr lang="zh-CN" altLang="en-US" sz="2400">
                <a:solidFill>
                  <a:srgbClr val="0000FF"/>
                </a:solidFill>
                <a:latin typeface="宋体" panose="02010600030101010101" pitchFamily="2" charset="-122"/>
                <a:ea typeface="Arial Unicode MS" panose="020B0604020202020204" pitchFamily="34" charset="-122"/>
              </a:rPr>
              <a:t>管门电路</a:t>
            </a:r>
          </a:p>
          <a:p>
            <a:pPr>
              <a:buClr>
                <a:schemeClr val="accent1"/>
              </a:buClr>
              <a:buFont typeface="Wingdings 2" panose="05020102010507070707" pitchFamily="18" charset="2"/>
              <a:buNone/>
            </a:pPr>
            <a:r>
              <a:rPr lang="en-US" altLang="zh-CN" sz="2400">
                <a:solidFill>
                  <a:srgbClr val="0000FF"/>
                </a:solidFill>
                <a:latin typeface="宋体" panose="02010600030101010101" pitchFamily="2" charset="-122"/>
                <a:ea typeface="Arial Unicode MS" panose="020B0604020202020204" pitchFamily="34" charset="-122"/>
              </a:rPr>
              <a:t>3.3	TTL</a:t>
            </a:r>
            <a:r>
              <a:rPr lang="zh-CN" altLang="en-US" sz="2400">
                <a:solidFill>
                  <a:srgbClr val="0000FF"/>
                </a:solidFill>
                <a:latin typeface="宋体" panose="02010600030101010101" pitchFamily="2" charset="-122"/>
                <a:ea typeface="Arial Unicode MS" panose="020B0604020202020204" pitchFamily="34" charset="-122"/>
              </a:rPr>
              <a:t>门电路</a:t>
            </a:r>
            <a:endParaRPr lang="en-US" altLang="zh-CN" sz="2400">
              <a:solidFill>
                <a:srgbClr val="0000FF"/>
              </a:solidFill>
              <a:latin typeface="宋体" panose="02010600030101010101" pitchFamily="2" charset="-122"/>
              <a:ea typeface="Arial Unicode MS" panose="020B0604020202020204" pitchFamily="34" charset="-122"/>
            </a:endParaRPr>
          </a:p>
          <a:p>
            <a:pPr>
              <a:buClr>
                <a:schemeClr val="accent1"/>
              </a:buClr>
              <a:buFont typeface="Wingdings 2" panose="05020102010507070707" pitchFamily="18" charset="2"/>
              <a:buNone/>
            </a:pPr>
            <a:r>
              <a:rPr lang="en-US" altLang="zh-CN" sz="2400">
                <a:solidFill>
                  <a:srgbClr val="0000FF"/>
                </a:solidFill>
                <a:latin typeface="宋体" panose="02010600030101010101" pitchFamily="2" charset="-122"/>
                <a:ea typeface="Arial Unicode MS" panose="020B0604020202020204" pitchFamily="34" charset="-122"/>
              </a:rPr>
              <a:t>3.4  </a:t>
            </a:r>
            <a:r>
              <a:rPr lang="zh-CN" altLang="en-US" sz="2400">
                <a:solidFill>
                  <a:srgbClr val="0000FF"/>
                </a:solidFill>
                <a:latin typeface="宋体" panose="02010600030101010101" pitchFamily="2" charset="-122"/>
                <a:ea typeface="Arial Unicode MS" panose="020B0604020202020204" pitchFamily="34" charset="-122"/>
              </a:rPr>
              <a:t>逻辑门电路的电器特性</a:t>
            </a:r>
          </a:p>
          <a:p>
            <a:pPr>
              <a:buClr>
                <a:schemeClr val="accent1"/>
              </a:buClr>
              <a:buFont typeface="Wingdings 2" panose="05020102010507070707" pitchFamily="18" charset="2"/>
              <a:buNone/>
            </a:pPr>
            <a:r>
              <a:rPr lang="en-US" altLang="zh-CN" sz="2400">
                <a:solidFill>
                  <a:srgbClr val="0000FF"/>
                </a:solidFill>
                <a:latin typeface="宋体" panose="02010600030101010101" pitchFamily="2" charset="-122"/>
                <a:ea typeface="Arial Unicode MS" panose="020B0604020202020204" pitchFamily="34" charset="-122"/>
              </a:rPr>
              <a:t>3.5	CMOS</a:t>
            </a:r>
            <a:r>
              <a:rPr lang="zh-CN" altLang="en-US" sz="2400">
                <a:solidFill>
                  <a:srgbClr val="0000FF"/>
                </a:solidFill>
                <a:latin typeface="宋体" panose="02010600030101010101" pitchFamily="2" charset="-122"/>
                <a:ea typeface="Arial Unicode MS" panose="020B0604020202020204" pitchFamily="34" charset="-122"/>
              </a:rPr>
              <a:t>和</a:t>
            </a:r>
            <a:r>
              <a:rPr lang="en-US" altLang="zh-CN" sz="2400">
                <a:solidFill>
                  <a:srgbClr val="0000FF"/>
                </a:solidFill>
                <a:latin typeface="宋体" panose="02010600030101010101" pitchFamily="2" charset="-122"/>
                <a:ea typeface="Arial Unicode MS" panose="020B0604020202020204" pitchFamily="34" charset="-122"/>
              </a:rPr>
              <a:t>TTL</a:t>
            </a:r>
            <a:r>
              <a:rPr lang="zh-CN" altLang="en-US" sz="2400">
                <a:solidFill>
                  <a:srgbClr val="0000FF"/>
                </a:solidFill>
                <a:latin typeface="宋体" panose="02010600030101010101" pitchFamily="2" charset="-122"/>
                <a:ea typeface="Arial Unicode MS" panose="020B0604020202020204" pitchFamily="34" charset="-122"/>
              </a:rPr>
              <a:t>集成逻辑电路简介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checkerboard(across)">
                                      <p:cBhvr>
                                        <p:cTn id="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4">
            <a:extLst>
              <a:ext uri="{FF2B5EF4-FFF2-40B4-BE49-F238E27FC236}">
                <a16:creationId xmlns:a16="http://schemas.microsoft.com/office/drawing/2014/main" id="{2BB8FC6D-70FE-8FBE-0FB8-8B8B2E76E6A7}"/>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4663A828-8843-4F55-9B22-BBD14BD497D4}"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10</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177154" name="Rectangle 2">
            <a:extLst>
              <a:ext uri="{FF2B5EF4-FFF2-40B4-BE49-F238E27FC236}">
                <a16:creationId xmlns:a16="http://schemas.microsoft.com/office/drawing/2014/main" id="{91F3F72D-8C68-7455-971B-BB0ED43D7E25}"/>
              </a:ext>
            </a:extLst>
          </p:cNvPr>
          <p:cNvSpPr>
            <a:spLocks noGrp="1"/>
          </p:cNvSpPr>
          <p:nvPr>
            <p:ph type="title"/>
          </p:nvPr>
        </p:nvSpPr>
        <p:spPr>
          <a:xfrm>
            <a:off x="93663" y="379413"/>
            <a:ext cx="590550" cy="6145212"/>
          </a:xfrm>
        </p:spPr>
        <p:txBody>
          <a:bodyPr/>
          <a:lstStyle/>
          <a:p>
            <a:pPr>
              <a:defRPr/>
            </a:pPr>
            <a:r>
              <a:rPr lang="zh-CN" altLang="en-US" sz="2400" cap="none"/>
              <a:t>二极管与门</a:t>
            </a:r>
          </a:p>
        </p:txBody>
      </p:sp>
      <p:sp>
        <p:nvSpPr>
          <p:cNvPr id="177155" name="Rectangle 3">
            <a:extLst>
              <a:ext uri="{FF2B5EF4-FFF2-40B4-BE49-F238E27FC236}">
                <a16:creationId xmlns:a16="http://schemas.microsoft.com/office/drawing/2014/main" id="{A85E2AF5-5181-E0B2-2CF7-BA90EE038B67}"/>
              </a:ext>
            </a:extLst>
          </p:cNvPr>
          <p:cNvSpPr>
            <a:spLocks noGrp="1"/>
          </p:cNvSpPr>
          <p:nvPr>
            <p:ph type="body" sz="half" idx="1"/>
          </p:nvPr>
        </p:nvSpPr>
        <p:spPr bwMode="auto">
          <a:xfrm>
            <a:off x="935038" y="873125"/>
            <a:ext cx="7958137" cy="12255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10000"/>
          </a:bodyPr>
          <a:lstStyle/>
          <a:p>
            <a:pPr marL="450850" indent="-406400">
              <a:defRPr/>
            </a:pPr>
            <a:r>
              <a:rPr lang="zh-CN" altLang="en-US" b="1" dirty="0"/>
              <a:t>当</a:t>
            </a:r>
            <a:r>
              <a:rPr lang="zh-CN" altLang="en-US" b="1" dirty="0">
                <a:solidFill>
                  <a:srgbClr val="CC3300"/>
                </a:solidFill>
              </a:rPr>
              <a:t>输入端</a:t>
            </a:r>
            <a:r>
              <a:rPr lang="en-US" altLang="zh-CN" b="1" dirty="0">
                <a:solidFill>
                  <a:srgbClr val="CC3300"/>
                </a:solidFill>
              </a:rPr>
              <a:t>A</a:t>
            </a:r>
            <a:r>
              <a:rPr lang="zh-CN" altLang="en-US" b="1" dirty="0">
                <a:solidFill>
                  <a:srgbClr val="CC3300"/>
                </a:solidFill>
              </a:rPr>
              <a:t>、</a:t>
            </a:r>
            <a:r>
              <a:rPr lang="en-US" altLang="zh-CN" b="1" dirty="0">
                <a:solidFill>
                  <a:srgbClr val="CC3300"/>
                </a:solidFill>
              </a:rPr>
              <a:t>B</a:t>
            </a:r>
            <a:r>
              <a:rPr lang="zh-CN" altLang="en-US" b="1" dirty="0">
                <a:solidFill>
                  <a:srgbClr val="CC3300"/>
                </a:solidFill>
              </a:rPr>
              <a:t>均为高电平</a:t>
            </a:r>
            <a:r>
              <a:rPr lang="zh-CN" altLang="en-US" b="1" dirty="0"/>
              <a:t>时，两个二极管都截至，</a:t>
            </a:r>
            <a:r>
              <a:rPr lang="zh-CN" altLang="en-US" b="1" dirty="0">
                <a:solidFill>
                  <a:srgbClr val="CC3300"/>
                </a:solidFill>
              </a:rPr>
              <a:t>输出端</a:t>
            </a:r>
            <a:r>
              <a:rPr lang="en-US" altLang="zh-CN" b="1" dirty="0">
                <a:solidFill>
                  <a:srgbClr val="CC3300"/>
                </a:solidFill>
              </a:rPr>
              <a:t>F</a:t>
            </a:r>
            <a:r>
              <a:rPr lang="zh-CN" altLang="en-US" b="1" dirty="0">
                <a:solidFill>
                  <a:srgbClr val="CC3300"/>
                </a:solidFill>
              </a:rPr>
              <a:t>为高电平</a:t>
            </a:r>
            <a:r>
              <a:rPr lang="zh-CN" altLang="en-US" b="1" dirty="0"/>
              <a:t>；</a:t>
            </a:r>
          </a:p>
          <a:p>
            <a:pPr marL="450850" indent="-406400">
              <a:defRPr/>
            </a:pPr>
            <a:r>
              <a:rPr lang="zh-CN" altLang="en-US" b="1" dirty="0"/>
              <a:t>只要</a:t>
            </a:r>
            <a:r>
              <a:rPr lang="zh-CN" altLang="en-US" b="1" dirty="0">
                <a:solidFill>
                  <a:srgbClr val="CC3300"/>
                </a:solidFill>
              </a:rPr>
              <a:t>有一个输入端为低电平，输出端</a:t>
            </a:r>
            <a:r>
              <a:rPr lang="en-US" altLang="zh-CN" b="1" dirty="0">
                <a:solidFill>
                  <a:srgbClr val="CC3300"/>
                </a:solidFill>
              </a:rPr>
              <a:t>F</a:t>
            </a:r>
            <a:r>
              <a:rPr lang="zh-CN" altLang="en-US" b="1" dirty="0">
                <a:solidFill>
                  <a:srgbClr val="CC3300"/>
                </a:solidFill>
              </a:rPr>
              <a:t>为低电平。因为</a:t>
            </a:r>
            <a:r>
              <a:rPr lang="zh-CN" altLang="en-US" b="1" dirty="0"/>
              <a:t>与输入为低电平连接的二极管抢先导通，将输出端箝在低电平，这时与输入为高电平连接的二极管受反向电压影响而截止。</a:t>
            </a:r>
          </a:p>
        </p:txBody>
      </p:sp>
      <p:grpSp>
        <p:nvGrpSpPr>
          <p:cNvPr id="177222" name="Group 70">
            <a:extLst>
              <a:ext uri="{FF2B5EF4-FFF2-40B4-BE49-F238E27FC236}">
                <a16:creationId xmlns:a16="http://schemas.microsoft.com/office/drawing/2014/main" id="{DF8A3F49-BBC3-6B6F-4C43-1F0EAF04DA7F}"/>
              </a:ext>
            </a:extLst>
          </p:cNvPr>
          <p:cNvGrpSpPr>
            <a:grpSpLocks/>
          </p:cNvGrpSpPr>
          <p:nvPr/>
        </p:nvGrpSpPr>
        <p:grpSpPr bwMode="auto">
          <a:xfrm>
            <a:off x="6788150" y="2744788"/>
            <a:ext cx="1749425" cy="1081087"/>
            <a:chOff x="4276" y="1729"/>
            <a:chExt cx="1102" cy="681"/>
          </a:xfrm>
        </p:grpSpPr>
        <p:grpSp>
          <p:nvGrpSpPr>
            <p:cNvPr id="18496" name="Group 33">
              <a:extLst>
                <a:ext uri="{FF2B5EF4-FFF2-40B4-BE49-F238E27FC236}">
                  <a16:creationId xmlns:a16="http://schemas.microsoft.com/office/drawing/2014/main" id="{F5A06C56-0AD2-5AF4-0CFC-A48A6CD39D82}"/>
                </a:ext>
              </a:extLst>
            </p:cNvPr>
            <p:cNvGrpSpPr>
              <a:grpSpLocks/>
            </p:cNvGrpSpPr>
            <p:nvPr/>
          </p:nvGrpSpPr>
          <p:grpSpPr bwMode="auto">
            <a:xfrm>
              <a:off x="4309" y="1729"/>
              <a:ext cx="1033" cy="338"/>
              <a:chOff x="2653" y="2568"/>
              <a:chExt cx="1033" cy="338"/>
            </a:xfrm>
          </p:grpSpPr>
          <p:grpSp>
            <p:nvGrpSpPr>
              <p:cNvPr id="18498" name="Group 16">
                <a:extLst>
                  <a:ext uri="{FF2B5EF4-FFF2-40B4-BE49-F238E27FC236}">
                    <a16:creationId xmlns:a16="http://schemas.microsoft.com/office/drawing/2014/main" id="{E6C8A1E7-CF02-7461-722D-5F602077CC30}"/>
                  </a:ext>
                </a:extLst>
              </p:cNvPr>
              <p:cNvGrpSpPr>
                <a:grpSpLocks/>
              </p:cNvGrpSpPr>
              <p:nvPr/>
            </p:nvGrpSpPr>
            <p:grpSpPr bwMode="auto">
              <a:xfrm>
                <a:off x="2835" y="2614"/>
                <a:ext cx="628" cy="292"/>
                <a:chOff x="4842" y="3116"/>
                <a:chExt cx="354" cy="182"/>
              </a:xfrm>
            </p:grpSpPr>
            <p:sp>
              <p:nvSpPr>
                <p:cNvPr id="18501" name="Line 17">
                  <a:extLst>
                    <a:ext uri="{FF2B5EF4-FFF2-40B4-BE49-F238E27FC236}">
                      <a16:creationId xmlns:a16="http://schemas.microsoft.com/office/drawing/2014/main" id="{A1BD5D8E-6251-9CF1-D7EA-A3FD403FE676}"/>
                    </a:ext>
                  </a:extLst>
                </p:cNvPr>
                <p:cNvSpPr>
                  <a:spLocks noChangeShapeType="1"/>
                </p:cNvSpPr>
                <p:nvPr/>
              </p:nvSpPr>
              <p:spPr bwMode="auto">
                <a:xfrm>
                  <a:off x="5124" y="3205"/>
                  <a:ext cx="72"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2" name="AutoShape 18">
                  <a:extLst>
                    <a:ext uri="{FF2B5EF4-FFF2-40B4-BE49-F238E27FC236}">
                      <a16:creationId xmlns:a16="http://schemas.microsoft.com/office/drawing/2014/main" id="{B00ED32A-4C6B-4D0A-0100-309699D98A3D}"/>
                    </a:ext>
                  </a:extLst>
                </p:cNvPr>
                <p:cNvSpPr>
                  <a:spLocks noChangeArrowheads="1"/>
                </p:cNvSpPr>
                <p:nvPr/>
              </p:nvSpPr>
              <p:spPr bwMode="auto">
                <a:xfrm>
                  <a:off x="4960" y="3116"/>
                  <a:ext cx="159" cy="182"/>
                </a:xfrm>
                <a:prstGeom prst="flowChartDelay">
                  <a:avLst/>
                </a:prstGeom>
                <a:noFill/>
                <a:ln w="1905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Tahoma" panose="020B0604030504040204" pitchFamily="34" charset="0"/>
                    <a:ea typeface="Arial Unicode MS" panose="020B0604020202020204" pitchFamily="34" charset="-122"/>
                  </a:endParaRPr>
                </a:p>
              </p:txBody>
            </p:sp>
            <p:sp>
              <p:nvSpPr>
                <p:cNvPr id="18503" name="Line 19">
                  <a:extLst>
                    <a:ext uri="{FF2B5EF4-FFF2-40B4-BE49-F238E27FC236}">
                      <a16:creationId xmlns:a16="http://schemas.microsoft.com/office/drawing/2014/main" id="{78DC6F76-ADE8-8028-6729-B6574F0EFBEE}"/>
                    </a:ext>
                  </a:extLst>
                </p:cNvPr>
                <p:cNvSpPr>
                  <a:spLocks noChangeShapeType="1"/>
                </p:cNvSpPr>
                <p:nvPr/>
              </p:nvSpPr>
              <p:spPr bwMode="auto">
                <a:xfrm>
                  <a:off x="4842" y="3162"/>
                  <a:ext cx="118"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4" name="Line 20">
                  <a:extLst>
                    <a:ext uri="{FF2B5EF4-FFF2-40B4-BE49-F238E27FC236}">
                      <a16:creationId xmlns:a16="http://schemas.microsoft.com/office/drawing/2014/main" id="{11580457-0581-8D7A-D2B2-7907B2EBE549}"/>
                    </a:ext>
                  </a:extLst>
                </p:cNvPr>
                <p:cNvSpPr>
                  <a:spLocks noChangeShapeType="1"/>
                </p:cNvSpPr>
                <p:nvPr/>
              </p:nvSpPr>
              <p:spPr bwMode="auto">
                <a:xfrm>
                  <a:off x="4842" y="3242"/>
                  <a:ext cx="118"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499" name="Text Box 40">
                <a:extLst>
                  <a:ext uri="{FF2B5EF4-FFF2-40B4-BE49-F238E27FC236}">
                    <a16:creationId xmlns:a16="http://schemas.microsoft.com/office/drawing/2014/main" id="{D7CB8CDC-BB4E-E3EC-F054-69F570DC0350}"/>
                  </a:ext>
                </a:extLst>
              </p:cNvPr>
              <p:cNvSpPr txBox="1">
                <a:spLocks noChangeArrowheads="1"/>
              </p:cNvSpPr>
              <p:nvPr/>
            </p:nvSpPr>
            <p:spPr bwMode="auto">
              <a:xfrm>
                <a:off x="2653" y="2568"/>
                <a:ext cx="21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A</a:t>
                </a:r>
              </a:p>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B</a:t>
                </a:r>
              </a:p>
            </p:txBody>
          </p:sp>
          <p:sp>
            <p:nvSpPr>
              <p:cNvPr id="18500" name="Text Box 41">
                <a:extLst>
                  <a:ext uri="{FF2B5EF4-FFF2-40B4-BE49-F238E27FC236}">
                    <a16:creationId xmlns:a16="http://schemas.microsoft.com/office/drawing/2014/main" id="{85D58C6A-E4C9-B466-CEA9-E530583DA387}"/>
                  </a:ext>
                </a:extLst>
              </p:cNvPr>
              <p:cNvSpPr txBox="1">
                <a:spLocks noChangeArrowheads="1"/>
              </p:cNvSpPr>
              <p:nvPr/>
            </p:nvSpPr>
            <p:spPr bwMode="auto">
              <a:xfrm>
                <a:off x="3470" y="2614"/>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F</a:t>
                </a:r>
              </a:p>
            </p:txBody>
          </p:sp>
        </p:grpSp>
        <p:sp>
          <p:nvSpPr>
            <p:cNvPr id="18497" name="Text Box 41">
              <a:extLst>
                <a:ext uri="{FF2B5EF4-FFF2-40B4-BE49-F238E27FC236}">
                  <a16:creationId xmlns:a16="http://schemas.microsoft.com/office/drawing/2014/main" id="{75F76B9D-CCF5-B0F1-4B4B-7BEC52EDCED5}"/>
                </a:ext>
              </a:extLst>
            </p:cNvPr>
            <p:cNvSpPr txBox="1">
              <a:spLocks noChangeArrowheads="1"/>
            </p:cNvSpPr>
            <p:nvPr/>
          </p:nvSpPr>
          <p:spPr bwMode="auto">
            <a:xfrm>
              <a:off x="4276" y="2160"/>
              <a:ext cx="11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Tahoma" panose="020B0604030504040204" pitchFamily="34" charset="0"/>
                  <a:ea typeface="Arial Unicode MS" panose="020B0604020202020204" pitchFamily="34" charset="-122"/>
                </a:rPr>
                <a:t>与门逻辑符号</a:t>
              </a:r>
            </a:p>
          </p:txBody>
        </p:sp>
      </p:grpSp>
      <p:grpSp>
        <p:nvGrpSpPr>
          <p:cNvPr id="177194" name="Group 42">
            <a:extLst>
              <a:ext uri="{FF2B5EF4-FFF2-40B4-BE49-F238E27FC236}">
                <a16:creationId xmlns:a16="http://schemas.microsoft.com/office/drawing/2014/main" id="{0E25DAC4-DC9A-3063-5226-EE029E01A3A4}"/>
              </a:ext>
            </a:extLst>
          </p:cNvPr>
          <p:cNvGrpSpPr>
            <a:grpSpLocks/>
          </p:cNvGrpSpPr>
          <p:nvPr/>
        </p:nvGrpSpPr>
        <p:grpSpPr bwMode="auto">
          <a:xfrm>
            <a:off x="6804025" y="4221163"/>
            <a:ext cx="1901825" cy="2236787"/>
            <a:chOff x="3845" y="2048"/>
            <a:chExt cx="1584" cy="1817"/>
          </a:xfrm>
        </p:grpSpPr>
        <p:sp>
          <p:nvSpPr>
            <p:cNvPr id="18470" name="Rectangle 43">
              <a:extLst>
                <a:ext uri="{FF2B5EF4-FFF2-40B4-BE49-F238E27FC236}">
                  <a16:creationId xmlns:a16="http://schemas.microsoft.com/office/drawing/2014/main" id="{6C360C7F-9037-0FDF-E866-0B23DED98287}"/>
                </a:ext>
              </a:extLst>
            </p:cNvPr>
            <p:cNvSpPr>
              <a:spLocks noChangeArrowheads="1"/>
            </p:cNvSpPr>
            <p:nvPr/>
          </p:nvSpPr>
          <p:spPr bwMode="auto">
            <a:xfrm>
              <a:off x="4901" y="3252"/>
              <a:ext cx="528"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18471" name="Rectangle 44">
              <a:extLst>
                <a:ext uri="{FF2B5EF4-FFF2-40B4-BE49-F238E27FC236}">
                  <a16:creationId xmlns:a16="http://schemas.microsoft.com/office/drawing/2014/main" id="{7F143ED9-3365-949C-5916-05F8660F5ED9}"/>
                </a:ext>
              </a:extLst>
            </p:cNvPr>
            <p:cNvSpPr>
              <a:spLocks noChangeArrowheads="1"/>
            </p:cNvSpPr>
            <p:nvPr/>
          </p:nvSpPr>
          <p:spPr bwMode="auto">
            <a:xfrm>
              <a:off x="4373" y="3252"/>
              <a:ext cx="528"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18472" name="Rectangle 45">
              <a:extLst>
                <a:ext uri="{FF2B5EF4-FFF2-40B4-BE49-F238E27FC236}">
                  <a16:creationId xmlns:a16="http://schemas.microsoft.com/office/drawing/2014/main" id="{836C20A3-8D01-7728-83BE-64D6212A99F1}"/>
                </a:ext>
              </a:extLst>
            </p:cNvPr>
            <p:cNvSpPr>
              <a:spLocks noChangeArrowheads="1"/>
            </p:cNvSpPr>
            <p:nvPr/>
          </p:nvSpPr>
          <p:spPr bwMode="auto">
            <a:xfrm>
              <a:off x="3845" y="3252"/>
              <a:ext cx="528"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18473" name="Rectangle 46">
              <a:extLst>
                <a:ext uri="{FF2B5EF4-FFF2-40B4-BE49-F238E27FC236}">
                  <a16:creationId xmlns:a16="http://schemas.microsoft.com/office/drawing/2014/main" id="{BDA2E475-0AB4-9F0D-32E5-6E3EEF3C5E2F}"/>
                </a:ext>
              </a:extLst>
            </p:cNvPr>
            <p:cNvSpPr>
              <a:spLocks noChangeArrowheads="1"/>
            </p:cNvSpPr>
            <p:nvPr/>
          </p:nvSpPr>
          <p:spPr bwMode="auto">
            <a:xfrm>
              <a:off x="4901" y="3559"/>
              <a:ext cx="528"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18474" name="Rectangle 47">
              <a:extLst>
                <a:ext uri="{FF2B5EF4-FFF2-40B4-BE49-F238E27FC236}">
                  <a16:creationId xmlns:a16="http://schemas.microsoft.com/office/drawing/2014/main" id="{A673CB69-80FC-A0EB-933D-029CB46980D1}"/>
                </a:ext>
              </a:extLst>
            </p:cNvPr>
            <p:cNvSpPr>
              <a:spLocks noChangeArrowheads="1"/>
            </p:cNvSpPr>
            <p:nvPr/>
          </p:nvSpPr>
          <p:spPr bwMode="auto">
            <a:xfrm>
              <a:off x="4373" y="3559"/>
              <a:ext cx="528"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18475" name="Rectangle 48">
              <a:extLst>
                <a:ext uri="{FF2B5EF4-FFF2-40B4-BE49-F238E27FC236}">
                  <a16:creationId xmlns:a16="http://schemas.microsoft.com/office/drawing/2014/main" id="{27E0042D-67AE-4461-C8AB-A11F39972859}"/>
                </a:ext>
              </a:extLst>
            </p:cNvPr>
            <p:cNvSpPr>
              <a:spLocks noChangeArrowheads="1"/>
            </p:cNvSpPr>
            <p:nvPr/>
          </p:nvSpPr>
          <p:spPr bwMode="auto">
            <a:xfrm>
              <a:off x="3845" y="3559"/>
              <a:ext cx="528"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18476" name="Rectangle 49">
              <a:extLst>
                <a:ext uri="{FF2B5EF4-FFF2-40B4-BE49-F238E27FC236}">
                  <a16:creationId xmlns:a16="http://schemas.microsoft.com/office/drawing/2014/main" id="{BA401706-D529-26B6-8D2E-015FCB25FA1A}"/>
                </a:ext>
              </a:extLst>
            </p:cNvPr>
            <p:cNvSpPr>
              <a:spLocks noChangeArrowheads="1"/>
            </p:cNvSpPr>
            <p:nvPr/>
          </p:nvSpPr>
          <p:spPr bwMode="auto">
            <a:xfrm>
              <a:off x="4901" y="2946"/>
              <a:ext cx="528"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18477" name="Rectangle 50">
              <a:extLst>
                <a:ext uri="{FF2B5EF4-FFF2-40B4-BE49-F238E27FC236}">
                  <a16:creationId xmlns:a16="http://schemas.microsoft.com/office/drawing/2014/main" id="{17A36BEA-28CD-F58D-DDDE-B18ABE0F195C}"/>
                </a:ext>
              </a:extLst>
            </p:cNvPr>
            <p:cNvSpPr>
              <a:spLocks noChangeArrowheads="1"/>
            </p:cNvSpPr>
            <p:nvPr/>
          </p:nvSpPr>
          <p:spPr bwMode="auto">
            <a:xfrm>
              <a:off x="4373" y="2946"/>
              <a:ext cx="528"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18478" name="Rectangle 51">
              <a:extLst>
                <a:ext uri="{FF2B5EF4-FFF2-40B4-BE49-F238E27FC236}">
                  <a16:creationId xmlns:a16="http://schemas.microsoft.com/office/drawing/2014/main" id="{CCAC8C66-62C4-9288-88D3-36E2E2F169BA}"/>
                </a:ext>
              </a:extLst>
            </p:cNvPr>
            <p:cNvSpPr>
              <a:spLocks noChangeArrowheads="1"/>
            </p:cNvSpPr>
            <p:nvPr/>
          </p:nvSpPr>
          <p:spPr bwMode="auto">
            <a:xfrm>
              <a:off x="3845" y="2946"/>
              <a:ext cx="528"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18479" name="Rectangle 52">
              <a:extLst>
                <a:ext uri="{FF2B5EF4-FFF2-40B4-BE49-F238E27FC236}">
                  <a16:creationId xmlns:a16="http://schemas.microsoft.com/office/drawing/2014/main" id="{F8E83DD0-1979-C26B-656C-69DE0D8CB460}"/>
                </a:ext>
              </a:extLst>
            </p:cNvPr>
            <p:cNvSpPr>
              <a:spLocks noChangeArrowheads="1"/>
            </p:cNvSpPr>
            <p:nvPr/>
          </p:nvSpPr>
          <p:spPr bwMode="auto">
            <a:xfrm>
              <a:off x="4901" y="2639"/>
              <a:ext cx="528"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18480" name="Rectangle 53">
              <a:extLst>
                <a:ext uri="{FF2B5EF4-FFF2-40B4-BE49-F238E27FC236}">
                  <a16:creationId xmlns:a16="http://schemas.microsoft.com/office/drawing/2014/main" id="{D463041C-4C32-C32A-CEC2-6B2FBA547DB8}"/>
                </a:ext>
              </a:extLst>
            </p:cNvPr>
            <p:cNvSpPr>
              <a:spLocks noChangeArrowheads="1"/>
            </p:cNvSpPr>
            <p:nvPr/>
          </p:nvSpPr>
          <p:spPr bwMode="auto">
            <a:xfrm>
              <a:off x="4373" y="2639"/>
              <a:ext cx="528"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18481" name="Rectangle 54">
              <a:extLst>
                <a:ext uri="{FF2B5EF4-FFF2-40B4-BE49-F238E27FC236}">
                  <a16:creationId xmlns:a16="http://schemas.microsoft.com/office/drawing/2014/main" id="{1E9487F6-7A4D-58D4-CF14-201204592F59}"/>
                </a:ext>
              </a:extLst>
            </p:cNvPr>
            <p:cNvSpPr>
              <a:spLocks noChangeArrowheads="1"/>
            </p:cNvSpPr>
            <p:nvPr/>
          </p:nvSpPr>
          <p:spPr bwMode="auto">
            <a:xfrm>
              <a:off x="3845" y="2639"/>
              <a:ext cx="528"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18482" name="Rectangle 55">
              <a:extLst>
                <a:ext uri="{FF2B5EF4-FFF2-40B4-BE49-F238E27FC236}">
                  <a16:creationId xmlns:a16="http://schemas.microsoft.com/office/drawing/2014/main" id="{3535C747-8A5F-BCE9-8ECD-A5E03627B032}"/>
                </a:ext>
              </a:extLst>
            </p:cNvPr>
            <p:cNvSpPr>
              <a:spLocks noChangeArrowheads="1"/>
            </p:cNvSpPr>
            <p:nvPr/>
          </p:nvSpPr>
          <p:spPr bwMode="auto">
            <a:xfrm>
              <a:off x="4901" y="2333"/>
              <a:ext cx="528" cy="30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F</a:t>
              </a:r>
            </a:p>
          </p:txBody>
        </p:sp>
        <p:sp>
          <p:nvSpPr>
            <p:cNvPr id="18483" name="Rectangle 56">
              <a:extLst>
                <a:ext uri="{FF2B5EF4-FFF2-40B4-BE49-F238E27FC236}">
                  <a16:creationId xmlns:a16="http://schemas.microsoft.com/office/drawing/2014/main" id="{875DA24F-BFC2-7D0C-095F-0518C0AF12B3}"/>
                </a:ext>
              </a:extLst>
            </p:cNvPr>
            <p:cNvSpPr>
              <a:spLocks noChangeArrowheads="1"/>
            </p:cNvSpPr>
            <p:nvPr/>
          </p:nvSpPr>
          <p:spPr bwMode="auto">
            <a:xfrm>
              <a:off x="4373" y="2333"/>
              <a:ext cx="528" cy="30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B</a:t>
              </a:r>
            </a:p>
          </p:txBody>
        </p:sp>
        <p:sp>
          <p:nvSpPr>
            <p:cNvPr id="18484" name="Rectangle 57">
              <a:extLst>
                <a:ext uri="{FF2B5EF4-FFF2-40B4-BE49-F238E27FC236}">
                  <a16:creationId xmlns:a16="http://schemas.microsoft.com/office/drawing/2014/main" id="{2B38C877-77E1-F55F-6DDD-3D722DCB54D9}"/>
                </a:ext>
              </a:extLst>
            </p:cNvPr>
            <p:cNvSpPr>
              <a:spLocks noChangeArrowheads="1"/>
            </p:cNvSpPr>
            <p:nvPr/>
          </p:nvSpPr>
          <p:spPr bwMode="auto">
            <a:xfrm>
              <a:off x="3845" y="2333"/>
              <a:ext cx="528" cy="30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A</a:t>
              </a:r>
            </a:p>
          </p:txBody>
        </p:sp>
        <p:sp>
          <p:nvSpPr>
            <p:cNvPr id="18485" name="Line 58">
              <a:extLst>
                <a:ext uri="{FF2B5EF4-FFF2-40B4-BE49-F238E27FC236}">
                  <a16:creationId xmlns:a16="http://schemas.microsoft.com/office/drawing/2014/main" id="{F5FFA985-862F-DFF5-672E-6491691CCBDC}"/>
                </a:ext>
              </a:extLst>
            </p:cNvPr>
            <p:cNvSpPr>
              <a:spLocks noChangeShapeType="1"/>
            </p:cNvSpPr>
            <p:nvPr/>
          </p:nvSpPr>
          <p:spPr bwMode="auto">
            <a:xfrm>
              <a:off x="3845" y="2333"/>
              <a:ext cx="158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6" name="Line 59">
              <a:extLst>
                <a:ext uri="{FF2B5EF4-FFF2-40B4-BE49-F238E27FC236}">
                  <a16:creationId xmlns:a16="http://schemas.microsoft.com/office/drawing/2014/main" id="{BD975F6A-3C9A-0391-A65D-61FA69FFA73E}"/>
                </a:ext>
              </a:extLst>
            </p:cNvPr>
            <p:cNvSpPr>
              <a:spLocks noChangeShapeType="1"/>
            </p:cNvSpPr>
            <p:nvPr/>
          </p:nvSpPr>
          <p:spPr bwMode="auto">
            <a:xfrm>
              <a:off x="3845" y="2639"/>
              <a:ext cx="15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7" name="Line 60">
              <a:extLst>
                <a:ext uri="{FF2B5EF4-FFF2-40B4-BE49-F238E27FC236}">
                  <a16:creationId xmlns:a16="http://schemas.microsoft.com/office/drawing/2014/main" id="{A8F97949-EF55-DB6B-A950-64CD0DD54584}"/>
                </a:ext>
              </a:extLst>
            </p:cNvPr>
            <p:cNvSpPr>
              <a:spLocks noChangeShapeType="1"/>
            </p:cNvSpPr>
            <p:nvPr/>
          </p:nvSpPr>
          <p:spPr bwMode="auto">
            <a:xfrm>
              <a:off x="3845" y="2946"/>
              <a:ext cx="15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8" name="Line 61">
              <a:extLst>
                <a:ext uri="{FF2B5EF4-FFF2-40B4-BE49-F238E27FC236}">
                  <a16:creationId xmlns:a16="http://schemas.microsoft.com/office/drawing/2014/main" id="{02CF50FA-C554-7B6A-158F-7D3FCA18DBB5}"/>
                </a:ext>
              </a:extLst>
            </p:cNvPr>
            <p:cNvSpPr>
              <a:spLocks noChangeShapeType="1"/>
            </p:cNvSpPr>
            <p:nvPr/>
          </p:nvSpPr>
          <p:spPr bwMode="auto">
            <a:xfrm>
              <a:off x="3845" y="3252"/>
              <a:ext cx="15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9" name="Line 62">
              <a:extLst>
                <a:ext uri="{FF2B5EF4-FFF2-40B4-BE49-F238E27FC236}">
                  <a16:creationId xmlns:a16="http://schemas.microsoft.com/office/drawing/2014/main" id="{8FCBD922-5545-A0BD-5067-72FEE78DEC70}"/>
                </a:ext>
              </a:extLst>
            </p:cNvPr>
            <p:cNvSpPr>
              <a:spLocks noChangeShapeType="1"/>
            </p:cNvSpPr>
            <p:nvPr/>
          </p:nvSpPr>
          <p:spPr bwMode="auto">
            <a:xfrm>
              <a:off x="3845" y="3865"/>
              <a:ext cx="158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0" name="Line 63">
              <a:extLst>
                <a:ext uri="{FF2B5EF4-FFF2-40B4-BE49-F238E27FC236}">
                  <a16:creationId xmlns:a16="http://schemas.microsoft.com/office/drawing/2014/main" id="{399C2B7B-C7B3-FC89-1BC8-A26488D52FE7}"/>
                </a:ext>
              </a:extLst>
            </p:cNvPr>
            <p:cNvSpPr>
              <a:spLocks noChangeShapeType="1"/>
            </p:cNvSpPr>
            <p:nvPr/>
          </p:nvSpPr>
          <p:spPr bwMode="auto">
            <a:xfrm>
              <a:off x="3845" y="2333"/>
              <a:ext cx="0" cy="153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1" name="Line 64">
              <a:extLst>
                <a:ext uri="{FF2B5EF4-FFF2-40B4-BE49-F238E27FC236}">
                  <a16:creationId xmlns:a16="http://schemas.microsoft.com/office/drawing/2014/main" id="{45D1D31E-B1BA-B87F-D7F2-F15E2FFD16EA}"/>
                </a:ext>
              </a:extLst>
            </p:cNvPr>
            <p:cNvSpPr>
              <a:spLocks noChangeShapeType="1"/>
            </p:cNvSpPr>
            <p:nvPr/>
          </p:nvSpPr>
          <p:spPr bwMode="auto">
            <a:xfrm>
              <a:off x="4373" y="2333"/>
              <a:ext cx="0" cy="15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2" name="Line 65">
              <a:extLst>
                <a:ext uri="{FF2B5EF4-FFF2-40B4-BE49-F238E27FC236}">
                  <a16:creationId xmlns:a16="http://schemas.microsoft.com/office/drawing/2014/main" id="{1C4A7E6A-27CD-97AE-ACA4-6A107B358DD1}"/>
                </a:ext>
              </a:extLst>
            </p:cNvPr>
            <p:cNvSpPr>
              <a:spLocks noChangeShapeType="1"/>
            </p:cNvSpPr>
            <p:nvPr/>
          </p:nvSpPr>
          <p:spPr bwMode="auto">
            <a:xfrm>
              <a:off x="4901" y="2333"/>
              <a:ext cx="0" cy="15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3" name="Line 66">
              <a:extLst>
                <a:ext uri="{FF2B5EF4-FFF2-40B4-BE49-F238E27FC236}">
                  <a16:creationId xmlns:a16="http://schemas.microsoft.com/office/drawing/2014/main" id="{9FBAD303-593C-7CE2-2925-85EB5DF794ED}"/>
                </a:ext>
              </a:extLst>
            </p:cNvPr>
            <p:cNvSpPr>
              <a:spLocks noChangeShapeType="1"/>
            </p:cNvSpPr>
            <p:nvPr/>
          </p:nvSpPr>
          <p:spPr bwMode="auto">
            <a:xfrm>
              <a:off x="5429" y="2333"/>
              <a:ext cx="0" cy="153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4" name="Line 67">
              <a:extLst>
                <a:ext uri="{FF2B5EF4-FFF2-40B4-BE49-F238E27FC236}">
                  <a16:creationId xmlns:a16="http://schemas.microsoft.com/office/drawing/2014/main" id="{AA66F6FE-0632-C71D-7FBF-9F88E02E258E}"/>
                </a:ext>
              </a:extLst>
            </p:cNvPr>
            <p:cNvSpPr>
              <a:spLocks noChangeShapeType="1"/>
            </p:cNvSpPr>
            <p:nvPr/>
          </p:nvSpPr>
          <p:spPr bwMode="auto">
            <a:xfrm>
              <a:off x="3845" y="3559"/>
              <a:ext cx="15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5" name="Text Box 68">
              <a:extLst>
                <a:ext uri="{FF2B5EF4-FFF2-40B4-BE49-F238E27FC236}">
                  <a16:creationId xmlns:a16="http://schemas.microsoft.com/office/drawing/2014/main" id="{73F0252B-751C-C232-8BB0-0E7F66F97E06}"/>
                </a:ext>
              </a:extLst>
            </p:cNvPr>
            <p:cNvSpPr txBox="1">
              <a:spLocks noChangeArrowheads="1"/>
            </p:cNvSpPr>
            <p:nvPr/>
          </p:nvSpPr>
          <p:spPr bwMode="auto">
            <a:xfrm>
              <a:off x="4189" y="2048"/>
              <a:ext cx="1102"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Tahoma" panose="020B0604030504040204" pitchFamily="34" charset="0"/>
                  <a:ea typeface="Arial Unicode MS" panose="020B0604020202020204" pitchFamily="34" charset="-122"/>
                </a:rPr>
                <a:t>真值表</a:t>
              </a:r>
            </a:p>
          </p:txBody>
        </p:sp>
      </p:grpSp>
      <p:sp>
        <p:nvSpPr>
          <p:cNvPr id="18439" name="Rectangle 69">
            <a:extLst>
              <a:ext uri="{FF2B5EF4-FFF2-40B4-BE49-F238E27FC236}">
                <a16:creationId xmlns:a16="http://schemas.microsoft.com/office/drawing/2014/main" id="{B24A79A8-46DC-5277-3B53-193870DFDD39}"/>
              </a:ext>
            </a:extLst>
          </p:cNvPr>
          <p:cNvSpPr>
            <a:spLocks noChangeArrowheads="1"/>
          </p:cNvSpPr>
          <p:nvPr/>
        </p:nvSpPr>
        <p:spPr bwMode="auto">
          <a:xfrm>
            <a:off x="900113" y="233363"/>
            <a:ext cx="25320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solidFill>
                  <a:srgbClr val="0000FF"/>
                </a:solidFill>
                <a:latin typeface="宋体" panose="02010600030101010101" pitchFamily="2" charset="-122"/>
                <a:ea typeface="Arial Unicode MS" panose="020B0604020202020204" pitchFamily="34" charset="-122"/>
              </a:rPr>
              <a:t>2. </a:t>
            </a:r>
            <a:r>
              <a:rPr lang="zh-CN" altLang="en-US" sz="2800">
                <a:solidFill>
                  <a:srgbClr val="0000FF"/>
                </a:solidFill>
                <a:latin typeface="宋体" panose="02010600030101010101" pitchFamily="2" charset="-122"/>
                <a:ea typeface="Arial Unicode MS" panose="020B0604020202020204" pitchFamily="34" charset="-122"/>
              </a:rPr>
              <a:t>二极管与门</a:t>
            </a:r>
          </a:p>
        </p:txBody>
      </p:sp>
      <p:grpSp>
        <p:nvGrpSpPr>
          <p:cNvPr id="177224" name="Group 72">
            <a:extLst>
              <a:ext uri="{FF2B5EF4-FFF2-40B4-BE49-F238E27FC236}">
                <a16:creationId xmlns:a16="http://schemas.microsoft.com/office/drawing/2014/main" id="{61903AF3-1539-B3B2-6B8A-2AD3C08033A1}"/>
              </a:ext>
            </a:extLst>
          </p:cNvPr>
          <p:cNvGrpSpPr>
            <a:grpSpLocks/>
          </p:cNvGrpSpPr>
          <p:nvPr/>
        </p:nvGrpSpPr>
        <p:grpSpPr bwMode="auto">
          <a:xfrm>
            <a:off x="935038" y="2903538"/>
            <a:ext cx="4645025" cy="3530600"/>
            <a:chOff x="589" y="1829"/>
            <a:chExt cx="2926" cy="2224"/>
          </a:xfrm>
        </p:grpSpPr>
        <p:grpSp>
          <p:nvGrpSpPr>
            <p:cNvPr id="18441" name="Group 4">
              <a:extLst>
                <a:ext uri="{FF2B5EF4-FFF2-40B4-BE49-F238E27FC236}">
                  <a16:creationId xmlns:a16="http://schemas.microsoft.com/office/drawing/2014/main" id="{A07ACCC2-A71B-0D77-7CCB-A0ED797F17A2}"/>
                </a:ext>
              </a:extLst>
            </p:cNvPr>
            <p:cNvGrpSpPr>
              <a:grpSpLocks/>
            </p:cNvGrpSpPr>
            <p:nvPr/>
          </p:nvGrpSpPr>
          <p:grpSpPr bwMode="auto">
            <a:xfrm>
              <a:off x="1043" y="1888"/>
              <a:ext cx="2472" cy="2165"/>
              <a:chOff x="365" y="2030"/>
              <a:chExt cx="2153" cy="1914"/>
            </a:xfrm>
          </p:grpSpPr>
          <p:grpSp>
            <p:nvGrpSpPr>
              <p:cNvPr id="18443" name="Group 5">
                <a:extLst>
                  <a:ext uri="{FF2B5EF4-FFF2-40B4-BE49-F238E27FC236}">
                    <a16:creationId xmlns:a16="http://schemas.microsoft.com/office/drawing/2014/main" id="{500DE16E-5E61-B2A9-2091-BE3723E7922F}"/>
                  </a:ext>
                </a:extLst>
              </p:cNvPr>
              <p:cNvGrpSpPr>
                <a:grpSpLocks/>
              </p:cNvGrpSpPr>
              <p:nvPr/>
            </p:nvGrpSpPr>
            <p:grpSpPr bwMode="auto">
              <a:xfrm>
                <a:off x="365" y="2030"/>
                <a:ext cx="2153" cy="1617"/>
                <a:chOff x="3107" y="2314"/>
                <a:chExt cx="2153" cy="1617"/>
              </a:xfrm>
            </p:grpSpPr>
            <p:grpSp>
              <p:nvGrpSpPr>
                <p:cNvPr id="18445" name="Group 6">
                  <a:extLst>
                    <a:ext uri="{FF2B5EF4-FFF2-40B4-BE49-F238E27FC236}">
                      <a16:creationId xmlns:a16="http://schemas.microsoft.com/office/drawing/2014/main" id="{09BA22AA-041B-37B7-20B0-43F4BB2FF045}"/>
                    </a:ext>
                  </a:extLst>
                </p:cNvPr>
                <p:cNvGrpSpPr>
                  <a:grpSpLocks/>
                </p:cNvGrpSpPr>
                <p:nvPr/>
              </p:nvGrpSpPr>
              <p:grpSpPr bwMode="auto">
                <a:xfrm>
                  <a:off x="3107" y="2314"/>
                  <a:ext cx="1934" cy="1617"/>
                  <a:chOff x="2990" y="2305"/>
                  <a:chExt cx="1934" cy="1617"/>
                </a:xfrm>
              </p:grpSpPr>
              <p:grpSp>
                <p:nvGrpSpPr>
                  <p:cNvPr id="18447" name="Group 7">
                    <a:extLst>
                      <a:ext uri="{FF2B5EF4-FFF2-40B4-BE49-F238E27FC236}">
                        <a16:creationId xmlns:a16="http://schemas.microsoft.com/office/drawing/2014/main" id="{B844E863-71E3-2E30-445E-0F96F758E9FE}"/>
                      </a:ext>
                    </a:extLst>
                  </p:cNvPr>
                  <p:cNvGrpSpPr>
                    <a:grpSpLocks/>
                  </p:cNvGrpSpPr>
                  <p:nvPr/>
                </p:nvGrpSpPr>
                <p:grpSpPr bwMode="auto">
                  <a:xfrm rot="10800000">
                    <a:off x="3563" y="3379"/>
                    <a:ext cx="490" cy="227"/>
                    <a:chOff x="1565" y="2704"/>
                    <a:chExt cx="589" cy="227"/>
                  </a:xfrm>
                </p:grpSpPr>
                <p:sp>
                  <p:nvSpPr>
                    <p:cNvPr id="18467" name="AutoShape 8">
                      <a:extLst>
                        <a:ext uri="{FF2B5EF4-FFF2-40B4-BE49-F238E27FC236}">
                          <a16:creationId xmlns:a16="http://schemas.microsoft.com/office/drawing/2014/main" id="{395E829C-186A-A724-59F1-D282030378C9}"/>
                        </a:ext>
                      </a:extLst>
                    </p:cNvPr>
                    <p:cNvSpPr>
                      <a:spLocks noChangeArrowheads="1"/>
                    </p:cNvSpPr>
                    <p:nvPr/>
                  </p:nvSpPr>
                  <p:spPr bwMode="auto">
                    <a:xfrm rot="5400000">
                      <a:off x="1746" y="2705"/>
                      <a:ext cx="226" cy="22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8468" name="Line 9">
                      <a:extLst>
                        <a:ext uri="{FF2B5EF4-FFF2-40B4-BE49-F238E27FC236}">
                          <a16:creationId xmlns:a16="http://schemas.microsoft.com/office/drawing/2014/main" id="{FB628988-CBA0-E9DA-BFA6-9C154B345B26}"/>
                        </a:ext>
                      </a:extLst>
                    </p:cNvPr>
                    <p:cNvSpPr>
                      <a:spLocks noChangeShapeType="1"/>
                    </p:cNvSpPr>
                    <p:nvPr/>
                  </p:nvSpPr>
                  <p:spPr bwMode="auto">
                    <a:xfrm>
                      <a:off x="1973" y="2704"/>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9" name="Line 10">
                      <a:extLst>
                        <a:ext uri="{FF2B5EF4-FFF2-40B4-BE49-F238E27FC236}">
                          <a16:creationId xmlns:a16="http://schemas.microsoft.com/office/drawing/2014/main" id="{58F9E2A2-E339-60C4-F5AE-65A30AFAA549}"/>
                        </a:ext>
                      </a:extLst>
                    </p:cNvPr>
                    <p:cNvSpPr>
                      <a:spLocks noChangeShapeType="1"/>
                    </p:cNvSpPr>
                    <p:nvPr/>
                  </p:nvSpPr>
                  <p:spPr bwMode="auto">
                    <a:xfrm>
                      <a:off x="1565" y="2813"/>
                      <a:ext cx="58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448" name="Group 11">
                    <a:extLst>
                      <a:ext uri="{FF2B5EF4-FFF2-40B4-BE49-F238E27FC236}">
                        <a16:creationId xmlns:a16="http://schemas.microsoft.com/office/drawing/2014/main" id="{51A533DE-8423-6699-69E7-F2C79DBD00E8}"/>
                      </a:ext>
                    </a:extLst>
                  </p:cNvPr>
                  <p:cNvGrpSpPr>
                    <a:grpSpLocks/>
                  </p:cNvGrpSpPr>
                  <p:nvPr/>
                </p:nvGrpSpPr>
                <p:grpSpPr bwMode="auto">
                  <a:xfrm rot="10800000">
                    <a:off x="3564" y="3695"/>
                    <a:ext cx="490" cy="227"/>
                    <a:chOff x="1565" y="2704"/>
                    <a:chExt cx="589" cy="227"/>
                  </a:xfrm>
                </p:grpSpPr>
                <p:sp>
                  <p:nvSpPr>
                    <p:cNvPr id="18464" name="AutoShape 12">
                      <a:extLst>
                        <a:ext uri="{FF2B5EF4-FFF2-40B4-BE49-F238E27FC236}">
                          <a16:creationId xmlns:a16="http://schemas.microsoft.com/office/drawing/2014/main" id="{26EAFFBE-B4A0-58C1-940A-C0CB6F0FEB05}"/>
                        </a:ext>
                      </a:extLst>
                    </p:cNvPr>
                    <p:cNvSpPr>
                      <a:spLocks noChangeArrowheads="1"/>
                    </p:cNvSpPr>
                    <p:nvPr/>
                  </p:nvSpPr>
                  <p:spPr bwMode="auto">
                    <a:xfrm rot="5400000">
                      <a:off x="1746" y="2705"/>
                      <a:ext cx="226" cy="22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8465" name="Line 13">
                      <a:extLst>
                        <a:ext uri="{FF2B5EF4-FFF2-40B4-BE49-F238E27FC236}">
                          <a16:creationId xmlns:a16="http://schemas.microsoft.com/office/drawing/2014/main" id="{19EE25C2-0C23-2D7B-E39B-C906D6E28AF7}"/>
                        </a:ext>
                      </a:extLst>
                    </p:cNvPr>
                    <p:cNvSpPr>
                      <a:spLocks noChangeShapeType="1"/>
                    </p:cNvSpPr>
                    <p:nvPr/>
                  </p:nvSpPr>
                  <p:spPr bwMode="auto">
                    <a:xfrm>
                      <a:off x="1973" y="2704"/>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6" name="Line 14">
                      <a:extLst>
                        <a:ext uri="{FF2B5EF4-FFF2-40B4-BE49-F238E27FC236}">
                          <a16:creationId xmlns:a16="http://schemas.microsoft.com/office/drawing/2014/main" id="{76F27609-5205-05B1-78F0-A5D73BEAA4A1}"/>
                        </a:ext>
                      </a:extLst>
                    </p:cNvPr>
                    <p:cNvSpPr>
                      <a:spLocks noChangeShapeType="1"/>
                    </p:cNvSpPr>
                    <p:nvPr/>
                  </p:nvSpPr>
                  <p:spPr bwMode="auto">
                    <a:xfrm>
                      <a:off x="1565" y="2813"/>
                      <a:ext cx="58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49" name="Line 15">
                    <a:extLst>
                      <a:ext uri="{FF2B5EF4-FFF2-40B4-BE49-F238E27FC236}">
                        <a16:creationId xmlns:a16="http://schemas.microsoft.com/office/drawing/2014/main" id="{FA8BD5F7-7F8F-3C75-BDAB-7670BC1D5128}"/>
                      </a:ext>
                    </a:extLst>
                  </p:cNvPr>
                  <p:cNvSpPr>
                    <a:spLocks noChangeShapeType="1"/>
                  </p:cNvSpPr>
                  <p:nvPr/>
                </p:nvSpPr>
                <p:spPr bwMode="auto">
                  <a:xfrm>
                    <a:off x="3240" y="3501"/>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0" name="Line 16">
                    <a:extLst>
                      <a:ext uri="{FF2B5EF4-FFF2-40B4-BE49-F238E27FC236}">
                        <a16:creationId xmlns:a16="http://schemas.microsoft.com/office/drawing/2014/main" id="{4B308916-1801-DD94-FF62-3DACD3FF63F2}"/>
                      </a:ext>
                    </a:extLst>
                  </p:cNvPr>
                  <p:cNvSpPr>
                    <a:spLocks noChangeShapeType="1"/>
                  </p:cNvSpPr>
                  <p:nvPr/>
                </p:nvSpPr>
                <p:spPr bwMode="auto">
                  <a:xfrm>
                    <a:off x="3250" y="3817"/>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1" name="Line 17">
                    <a:extLst>
                      <a:ext uri="{FF2B5EF4-FFF2-40B4-BE49-F238E27FC236}">
                        <a16:creationId xmlns:a16="http://schemas.microsoft.com/office/drawing/2014/main" id="{B2491CD3-69F0-F60E-6362-ABEACDE5492C}"/>
                      </a:ext>
                    </a:extLst>
                  </p:cNvPr>
                  <p:cNvSpPr>
                    <a:spLocks noChangeShapeType="1"/>
                  </p:cNvSpPr>
                  <p:nvPr/>
                </p:nvSpPr>
                <p:spPr bwMode="auto">
                  <a:xfrm>
                    <a:off x="4051" y="3493"/>
                    <a:ext cx="87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2" name="Line 18">
                    <a:extLst>
                      <a:ext uri="{FF2B5EF4-FFF2-40B4-BE49-F238E27FC236}">
                        <a16:creationId xmlns:a16="http://schemas.microsoft.com/office/drawing/2014/main" id="{17FE6533-2F37-8E27-D2DC-CBF1C482CB66}"/>
                      </a:ext>
                    </a:extLst>
                  </p:cNvPr>
                  <p:cNvSpPr>
                    <a:spLocks noChangeShapeType="1"/>
                  </p:cNvSpPr>
                  <p:nvPr/>
                </p:nvSpPr>
                <p:spPr bwMode="auto">
                  <a:xfrm>
                    <a:off x="4052" y="3818"/>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3" name="Line 19">
                    <a:extLst>
                      <a:ext uri="{FF2B5EF4-FFF2-40B4-BE49-F238E27FC236}">
                        <a16:creationId xmlns:a16="http://schemas.microsoft.com/office/drawing/2014/main" id="{C9B27900-A783-C3EE-21D9-9A955A81FB10}"/>
                      </a:ext>
                    </a:extLst>
                  </p:cNvPr>
                  <p:cNvSpPr>
                    <a:spLocks noChangeShapeType="1"/>
                  </p:cNvSpPr>
                  <p:nvPr/>
                </p:nvSpPr>
                <p:spPr bwMode="auto">
                  <a:xfrm>
                    <a:off x="4385" y="3152"/>
                    <a:ext cx="0" cy="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4" name="Rectangle 20">
                    <a:extLst>
                      <a:ext uri="{FF2B5EF4-FFF2-40B4-BE49-F238E27FC236}">
                        <a16:creationId xmlns:a16="http://schemas.microsoft.com/office/drawing/2014/main" id="{8B38BFE9-B1A5-911C-319C-44CF9B961C7F}"/>
                      </a:ext>
                    </a:extLst>
                  </p:cNvPr>
                  <p:cNvSpPr>
                    <a:spLocks noChangeArrowheads="1"/>
                  </p:cNvSpPr>
                  <p:nvPr/>
                </p:nvSpPr>
                <p:spPr bwMode="auto">
                  <a:xfrm>
                    <a:off x="4320" y="2880"/>
                    <a:ext cx="126" cy="27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8455" name="Line 21">
                    <a:extLst>
                      <a:ext uri="{FF2B5EF4-FFF2-40B4-BE49-F238E27FC236}">
                        <a16:creationId xmlns:a16="http://schemas.microsoft.com/office/drawing/2014/main" id="{6B966AF5-945D-7BC0-37EF-059E77A32295}"/>
                      </a:ext>
                    </a:extLst>
                  </p:cNvPr>
                  <p:cNvSpPr>
                    <a:spLocks noChangeShapeType="1"/>
                  </p:cNvSpPr>
                  <p:nvPr/>
                </p:nvSpPr>
                <p:spPr bwMode="auto">
                  <a:xfrm>
                    <a:off x="4376" y="2558"/>
                    <a:ext cx="0" cy="3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6" name="Oval 22">
                    <a:extLst>
                      <a:ext uri="{FF2B5EF4-FFF2-40B4-BE49-F238E27FC236}">
                        <a16:creationId xmlns:a16="http://schemas.microsoft.com/office/drawing/2014/main" id="{70B4AECE-81CE-7B3C-F7DA-42D7C88801B1}"/>
                      </a:ext>
                    </a:extLst>
                  </p:cNvPr>
                  <p:cNvSpPr>
                    <a:spLocks noChangeArrowheads="1"/>
                  </p:cNvSpPr>
                  <p:nvPr/>
                </p:nvSpPr>
                <p:spPr bwMode="auto">
                  <a:xfrm>
                    <a:off x="4356" y="3465"/>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8457" name="Oval 23">
                    <a:extLst>
                      <a:ext uri="{FF2B5EF4-FFF2-40B4-BE49-F238E27FC236}">
                        <a16:creationId xmlns:a16="http://schemas.microsoft.com/office/drawing/2014/main" id="{F0745C58-64A0-A6D2-AA3F-33AE49AF017B}"/>
                      </a:ext>
                    </a:extLst>
                  </p:cNvPr>
                  <p:cNvSpPr>
                    <a:spLocks noChangeArrowheads="1"/>
                  </p:cNvSpPr>
                  <p:nvPr/>
                </p:nvSpPr>
                <p:spPr bwMode="auto">
                  <a:xfrm>
                    <a:off x="4348" y="2503"/>
                    <a:ext cx="56" cy="5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8458" name="Text Box 24">
                    <a:extLst>
                      <a:ext uri="{FF2B5EF4-FFF2-40B4-BE49-F238E27FC236}">
                        <a16:creationId xmlns:a16="http://schemas.microsoft.com/office/drawing/2014/main" id="{2FE1370B-17E2-EF44-D4E5-FD3F32E66C10}"/>
                      </a:ext>
                    </a:extLst>
                  </p:cNvPr>
                  <p:cNvSpPr txBox="1">
                    <a:spLocks noChangeArrowheads="1"/>
                  </p:cNvSpPr>
                  <p:nvPr/>
                </p:nvSpPr>
                <p:spPr bwMode="auto">
                  <a:xfrm>
                    <a:off x="3366" y="3267"/>
                    <a:ext cx="360"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宋体" panose="02010600030101010101" pitchFamily="2" charset="-122"/>
                        <a:ea typeface="Arial Unicode MS" panose="020B0604020202020204" pitchFamily="34" charset="-122"/>
                      </a:rPr>
                      <a:t>Ｄ</a:t>
                    </a:r>
                    <a:r>
                      <a:rPr lang="en-US" altLang="zh-CN" sz="1800">
                        <a:latin typeface="宋体" panose="02010600030101010101" pitchFamily="2" charset="-122"/>
                        <a:ea typeface="Arial Unicode MS" panose="020B0604020202020204" pitchFamily="34" charset="-122"/>
                      </a:rPr>
                      <a:t>1</a:t>
                    </a:r>
                  </a:p>
                </p:txBody>
              </p:sp>
              <p:sp>
                <p:nvSpPr>
                  <p:cNvPr id="18459" name="Text Box 25">
                    <a:extLst>
                      <a:ext uri="{FF2B5EF4-FFF2-40B4-BE49-F238E27FC236}">
                        <a16:creationId xmlns:a16="http://schemas.microsoft.com/office/drawing/2014/main" id="{9FB4E7E6-8557-A89E-8AE9-0BD54447F528}"/>
                      </a:ext>
                    </a:extLst>
                  </p:cNvPr>
                  <p:cNvSpPr txBox="1">
                    <a:spLocks noChangeArrowheads="1"/>
                  </p:cNvSpPr>
                  <p:nvPr/>
                </p:nvSpPr>
                <p:spPr bwMode="auto">
                  <a:xfrm>
                    <a:off x="3376" y="3592"/>
                    <a:ext cx="360"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宋体" panose="02010600030101010101" pitchFamily="2" charset="-122"/>
                        <a:ea typeface="Arial Unicode MS" panose="020B0604020202020204" pitchFamily="34" charset="-122"/>
                      </a:rPr>
                      <a:t>Ｄ</a:t>
                    </a:r>
                    <a:r>
                      <a:rPr lang="en-US" altLang="zh-CN" sz="1800">
                        <a:latin typeface="宋体" panose="02010600030101010101" pitchFamily="2" charset="-122"/>
                        <a:ea typeface="Arial Unicode MS" panose="020B0604020202020204" pitchFamily="34" charset="-122"/>
                      </a:rPr>
                      <a:t>2</a:t>
                    </a:r>
                  </a:p>
                </p:txBody>
              </p:sp>
              <p:sp>
                <p:nvSpPr>
                  <p:cNvPr id="18460" name="Text Box 26">
                    <a:extLst>
                      <a:ext uri="{FF2B5EF4-FFF2-40B4-BE49-F238E27FC236}">
                        <a16:creationId xmlns:a16="http://schemas.microsoft.com/office/drawing/2014/main" id="{15E952D2-3AD6-9E96-15D5-3A47C55D44A5}"/>
                      </a:ext>
                    </a:extLst>
                  </p:cNvPr>
                  <p:cNvSpPr txBox="1">
                    <a:spLocks noChangeArrowheads="1"/>
                  </p:cNvSpPr>
                  <p:nvPr/>
                </p:nvSpPr>
                <p:spPr bwMode="auto">
                  <a:xfrm>
                    <a:off x="2990" y="3386"/>
                    <a:ext cx="32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宋体" panose="02010600030101010101" pitchFamily="2" charset="-122"/>
                        <a:ea typeface="Arial Unicode MS" panose="020B0604020202020204" pitchFamily="34" charset="-122"/>
                      </a:rPr>
                      <a:t>A</a:t>
                    </a:r>
                  </a:p>
                </p:txBody>
              </p:sp>
              <p:sp>
                <p:nvSpPr>
                  <p:cNvPr id="18461" name="Text Box 27">
                    <a:extLst>
                      <a:ext uri="{FF2B5EF4-FFF2-40B4-BE49-F238E27FC236}">
                        <a16:creationId xmlns:a16="http://schemas.microsoft.com/office/drawing/2014/main" id="{A7F7933A-4280-F3F3-04C3-AF9C351652BD}"/>
                      </a:ext>
                    </a:extLst>
                  </p:cNvPr>
                  <p:cNvSpPr txBox="1">
                    <a:spLocks noChangeArrowheads="1"/>
                  </p:cNvSpPr>
                  <p:nvPr/>
                </p:nvSpPr>
                <p:spPr bwMode="auto">
                  <a:xfrm>
                    <a:off x="3018" y="3675"/>
                    <a:ext cx="324"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宋体" panose="02010600030101010101" pitchFamily="2" charset="-122"/>
                        <a:ea typeface="Arial Unicode MS" panose="020B0604020202020204" pitchFamily="34" charset="-122"/>
                      </a:rPr>
                      <a:t>B</a:t>
                    </a:r>
                  </a:p>
                </p:txBody>
              </p:sp>
              <p:sp>
                <p:nvSpPr>
                  <p:cNvPr id="18462" name="Text Box 28">
                    <a:extLst>
                      <a:ext uri="{FF2B5EF4-FFF2-40B4-BE49-F238E27FC236}">
                        <a16:creationId xmlns:a16="http://schemas.microsoft.com/office/drawing/2014/main" id="{12044450-A2ED-BBC8-3CB8-F0CA8DDA216A}"/>
                      </a:ext>
                    </a:extLst>
                  </p:cNvPr>
                  <p:cNvSpPr txBox="1">
                    <a:spLocks noChangeArrowheads="1"/>
                  </p:cNvSpPr>
                  <p:nvPr/>
                </p:nvSpPr>
                <p:spPr bwMode="auto">
                  <a:xfrm>
                    <a:off x="4458" y="2901"/>
                    <a:ext cx="32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宋体" panose="02010600030101010101" pitchFamily="2" charset="-122"/>
                        <a:ea typeface="Arial Unicode MS" panose="020B0604020202020204" pitchFamily="34" charset="-122"/>
                      </a:rPr>
                      <a:t>R</a:t>
                    </a:r>
                  </a:p>
                </p:txBody>
              </p:sp>
              <p:sp>
                <p:nvSpPr>
                  <p:cNvPr id="18463" name="Text Box 29">
                    <a:extLst>
                      <a:ext uri="{FF2B5EF4-FFF2-40B4-BE49-F238E27FC236}">
                        <a16:creationId xmlns:a16="http://schemas.microsoft.com/office/drawing/2014/main" id="{531D8CB8-6532-19F7-7F70-8FEFC9A6EEEA}"/>
                      </a:ext>
                    </a:extLst>
                  </p:cNvPr>
                  <p:cNvSpPr txBox="1">
                    <a:spLocks noChangeArrowheads="1"/>
                  </p:cNvSpPr>
                  <p:nvPr/>
                </p:nvSpPr>
                <p:spPr bwMode="auto">
                  <a:xfrm>
                    <a:off x="4258" y="2305"/>
                    <a:ext cx="40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宋体" panose="02010600030101010101" pitchFamily="2" charset="-122"/>
                        <a:ea typeface="Arial Unicode MS" panose="020B0604020202020204" pitchFamily="34" charset="-122"/>
                      </a:rPr>
                      <a:t>Vcc</a:t>
                    </a:r>
                  </a:p>
                </p:txBody>
              </p:sp>
            </p:grpSp>
            <p:sp>
              <p:nvSpPr>
                <p:cNvPr id="18446" name="Text Box 30">
                  <a:extLst>
                    <a:ext uri="{FF2B5EF4-FFF2-40B4-BE49-F238E27FC236}">
                      <a16:creationId xmlns:a16="http://schemas.microsoft.com/office/drawing/2014/main" id="{9FBD3273-839E-BE01-42CD-795A4ECC4FAE}"/>
                    </a:ext>
                  </a:extLst>
                </p:cNvPr>
                <p:cNvSpPr txBox="1">
                  <a:spLocks noChangeArrowheads="1"/>
                </p:cNvSpPr>
                <p:nvPr/>
              </p:nvSpPr>
              <p:spPr bwMode="auto">
                <a:xfrm>
                  <a:off x="4936" y="3268"/>
                  <a:ext cx="32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宋体" panose="02010600030101010101" pitchFamily="2" charset="-122"/>
                      <a:ea typeface="Arial Unicode MS" panose="020B0604020202020204" pitchFamily="34" charset="-122"/>
                    </a:rPr>
                    <a:t>F</a:t>
                  </a:r>
                </a:p>
              </p:txBody>
            </p:sp>
          </p:grpSp>
          <p:sp>
            <p:nvSpPr>
              <p:cNvPr id="18444" name="Text Box 31">
                <a:extLst>
                  <a:ext uri="{FF2B5EF4-FFF2-40B4-BE49-F238E27FC236}">
                    <a16:creationId xmlns:a16="http://schemas.microsoft.com/office/drawing/2014/main" id="{D3119197-CE46-7282-1CD4-BFE3BD6F8858}"/>
                  </a:ext>
                </a:extLst>
              </p:cNvPr>
              <p:cNvSpPr txBox="1">
                <a:spLocks noChangeArrowheads="1"/>
              </p:cNvSpPr>
              <p:nvPr/>
            </p:nvSpPr>
            <p:spPr bwMode="auto">
              <a:xfrm>
                <a:off x="873" y="3723"/>
                <a:ext cx="99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宋体" panose="02010600030101010101" pitchFamily="2" charset="-122"/>
                    <a:ea typeface="Arial Unicode MS" panose="020B0604020202020204" pitchFamily="34" charset="-122"/>
                  </a:rPr>
                  <a:t>二极管与门</a:t>
                </a:r>
              </a:p>
            </p:txBody>
          </p:sp>
        </p:grpSp>
        <p:sp>
          <p:nvSpPr>
            <p:cNvPr id="18442" name="Rectangle 71">
              <a:extLst>
                <a:ext uri="{FF2B5EF4-FFF2-40B4-BE49-F238E27FC236}">
                  <a16:creationId xmlns:a16="http://schemas.microsoft.com/office/drawing/2014/main" id="{3C1ADA7F-6434-2AFE-2630-5FC298C849BA}"/>
                </a:ext>
              </a:extLst>
            </p:cNvPr>
            <p:cNvSpPr>
              <a:spLocks noChangeArrowheads="1"/>
            </p:cNvSpPr>
            <p:nvPr/>
          </p:nvSpPr>
          <p:spPr bwMode="auto">
            <a:xfrm>
              <a:off x="589" y="1829"/>
              <a:ext cx="1519"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0"/>
                </a:spcBef>
                <a:buClrTx/>
                <a:buFontTx/>
                <a:buNone/>
              </a:pPr>
              <a:r>
                <a:rPr lang="zh-CN" altLang="en-US" sz="1800">
                  <a:latin typeface="宋体" panose="02010600030101010101" pitchFamily="2" charset="-122"/>
                  <a:ea typeface="Arial Unicode MS" panose="020B0604020202020204" pitchFamily="34" charset="-122"/>
                </a:rPr>
                <a:t>设：电源电压</a:t>
              </a:r>
              <a:r>
                <a:rPr lang="en-US" altLang="zh-CN" sz="1800">
                  <a:latin typeface="宋体" panose="02010600030101010101" pitchFamily="2" charset="-122"/>
                  <a:ea typeface="Arial Unicode MS" panose="020B0604020202020204" pitchFamily="34" charset="-122"/>
                </a:rPr>
                <a:t>V</a:t>
              </a:r>
              <a:r>
                <a:rPr lang="en-US" altLang="zh-CN" sz="1800" baseline="-25000">
                  <a:latin typeface="宋体" panose="02010600030101010101" pitchFamily="2" charset="-122"/>
                  <a:ea typeface="Arial Unicode MS" panose="020B0604020202020204" pitchFamily="34" charset="-122"/>
                </a:rPr>
                <a:t>CC</a:t>
              </a:r>
              <a:r>
                <a:rPr lang="en-US" altLang="zh-CN" sz="1800">
                  <a:latin typeface="宋体" panose="02010600030101010101" pitchFamily="2" charset="-122"/>
                  <a:ea typeface="Arial Unicode MS" panose="020B0604020202020204" pitchFamily="34" charset="-122"/>
                </a:rPr>
                <a:t>=5V</a:t>
              </a:r>
              <a:r>
                <a:rPr lang="zh-CN" altLang="en-US" sz="1800">
                  <a:latin typeface="宋体" panose="02010600030101010101" pitchFamily="2" charset="-122"/>
                  <a:ea typeface="Arial Unicode MS" panose="020B0604020202020204" pitchFamily="34" charset="-122"/>
                </a:rPr>
                <a:t>；</a:t>
              </a:r>
            </a:p>
            <a:p>
              <a:pPr eaLnBrk="1" hangingPunct="1">
                <a:lnSpc>
                  <a:spcPct val="120000"/>
                </a:lnSpc>
                <a:spcBef>
                  <a:spcPct val="0"/>
                </a:spcBef>
                <a:buClrTx/>
                <a:buFontTx/>
                <a:buNone/>
              </a:pPr>
              <a:r>
                <a:rPr lang="zh-CN" altLang="en-US" sz="1800">
                  <a:latin typeface="宋体" panose="02010600030101010101" pitchFamily="2" charset="-122"/>
                  <a:ea typeface="Arial Unicode MS" panose="020B0604020202020204" pitchFamily="34" charset="-122"/>
                </a:rPr>
                <a:t>       高电平为</a:t>
              </a:r>
              <a:r>
                <a:rPr lang="en-US" altLang="zh-CN" sz="1800">
                  <a:latin typeface="宋体" panose="02010600030101010101" pitchFamily="2" charset="-122"/>
                  <a:ea typeface="Arial Unicode MS" panose="020B0604020202020204" pitchFamily="34" charset="-122"/>
                </a:rPr>
                <a:t>5V</a:t>
              </a:r>
              <a:r>
                <a:rPr lang="zh-CN" altLang="en-US" sz="1800">
                  <a:latin typeface="宋体" panose="02010600030101010101" pitchFamily="2" charset="-122"/>
                  <a:ea typeface="Arial Unicode MS" panose="020B0604020202020204" pitchFamily="34" charset="-122"/>
                </a:rPr>
                <a:t>；</a:t>
              </a:r>
            </a:p>
            <a:p>
              <a:pPr eaLnBrk="1" hangingPunct="1">
                <a:lnSpc>
                  <a:spcPct val="120000"/>
                </a:lnSpc>
                <a:spcBef>
                  <a:spcPct val="0"/>
                </a:spcBef>
                <a:buClrTx/>
                <a:buFontTx/>
                <a:buNone/>
              </a:pPr>
              <a:r>
                <a:rPr lang="zh-CN" altLang="en-US" sz="1800">
                  <a:latin typeface="宋体" panose="02010600030101010101" pitchFamily="2" charset="-122"/>
                  <a:ea typeface="Arial Unicode MS" panose="020B0604020202020204" pitchFamily="34" charset="-122"/>
                </a:rPr>
                <a:t>       低电平为</a:t>
              </a:r>
              <a:r>
                <a:rPr lang="en-US" altLang="zh-CN" sz="1800">
                  <a:latin typeface="宋体" panose="02010600030101010101" pitchFamily="2" charset="-122"/>
                  <a:ea typeface="Arial Unicode MS" panose="020B0604020202020204" pitchFamily="34" charset="-122"/>
                </a:rPr>
                <a:t>0V</a:t>
              </a:r>
              <a:r>
                <a:rPr lang="zh-CN" altLang="en-US" sz="1800">
                  <a:latin typeface="宋体" panose="02010600030101010101" pitchFamily="2" charset="-122"/>
                  <a:ea typeface="Arial Unicode MS" panose="020B0604020202020204" pitchFamily="34"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7224"/>
                                        </p:tgtEl>
                                        <p:attrNameLst>
                                          <p:attrName>style.visibility</p:attrName>
                                        </p:attrNameLst>
                                      </p:cBhvr>
                                      <p:to>
                                        <p:strVal val="visible"/>
                                      </p:to>
                                    </p:set>
                                    <p:animEffect transition="in" filter="box(in)">
                                      <p:cBhvr>
                                        <p:cTn id="7" dur="500"/>
                                        <p:tgtEl>
                                          <p:spTgt spid="1772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7155">
                                            <p:txEl>
                                              <p:pRg st="0" end="0"/>
                                            </p:txEl>
                                          </p:spTgt>
                                        </p:tgtEl>
                                        <p:attrNameLst>
                                          <p:attrName>style.visibility</p:attrName>
                                        </p:attrNameLst>
                                      </p:cBhvr>
                                      <p:to>
                                        <p:strVal val="visible"/>
                                      </p:to>
                                    </p:set>
                                    <p:animEffect transition="in" filter="blinds(horizontal)">
                                      <p:cBhvr>
                                        <p:cTn id="12" dur="500"/>
                                        <p:tgtEl>
                                          <p:spTgt spid="17715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7155">
                                            <p:txEl>
                                              <p:pRg st="1" end="1"/>
                                            </p:txEl>
                                          </p:spTgt>
                                        </p:tgtEl>
                                        <p:attrNameLst>
                                          <p:attrName>style.visibility</p:attrName>
                                        </p:attrNameLst>
                                      </p:cBhvr>
                                      <p:to>
                                        <p:strVal val="visible"/>
                                      </p:to>
                                    </p:set>
                                    <p:animEffect transition="in" filter="blinds(horizontal)">
                                      <p:cBhvr>
                                        <p:cTn id="17" dur="500"/>
                                        <p:tgtEl>
                                          <p:spTgt spid="17715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77222"/>
                                        </p:tgtEl>
                                        <p:attrNameLst>
                                          <p:attrName>style.visibility</p:attrName>
                                        </p:attrNameLst>
                                      </p:cBhvr>
                                      <p:to>
                                        <p:strVal val="visible"/>
                                      </p:to>
                                    </p:set>
                                    <p:anim calcmode="lin" valueType="num">
                                      <p:cBhvr additive="base">
                                        <p:cTn id="22" dur="500" fill="hold"/>
                                        <p:tgtEl>
                                          <p:spTgt spid="177222"/>
                                        </p:tgtEl>
                                        <p:attrNameLst>
                                          <p:attrName>ppt_x</p:attrName>
                                        </p:attrNameLst>
                                      </p:cBhvr>
                                      <p:tavLst>
                                        <p:tav tm="0">
                                          <p:val>
                                            <p:strVal val="#ppt_x"/>
                                          </p:val>
                                        </p:tav>
                                        <p:tav tm="100000">
                                          <p:val>
                                            <p:strVal val="#ppt_x"/>
                                          </p:val>
                                        </p:tav>
                                      </p:tavLst>
                                    </p:anim>
                                    <p:anim calcmode="lin" valueType="num">
                                      <p:cBhvr additive="base">
                                        <p:cTn id="23" dur="500" fill="hold"/>
                                        <p:tgtEl>
                                          <p:spTgt spid="17722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77194"/>
                                        </p:tgtEl>
                                        <p:attrNameLst>
                                          <p:attrName>style.visibility</p:attrName>
                                        </p:attrNameLst>
                                      </p:cBhvr>
                                      <p:to>
                                        <p:strVal val="visible"/>
                                      </p:to>
                                    </p:set>
                                    <p:animEffect transition="in" filter="blinds(horizontal)">
                                      <p:cBhvr>
                                        <p:cTn id="28" dur="500"/>
                                        <p:tgtEl>
                                          <p:spTgt spid="177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4">
            <a:extLst>
              <a:ext uri="{FF2B5EF4-FFF2-40B4-BE49-F238E27FC236}">
                <a16:creationId xmlns:a16="http://schemas.microsoft.com/office/drawing/2014/main" id="{4151B6AF-94C7-E047-C6A5-A74CC1A235B0}"/>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61DAF46B-99AF-4034-8EDC-BA97F9F202CA}"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11</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179202" name="Rectangle 2">
            <a:extLst>
              <a:ext uri="{FF2B5EF4-FFF2-40B4-BE49-F238E27FC236}">
                <a16:creationId xmlns:a16="http://schemas.microsoft.com/office/drawing/2014/main" id="{659D40CB-460F-6C4B-F16F-9DF97D97D0FD}"/>
              </a:ext>
            </a:extLst>
          </p:cNvPr>
          <p:cNvSpPr>
            <a:spLocks noGrp="1"/>
          </p:cNvSpPr>
          <p:nvPr>
            <p:ph type="title"/>
          </p:nvPr>
        </p:nvSpPr>
        <p:spPr>
          <a:xfrm>
            <a:off x="93663" y="404813"/>
            <a:ext cx="590550" cy="6145212"/>
          </a:xfrm>
        </p:spPr>
        <p:txBody>
          <a:bodyPr/>
          <a:lstStyle/>
          <a:p>
            <a:pPr>
              <a:defRPr/>
            </a:pPr>
            <a:r>
              <a:rPr lang="zh-CN" altLang="en-US" sz="2400" cap="none"/>
              <a:t>二极管或门</a:t>
            </a:r>
          </a:p>
        </p:txBody>
      </p:sp>
      <p:sp>
        <p:nvSpPr>
          <p:cNvPr id="179203" name="Rectangle 3">
            <a:extLst>
              <a:ext uri="{FF2B5EF4-FFF2-40B4-BE49-F238E27FC236}">
                <a16:creationId xmlns:a16="http://schemas.microsoft.com/office/drawing/2014/main" id="{F99D404B-A672-452B-44D2-4FC47B062CA4}"/>
              </a:ext>
            </a:extLst>
          </p:cNvPr>
          <p:cNvSpPr>
            <a:spLocks noGrp="1"/>
          </p:cNvSpPr>
          <p:nvPr>
            <p:ph type="body" sz="half" idx="1"/>
          </p:nvPr>
        </p:nvSpPr>
        <p:spPr bwMode="auto">
          <a:xfrm>
            <a:off x="1116013" y="1052513"/>
            <a:ext cx="7351712" cy="9001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zh-CN" b="1"/>
              <a:t>输入端只要有一个为高电平</a:t>
            </a:r>
            <a:r>
              <a:rPr lang="en-US" altLang="en-US" b="1"/>
              <a:t>，</a:t>
            </a:r>
            <a:r>
              <a:rPr lang="en-US" altLang="zh-CN" b="1"/>
              <a:t> </a:t>
            </a:r>
            <a:r>
              <a:rPr lang="en-US" altLang="en-US" b="1"/>
              <a:t>输出就是高电平；</a:t>
            </a:r>
          </a:p>
          <a:p>
            <a:pPr>
              <a:defRPr/>
            </a:pPr>
            <a:r>
              <a:rPr lang="en-US" altLang="en-US" b="1"/>
              <a:t>只有输入全为低电平时，输出才会是低电平。</a:t>
            </a:r>
            <a:endParaRPr lang="zh-CN" altLang="en-US" b="1"/>
          </a:p>
        </p:txBody>
      </p:sp>
      <p:grpSp>
        <p:nvGrpSpPr>
          <p:cNvPr id="179231" name="Group 31">
            <a:extLst>
              <a:ext uri="{FF2B5EF4-FFF2-40B4-BE49-F238E27FC236}">
                <a16:creationId xmlns:a16="http://schemas.microsoft.com/office/drawing/2014/main" id="{67753D1F-8583-C3DA-1D00-7DD6330A0985}"/>
              </a:ext>
            </a:extLst>
          </p:cNvPr>
          <p:cNvGrpSpPr>
            <a:grpSpLocks/>
          </p:cNvGrpSpPr>
          <p:nvPr/>
        </p:nvGrpSpPr>
        <p:grpSpPr bwMode="auto">
          <a:xfrm>
            <a:off x="6948488" y="2276475"/>
            <a:ext cx="1828800" cy="1323975"/>
            <a:chOff x="2392" y="2989"/>
            <a:chExt cx="1152" cy="834"/>
          </a:xfrm>
        </p:grpSpPr>
        <p:grpSp>
          <p:nvGrpSpPr>
            <p:cNvPr id="20544" name="Group 32">
              <a:extLst>
                <a:ext uri="{FF2B5EF4-FFF2-40B4-BE49-F238E27FC236}">
                  <a16:creationId xmlns:a16="http://schemas.microsoft.com/office/drawing/2014/main" id="{EAE340AB-8D9B-599C-E631-A032AF9E14A1}"/>
                </a:ext>
              </a:extLst>
            </p:cNvPr>
            <p:cNvGrpSpPr>
              <a:grpSpLocks/>
            </p:cNvGrpSpPr>
            <p:nvPr/>
          </p:nvGrpSpPr>
          <p:grpSpPr bwMode="auto">
            <a:xfrm>
              <a:off x="2511" y="2989"/>
              <a:ext cx="1033" cy="357"/>
              <a:chOff x="2789" y="2886"/>
              <a:chExt cx="1033" cy="357"/>
            </a:xfrm>
          </p:grpSpPr>
          <p:sp>
            <p:nvSpPr>
              <p:cNvPr id="20546" name="Text Box 40">
                <a:extLst>
                  <a:ext uri="{FF2B5EF4-FFF2-40B4-BE49-F238E27FC236}">
                    <a16:creationId xmlns:a16="http://schemas.microsoft.com/office/drawing/2014/main" id="{E2BA40A3-6B03-62AA-FD38-10D9EE0611B0}"/>
                  </a:ext>
                </a:extLst>
              </p:cNvPr>
              <p:cNvSpPr txBox="1">
                <a:spLocks noChangeArrowheads="1"/>
              </p:cNvSpPr>
              <p:nvPr/>
            </p:nvSpPr>
            <p:spPr bwMode="auto">
              <a:xfrm>
                <a:off x="2789" y="2931"/>
                <a:ext cx="21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A</a:t>
                </a:r>
              </a:p>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B</a:t>
                </a:r>
              </a:p>
            </p:txBody>
          </p:sp>
          <p:grpSp>
            <p:nvGrpSpPr>
              <p:cNvPr id="20547" name="Group 34">
                <a:extLst>
                  <a:ext uri="{FF2B5EF4-FFF2-40B4-BE49-F238E27FC236}">
                    <a16:creationId xmlns:a16="http://schemas.microsoft.com/office/drawing/2014/main" id="{6AA751C2-747D-B686-DC83-CBA9845F78F8}"/>
                  </a:ext>
                </a:extLst>
              </p:cNvPr>
              <p:cNvGrpSpPr>
                <a:grpSpLocks/>
              </p:cNvGrpSpPr>
              <p:nvPr/>
            </p:nvGrpSpPr>
            <p:grpSpPr bwMode="auto">
              <a:xfrm>
                <a:off x="3016" y="2886"/>
                <a:ext cx="578" cy="336"/>
                <a:chOff x="2657" y="2976"/>
                <a:chExt cx="487" cy="336"/>
              </a:xfrm>
            </p:grpSpPr>
            <p:sp>
              <p:nvSpPr>
                <p:cNvPr id="20549" name="Line 37">
                  <a:extLst>
                    <a:ext uri="{FF2B5EF4-FFF2-40B4-BE49-F238E27FC236}">
                      <a16:creationId xmlns:a16="http://schemas.microsoft.com/office/drawing/2014/main" id="{97B2EF00-C977-7213-3DF3-A915696856C8}"/>
                    </a:ext>
                  </a:extLst>
                </p:cNvPr>
                <p:cNvSpPr>
                  <a:spLocks noChangeShapeType="1"/>
                </p:cNvSpPr>
                <p:nvPr/>
              </p:nvSpPr>
              <p:spPr bwMode="auto">
                <a:xfrm>
                  <a:off x="3035" y="3149"/>
                  <a:ext cx="109"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0" name="Line 38">
                  <a:extLst>
                    <a:ext uri="{FF2B5EF4-FFF2-40B4-BE49-F238E27FC236}">
                      <a16:creationId xmlns:a16="http://schemas.microsoft.com/office/drawing/2014/main" id="{DA9E6257-54CB-5D13-FA2C-77B19520D75E}"/>
                    </a:ext>
                  </a:extLst>
                </p:cNvPr>
                <p:cNvSpPr>
                  <a:spLocks noChangeShapeType="1"/>
                </p:cNvSpPr>
                <p:nvPr/>
              </p:nvSpPr>
              <p:spPr bwMode="auto">
                <a:xfrm>
                  <a:off x="2657" y="3094"/>
                  <a:ext cx="178"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1" name="Line 39">
                  <a:extLst>
                    <a:ext uri="{FF2B5EF4-FFF2-40B4-BE49-F238E27FC236}">
                      <a16:creationId xmlns:a16="http://schemas.microsoft.com/office/drawing/2014/main" id="{A4764D41-9939-7300-09E1-730265BAD686}"/>
                    </a:ext>
                  </a:extLst>
                </p:cNvPr>
                <p:cNvSpPr>
                  <a:spLocks noChangeShapeType="1"/>
                </p:cNvSpPr>
                <p:nvPr/>
              </p:nvSpPr>
              <p:spPr bwMode="auto">
                <a:xfrm>
                  <a:off x="2658" y="3208"/>
                  <a:ext cx="178"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2" name="AutoShape 43">
                  <a:extLst>
                    <a:ext uri="{FF2B5EF4-FFF2-40B4-BE49-F238E27FC236}">
                      <a16:creationId xmlns:a16="http://schemas.microsoft.com/office/drawing/2014/main" id="{CDCFCAD8-57EF-7CD1-D349-E60385B663D6}"/>
                    </a:ext>
                  </a:extLst>
                </p:cNvPr>
                <p:cNvSpPr>
                  <a:spLocks noChangeArrowheads="1"/>
                </p:cNvSpPr>
                <p:nvPr/>
              </p:nvSpPr>
              <p:spPr bwMode="auto">
                <a:xfrm flipH="1">
                  <a:off x="2742" y="2976"/>
                  <a:ext cx="288" cy="336"/>
                </a:xfrm>
                <a:prstGeom prst="moon">
                  <a:avLst>
                    <a:gd name="adj" fmla="val 71181"/>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Tahoma" panose="020B0604030504040204" pitchFamily="34" charset="0"/>
                    <a:ea typeface="Arial Unicode MS" panose="020B0604020202020204" pitchFamily="34" charset="-122"/>
                  </a:endParaRPr>
                </a:p>
              </p:txBody>
            </p:sp>
          </p:grpSp>
          <p:sp>
            <p:nvSpPr>
              <p:cNvPr id="20548" name="Text Box 41">
                <a:extLst>
                  <a:ext uri="{FF2B5EF4-FFF2-40B4-BE49-F238E27FC236}">
                    <a16:creationId xmlns:a16="http://schemas.microsoft.com/office/drawing/2014/main" id="{6EBD645B-EE4C-6C2A-C92F-3BA14FB5C9DF}"/>
                  </a:ext>
                </a:extLst>
              </p:cNvPr>
              <p:cNvSpPr txBox="1">
                <a:spLocks noChangeArrowheads="1"/>
              </p:cNvSpPr>
              <p:nvPr/>
            </p:nvSpPr>
            <p:spPr bwMode="auto">
              <a:xfrm>
                <a:off x="3606" y="2931"/>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F</a:t>
                </a:r>
              </a:p>
            </p:txBody>
          </p:sp>
        </p:grpSp>
        <p:sp>
          <p:nvSpPr>
            <p:cNvPr id="20545" name="Text Box 40">
              <a:extLst>
                <a:ext uri="{FF2B5EF4-FFF2-40B4-BE49-F238E27FC236}">
                  <a16:creationId xmlns:a16="http://schemas.microsoft.com/office/drawing/2014/main" id="{B966E732-E9C9-7E41-92AE-8531D859D508}"/>
                </a:ext>
              </a:extLst>
            </p:cNvPr>
            <p:cNvSpPr txBox="1">
              <a:spLocks noChangeArrowheads="1"/>
            </p:cNvSpPr>
            <p:nvPr/>
          </p:nvSpPr>
          <p:spPr bwMode="auto">
            <a:xfrm>
              <a:off x="2392" y="3573"/>
              <a:ext cx="11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Tahoma" panose="020B0604030504040204" pitchFamily="34" charset="0"/>
                  <a:ea typeface="Arial Unicode MS" panose="020B0604020202020204" pitchFamily="34" charset="-122"/>
                </a:rPr>
                <a:t>或门逻辑符号</a:t>
              </a:r>
            </a:p>
          </p:txBody>
        </p:sp>
      </p:grpSp>
      <p:grpSp>
        <p:nvGrpSpPr>
          <p:cNvPr id="179241" name="Group 41">
            <a:extLst>
              <a:ext uri="{FF2B5EF4-FFF2-40B4-BE49-F238E27FC236}">
                <a16:creationId xmlns:a16="http://schemas.microsoft.com/office/drawing/2014/main" id="{61B81A50-29F9-351C-F5C8-17F92120BA4E}"/>
              </a:ext>
            </a:extLst>
          </p:cNvPr>
          <p:cNvGrpSpPr>
            <a:grpSpLocks/>
          </p:cNvGrpSpPr>
          <p:nvPr/>
        </p:nvGrpSpPr>
        <p:grpSpPr bwMode="auto">
          <a:xfrm>
            <a:off x="6732588" y="4292600"/>
            <a:ext cx="2195512" cy="2309813"/>
            <a:chOff x="3738" y="1503"/>
            <a:chExt cx="1723" cy="1977"/>
          </a:xfrm>
        </p:grpSpPr>
        <p:sp>
          <p:nvSpPr>
            <p:cNvPr id="20518" name="Rectangle 42">
              <a:extLst>
                <a:ext uri="{FF2B5EF4-FFF2-40B4-BE49-F238E27FC236}">
                  <a16:creationId xmlns:a16="http://schemas.microsoft.com/office/drawing/2014/main" id="{879A1481-6703-B545-F13B-F6B6D3E055E5}"/>
                </a:ext>
              </a:extLst>
            </p:cNvPr>
            <p:cNvSpPr>
              <a:spLocks noChangeArrowheads="1"/>
            </p:cNvSpPr>
            <p:nvPr/>
          </p:nvSpPr>
          <p:spPr bwMode="auto">
            <a:xfrm>
              <a:off x="4887" y="2798"/>
              <a:ext cx="574"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20519" name="Rectangle 43">
              <a:extLst>
                <a:ext uri="{FF2B5EF4-FFF2-40B4-BE49-F238E27FC236}">
                  <a16:creationId xmlns:a16="http://schemas.microsoft.com/office/drawing/2014/main" id="{49A9E371-ADB3-C8E3-A960-8B39E16C96C1}"/>
                </a:ext>
              </a:extLst>
            </p:cNvPr>
            <p:cNvSpPr>
              <a:spLocks noChangeArrowheads="1"/>
            </p:cNvSpPr>
            <p:nvPr/>
          </p:nvSpPr>
          <p:spPr bwMode="auto">
            <a:xfrm>
              <a:off x="4312" y="2798"/>
              <a:ext cx="575"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20520" name="Rectangle 44">
              <a:extLst>
                <a:ext uri="{FF2B5EF4-FFF2-40B4-BE49-F238E27FC236}">
                  <a16:creationId xmlns:a16="http://schemas.microsoft.com/office/drawing/2014/main" id="{8FD87B6B-1D62-AAD3-9ADF-F77B72AD1939}"/>
                </a:ext>
              </a:extLst>
            </p:cNvPr>
            <p:cNvSpPr>
              <a:spLocks noChangeArrowheads="1"/>
            </p:cNvSpPr>
            <p:nvPr/>
          </p:nvSpPr>
          <p:spPr bwMode="auto">
            <a:xfrm>
              <a:off x="3738" y="2798"/>
              <a:ext cx="574"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20521" name="Rectangle 45">
              <a:extLst>
                <a:ext uri="{FF2B5EF4-FFF2-40B4-BE49-F238E27FC236}">
                  <a16:creationId xmlns:a16="http://schemas.microsoft.com/office/drawing/2014/main" id="{301DEE35-351C-F9B4-2B24-7994FED5A595}"/>
                </a:ext>
              </a:extLst>
            </p:cNvPr>
            <p:cNvSpPr>
              <a:spLocks noChangeArrowheads="1"/>
            </p:cNvSpPr>
            <p:nvPr/>
          </p:nvSpPr>
          <p:spPr bwMode="auto">
            <a:xfrm>
              <a:off x="4887" y="3139"/>
              <a:ext cx="574"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20522" name="Rectangle 46">
              <a:extLst>
                <a:ext uri="{FF2B5EF4-FFF2-40B4-BE49-F238E27FC236}">
                  <a16:creationId xmlns:a16="http://schemas.microsoft.com/office/drawing/2014/main" id="{1FB11267-7B31-79A9-F0E3-2B707F0A4251}"/>
                </a:ext>
              </a:extLst>
            </p:cNvPr>
            <p:cNvSpPr>
              <a:spLocks noChangeArrowheads="1"/>
            </p:cNvSpPr>
            <p:nvPr/>
          </p:nvSpPr>
          <p:spPr bwMode="auto">
            <a:xfrm>
              <a:off x="4312" y="3139"/>
              <a:ext cx="575"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20523" name="Rectangle 47">
              <a:extLst>
                <a:ext uri="{FF2B5EF4-FFF2-40B4-BE49-F238E27FC236}">
                  <a16:creationId xmlns:a16="http://schemas.microsoft.com/office/drawing/2014/main" id="{3BB64351-4C51-FBBB-547E-7005A839A6EF}"/>
                </a:ext>
              </a:extLst>
            </p:cNvPr>
            <p:cNvSpPr>
              <a:spLocks noChangeArrowheads="1"/>
            </p:cNvSpPr>
            <p:nvPr/>
          </p:nvSpPr>
          <p:spPr bwMode="auto">
            <a:xfrm>
              <a:off x="3738" y="3139"/>
              <a:ext cx="574"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20524" name="Rectangle 48">
              <a:extLst>
                <a:ext uri="{FF2B5EF4-FFF2-40B4-BE49-F238E27FC236}">
                  <a16:creationId xmlns:a16="http://schemas.microsoft.com/office/drawing/2014/main" id="{5B031B79-6B80-DAF2-A30B-C0A6C111FBFB}"/>
                </a:ext>
              </a:extLst>
            </p:cNvPr>
            <p:cNvSpPr>
              <a:spLocks noChangeArrowheads="1"/>
            </p:cNvSpPr>
            <p:nvPr/>
          </p:nvSpPr>
          <p:spPr bwMode="auto">
            <a:xfrm>
              <a:off x="4887" y="2457"/>
              <a:ext cx="574"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20525" name="Rectangle 49">
              <a:extLst>
                <a:ext uri="{FF2B5EF4-FFF2-40B4-BE49-F238E27FC236}">
                  <a16:creationId xmlns:a16="http://schemas.microsoft.com/office/drawing/2014/main" id="{BB54FE3A-EBE6-DD76-09C7-F879770C6F04}"/>
                </a:ext>
              </a:extLst>
            </p:cNvPr>
            <p:cNvSpPr>
              <a:spLocks noChangeArrowheads="1"/>
            </p:cNvSpPr>
            <p:nvPr/>
          </p:nvSpPr>
          <p:spPr bwMode="auto">
            <a:xfrm>
              <a:off x="4312" y="2457"/>
              <a:ext cx="575"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1</a:t>
              </a:r>
            </a:p>
          </p:txBody>
        </p:sp>
        <p:sp>
          <p:nvSpPr>
            <p:cNvPr id="20526" name="Rectangle 50">
              <a:extLst>
                <a:ext uri="{FF2B5EF4-FFF2-40B4-BE49-F238E27FC236}">
                  <a16:creationId xmlns:a16="http://schemas.microsoft.com/office/drawing/2014/main" id="{92120771-8B30-EE2C-8236-3174C0213BAC}"/>
                </a:ext>
              </a:extLst>
            </p:cNvPr>
            <p:cNvSpPr>
              <a:spLocks noChangeArrowheads="1"/>
            </p:cNvSpPr>
            <p:nvPr/>
          </p:nvSpPr>
          <p:spPr bwMode="auto">
            <a:xfrm>
              <a:off x="3738" y="2457"/>
              <a:ext cx="574"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20527" name="Rectangle 51">
              <a:extLst>
                <a:ext uri="{FF2B5EF4-FFF2-40B4-BE49-F238E27FC236}">
                  <a16:creationId xmlns:a16="http://schemas.microsoft.com/office/drawing/2014/main" id="{EE23C48C-FDCD-0306-E88C-93947FB82720}"/>
                </a:ext>
              </a:extLst>
            </p:cNvPr>
            <p:cNvSpPr>
              <a:spLocks noChangeArrowheads="1"/>
            </p:cNvSpPr>
            <p:nvPr/>
          </p:nvSpPr>
          <p:spPr bwMode="auto">
            <a:xfrm>
              <a:off x="4887" y="2116"/>
              <a:ext cx="574"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20528" name="Rectangle 52">
              <a:extLst>
                <a:ext uri="{FF2B5EF4-FFF2-40B4-BE49-F238E27FC236}">
                  <a16:creationId xmlns:a16="http://schemas.microsoft.com/office/drawing/2014/main" id="{E757F892-6633-62E5-02B0-A2F7FD62F658}"/>
                </a:ext>
              </a:extLst>
            </p:cNvPr>
            <p:cNvSpPr>
              <a:spLocks noChangeArrowheads="1"/>
            </p:cNvSpPr>
            <p:nvPr/>
          </p:nvSpPr>
          <p:spPr bwMode="auto">
            <a:xfrm>
              <a:off x="4312" y="2116"/>
              <a:ext cx="575"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20529" name="Rectangle 53">
              <a:extLst>
                <a:ext uri="{FF2B5EF4-FFF2-40B4-BE49-F238E27FC236}">
                  <a16:creationId xmlns:a16="http://schemas.microsoft.com/office/drawing/2014/main" id="{CCD20A41-C1E1-9E20-954F-22F63D4636DA}"/>
                </a:ext>
              </a:extLst>
            </p:cNvPr>
            <p:cNvSpPr>
              <a:spLocks noChangeArrowheads="1"/>
            </p:cNvSpPr>
            <p:nvPr/>
          </p:nvSpPr>
          <p:spPr bwMode="auto">
            <a:xfrm>
              <a:off x="3738" y="2116"/>
              <a:ext cx="574"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0</a:t>
              </a:r>
            </a:p>
          </p:txBody>
        </p:sp>
        <p:sp>
          <p:nvSpPr>
            <p:cNvPr id="20530" name="Rectangle 54">
              <a:extLst>
                <a:ext uri="{FF2B5EF4-FFF2-40B4-BE49-F238E27FC236}">
                  <a16:creationId xmlns:a16="http://schemas.microsoft.com/office/drawing/2014/main" id="{CD4DE455-9AE7-DB31-3C00-A16C5B156200}"/>
                </a:ext>
              </a:extLst>
            </p:cNvPr>
            <p:cNvSpPr>
              <a:spLocks noChangeArrowheads="1"/>
            </p:cNvSpPr>
            <p:nvPr/>
          </p:nvSpPr>
          <p:spPr bwMode="auto">
            <a:xfrm>
              <a:off x="4887" y="1789"/>
              <a:ext cx="574" cy="32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F</a:t>
              </a:r>
            </a:p>
          </p:txBody>
        </p:sp>
        <p:sp>
          <p:nvSpPr>
            <p:cNvPr id="20531" name="Rectangle 55">
              <a:extLst>
                <a:ext uri="{FF2B5EF4-FFF2-40B4-BE49-F238E27FC236}">
                  <a16:creationId xmlns:a16="http://schemas.microsoft.com/office/drawing/2014/main" id="{2AD5C350-FE61-AFDF-A8D4-C1ED2DC0A6D0}"/>
                </a:ext>
              </a:extLst>
            </p:cNvPr>
            <p:cNvSpPr>
              <a:spLocks noChangeArrowheads="1"/>
            </p:cNvSpPr>
            <p:nvPr/>
          </p:nvSpPr>
          <p:spPr bwMode="auto">
            <a:xfrm>
              <a:off x="4312" y="1789"/>
              <a:ext cx="575" cy="32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B</a:t>
              </a:r>
            </a:p>
          </p:txBody>
        </p:sp>
        <p:sp>
          <p:nvSpPr>
            <p:cNvPr id="20532" name="Rectangle 56">
              <a:extLst>
                <a:ext uri="{FF2B5EF4-FFF2-40B4-BE49-F238E27FC236}">
                  <a16:creationId xmlns:a16="http://schemas.microsoft.com/office/drawing/2014/main" id="{1DBEE2BA-9506-CBDD-2764-B52B92FD27C9}"/>
                </a:ext>
              </a:extLst>
            </p:cNvPr>
            <p:cNvSpPr>
              <a:spLocks noChangeArrowheads="1"/>
            </p:cNvSpPr>
            <p:nvPr/>
          </p:nvSpPr>
          <p:spPr bwMode="auto">
            <a:xfrm>
              <a:off x="3738" y="1789"/>
              <a:ext cx="574" cy="32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buFont typeface="Wingdings" panose="05000000000000000000" pitchFamily="2" charset="2"/>
                <a:buNone/>
              </a:pPr>
              <a:r>
                <a:rPr lang="en-US" altLang="zh-CN" sz="1600">
                  <a:ea typeface="Arial Unicode MS" panose="020B0604020202020204" pitchFamily="34" charset="-122"/>
                </a:rPr>
                <a:t>A</a:t>
              </a:r>
            </a:p>
          </p:txBody>
        </p:sp>
        <p:sp>
          <p:nvSpPr>
            <p:cNvPr id="20533" name="Line 57">
              <a:extLst>
                <a:ext uri="{FF2B5EF4-FFF2-40B4-BE49-F238E27FC236}">
                  <a16:creationId xmlns:a16="http://schemas.microsoft.com/office/drawing/2014/main" id="{FF37EC88-DA4F-A8A0-D721-5BAF6D1A72D9}"/>
                </a:ext>
              </a:extLst>
            </p:cNvPr>
            <p:cNvSpPr>
              <a:spLocks noChangeShapeType="1"/>
            </p:cNvSpPr>
            <p:nvPr/>
          </p:nvSpPr>
          <p:spPr bwMode="auto">
            <a:xfrm>
              <a:off x="3738" y="1789"/>
              <a:ext cx="172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4" name="Line 58">
              <a:extLst>
                <a:ext uri="{FF2B5EF4-FFF2-40B4-BE49-F238E27FC236}">
                  <a16:creationId xmlns:a16="http://schemas.microsoft.com/office/drawing/2014/main" id="{9F095E48-8A53-AAD1-DE47-1267602BE7E4}"/>
                </a:ext>
              </a:extLst>
            </p:cNvPr>
            <p:cNvSpPr>
              <a:spLocks noChangeShapeType="1"/>
            </p:cNvSpPr>
            <p:nvPr/>
          </p:nvSpPr>
          <p:spPr bwMode="auto">
            <a:xfrm>
              <a:off x="3738" y="2116"/>
              <a:ext cx="172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5" name="Line 59">
              <a:extLst>
                <a:ext uri="{FF2B5EF4-FFF2-40B4-BE49-F238E27FC236}">
                  <a16:creationId xmlns:a16="http://schemas.microsoft.com/office/drawing/2014/main" id="{1FB7D2E2-2EDE-E3C5-5EC3-65124FDA4883}"/>
                </a:ext>
              </a:extLst>
            </p:cNvPr>
            <p:cNvSpPr>
              <a:spLocks noChangeShapeType="1"/>
            </p:cNvSpPr>
            <p:nvPr/>
          </p:nvSpPr>
          <p:spPr bwMode="auto">
            <a:xfrm>
              <a:off x="3738" y="2457"/>
              <a:ext cx="172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6" name="Line 60">
              <a:extLst>
                <a:ext uri="{FF2B5EF4-FFF2-40B4-BE49-F238E27FC236}">
                  <a16:creationId xmlns:a16="http://schemas.microsoft.com/office/drawing/2014/main" id="{7C7B0153-3527-BECA-4CF5-F10E5D806C43}"/>
                </a:ext>
              </a:extLst>
            </p:cNvPr>
            <p:cNvSpPr>
              <a:spLocks noChangeShapeType="1"/>
            </p:cNvSpPr>
            <p:nvPr/>
          </p:nvSpPr>
          <p:spPr bwMode="auto">
            <a:xfrm>
              <a:off x="3738" y="2798"/>
              <a:ext cx="172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7" name="Line 61">
              <a:extLst>
                <a:ext uri="{FF2B5EF4-FFF2-40B4-BE49-F238E27FC236}">
                  <a16:creationId xmlns:a16="http://schemas.microsoft.com/office/drawing/2014/main" id="{94B18C94-71DE-BFBE-28BA-DBC8F9C4A7D6}"/>
                </a:ext>
              </a:extLst>
            </p:cNvPr>
            <p:cNvSpPr>
              <a:spLocks noChangeShapeType="1"/>
            </p:cNvSpPr>
            <p:nvPr/>
          </p:nvSpPr>
          <p:spPr bwMode="auto">
            <a:xfrm>
              <a:off x="3738" y="3480"/>
              <a:ext cx="172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8" name="Line 62">
              <a:extLst>
                <a:ext uri="{FF2B5EF4-FFF2-40B4-BE49-F238E27FC236}">
                  <a16:creationId xmlns:a16="http://schemas.microsoft.com/office/drawing/2014/main" id="{57AF213E-8C89-040E-1CF8-1D87B379CE4B}"/>
                </a:ext>
              </a:extLst>
            </p:cNvPr>
            <p:cNvSpPr>
              <a:spLocks noChangeShapeType="1"/>
            </p:cNvSpPr>
            <p:nvPr/>
          </p:nvSpPr>
          <p:spPr bwMode="auto">
            <a:xfrm>
              <a:off x="3738" y="1789"/>
              <a:ext cx="0" cy="169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9" name="Line 63">
              <a:extLst>
                <a:ext uri="{FF2B5EF4-FFF2-40B4-BE49-F238E27FC236}">
                  <a16:creationId xmlns:a16="http://schemas.microsoft.com/office/drawing/2014/main" id="{17FD9B43-1C9A-153E-9D3E-7BEC42BA39A7}"/>
                </a:ext>
              </a:extLst>
            </p:cNvPr>
            <p:cNvSpPr>
              <a:spLocks noChangeShapeType="1"/>
            </p:cNvSpPr>
            <p:nvPr/>
          </p:nvSpPr>
          <p:spPr bwMode="auto">
            <a:xfrm>
              <a:off x="4312" y="1789"/>
              <a:ext cx="0" cy="16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0" name="Line 64">
              <a:extLst>
                <a:ext uri="{FF2B5EF4-FFF2-40B4-BE49-F238E27FC236}">
                  <a16:creationId xmlns:a16="http://schemas.microsoft.com/office/drawing/2014/main" id="{F3DE1BA2-3888-8260-80F3-1B02FC85D28E}"/>
                </a:ext>
              </a:extLst>
            </p:cNvPr>
            <p:cNvSpPr>
              <a:spLocks noChangeShapeType="1"/>
            </p:cNvSpPr>
            <p:nvPr/>
          </p:nvSpPr>
          <p:spPr bwMode="auto">
            <a:xfrm>
              <a:off x="4887" y="1789"/>
              <a:ext cx="0" cy="16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1" name="Line 65">
              <a:extLst>
                <a:ext uri="{FF2B5EF4-FFF2-40B4-BE49-F238E27FC236}">
                  <a16:creationId xmlns:a16="http://schemas.microsoft.com/office/drawing/2014/main" id="{3DA906BE-06A5-59D7-0694-0C8CC4A58034}"/>
                </a:ext>
              </a:extLst>
            </p:cNvPr>
            <p:cNvSpPr>
              <a:spLocks noChangeShapeType="1"/>
            </p:cNvSpPr>
            <p:nvPr/>
          </p:nvSpPr>
          <p:spPr bwMode="auto">
            <a:xfrm>
              <a:off x="5461" y="1789"/>
              <a:ext cx="0" cy="169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2" name="Line 66">
              <a:extLst>
                <a:ext uri="{FF2B5EF4-FFF2-40B4-BE49-F238E27FC236}">
                  <a16:creationId xmlns:a16="http://schemas.microsoft.com/office/drawing/2014/main" id="{24C6CF60-77D6-FF7A-43FE-705FD90ADBF1}"/>
                </a:ext>
              </a:extLst>
            </p:cNvPr>
            <p:cNvSpPr>
              <a:spLocks noChangeShapeType="1"/>
            </p:cNvSpPr>
            <p:nvPr/>
          </p:nvSpPr>
          <p:spPr bwMode="auto">
            <a:xfrm>
              <a:off x="3738" y="3139"/>
              <a:ext cx="172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3" name="Text Box 67">
              <a:extLst>
                <a:ext uri="{FF2B5EF4-FFF2-40B4-BE49-F238E27FC236}">
                  <a16:creationId xmlns:a16="http://schemas.microsoft.com/office/drawing/2014/main" id="{B1D9C59C-1267-4828-A767-87AE7D45D07E}"/>
                </a:ext>
              </a:extLst>
            </p:cNvPr>
            <p:cNvSpPr txBox="1">
              <a:spLocks noChangeArrowheads="1"/>
            </p:cNvSpPr>
            <p:nvPr/>
          </p:nvSpPr>
          <p:spPr bwMode="auto">
            <a:xfrm>
              <a:off x="4128" y="1503"/>
              <a:ext cx="110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Tahoma" panose="020B0604030504040204" pitchFamily="34" charset="0"/>
                  <a:ea typeface="Arial Unicode MS" panose="020B0604020202020204" pitchFamily="34" charset="-122"/>
                </a:rPr>
                <a:t>真值表</a:t>
              </a:r>
            </a:p>
          </p:txBody>
        </p:sp>
      </p:grpSp>
      <p:sp>
        <p:nvSpPr>
          <p:cNvPr id="20487" name="Rectangle 68">
            <a:extLst>
              <a:ext uri="{FF2B5EF4-FFF2-40B4-BE49-F238E27FC236}">
                <a16:creationId xmlns:a16="http://schemas.microsoft.com/office/drawing/2014/main" id="{46D0F8D6-EEAA-9211-52DC-DFAF752527A8}"/>
              </a:ext>
            </a:extLst>
          </p:cNvPr>
          <p:cNvSpPr>
            <a:spLocks noChangeArrowheads="1"/>
          </p:cNvSpPr>
          <p:nvPr/>
        </p:nvSpPr>
        <p:spPr bwMode="auto">
          <a:xfrm>
            <a:off x="900113" y="233363"/>
            <a:ext cx="25320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solidFill>
                  <a:srgbClr val="0000FF"/>
                </a:solidFill>
                <a:latin typeface="宋体" panose="02010600030101010101" pitchFamily="2" charset="-122"/>
                <a:ea typeface="Arial Unicode MS" panose="020B0604020202020204" pitchFamily="34" charset="-122"/>
              </a:rPr>
              <a:t>3. </a:t>
            </a:r>
            <a:r>
              <a:rPr lang="zh-CN" altLang="en-US" sz="2800">
                <a:solidFill>
                  <a:srgbClr val="0000FF"/>
                </a:solidFill>
                <a:latin typeface="宋体" panose="02010600030101010101" pitchFamily="2" charset="-122"/>
                <a:ea typeface="Arial Unicode MS" panose="020B0604020202020204" pitchFamily="34" charset="-122"/>
              </a:rPr>
              <a:t>二极管或门</a:t>
            </a:r>
          </a:p>
        </p:txBody>
      </p:sp>
      <p:grpSp>
        <p:nvGrpSpPr>
          <p:cNvPr id="179270" name="Group 70">
            <a:extLst>
              <a:ext uri="{FF2B5EF4-FFF2-40B4-BE49-F238E27FC236}">
                <a16:creationId xmlns:a16="http://schemas.microsoft.com/office/drawing/2014/main" id="{2900E778-01A7-416F-78C3-596AC5961B5A}"/>
              </a:ext>
            </a:extLst>
          </p:cNvPr>
          <p:cNvGrpSpPr>
            <a:grpSpLocks/>
          </p:cNvGrpSpPr>
          <p:nvPr/>
        </p:nvGrpSpPr>
        <p:grpSpPr bwMode="auto">
          <a:xfrm>
            <a:off x="1116013" y="2781300"/>
            <a:ext cx="4452937" cy="3246438"/>
            <a:chOff x="703" y="1752"/>
            <a:chExt cx="2805" cy="2045"/>
          </a:xfrm>
        </p:grpSpPr>
        <p:grpSp>
          <p:nvGrpSpPr>
            <p:cNvPr id="20492" name="Group 4">
              <a:extLst>
                <a:ext uri="{FF2B5EF4-FFF2-40B4-BE49-F238E27FC236}">
                  <a16:creationId xmlns:a16="http://schemas.microsoft.com/office/drawing/2014/main" id="{33563DC6-8536-AB8E-2525-5EEB064BFA61}"/>
                </a:ext>
              </a:extLst>
            </p:cNvPr>
            <p:cNvGrpSpPr>
              <a:grpSpLocks/>
            </p:cNvGrpSpPr>
            <p:nvPr/>
          </p:nvGrpSpPr>
          <p:grpSpPr bwMode="auto">
            <a:xfrm>
              <a:off x="1292" y="1752"/>
              <a:ext cx="2216" cy="2045"/>
              <a:chOff x="273" y="1777"/>
              <a:chExt cx="2216" cy="2045"/>
            </a:xfrm>
          </p:grpSpPr>
          <p:grpSp>
            <p:nvGrpSpPr>
              <p:cNvPr id="20494" name="Group 5">
                <a:extLst>
                  <a:ext uri="{FF2B5EF4-FFF2-40B4-BE49-F238E27FC236}">
                    <a16:creationId xmlns:a16="http://schemas.microsoft.com/office/drawing/2014/main" id="{43EEEA27-CAAA-EA91-7B2E-3D64D6A7B278}"/>
                  </a:ext>
                </a:extLst>
              </p:cNvPr>
              <p:cNvGrpSpPr>
                <a:grpSpLocks/>
              </p:cNvGrpSpPr>
              <p:nvPr/>
            </p:nvGrpSpPr>
            <p:grpSpPr bwMode="auto">
              <a:xfrm>
                <a:off x="273" y="1777"/>
                <a:ext cx="2216" cy="1496"/>
                <a:chOff x="2990" y="1845"/>
                <a:chExt cx="2216" cy="1496"/>
              </a:xfrm>
            </p:grpSpPr>
            <p:grpSp>
              <p:nvGrpSpPr>
                <p:cNvPr id="20496" name="Group 7">
                  <a:extLst>
                    <a:ext uri="{FF2B5EF4-FFF2-40B4-BE49-F238E27FC236}">
                      <a16:creationId xmlns:a16="http://schemas.microsoft.com/office/drawing/2014/main" id="{16BCBC0A-607C-2AD8-197F-E6DD67FA089E}"/>
                    </a:ext>
                  </a:extLst>
                </p:cNvPr>
                <p:cNvGrpSpPr>
                  <a:grpSpLocks/>
                </p:cNvGrpSpPr>
                <p:nvPr/>
              </p:nvGrpSpPr>
              <p:grpSpPr bwMode="auto">
                <a:xfrm>
                  <a:off x="3570" y="2285"/>
                  <a:ext cx="490" cy="227"/>
                  <a:chOff x="1565" y="2704"/>
                  <a:chExt cx="589" cy="227"/>
                </a:xfrm>
              </p:grpSpPr>
              <p:sp>
                <p:nvSpPr>
                  <p:cNvPr id="20515" name="AutoShape 8">
                    <a:extLst>
                      <a:ext uri="{FF2B5EF4-FFF2-40B4-BE49-F238E27FC236}">
                        <a16:creationId xmlns:a16="http://schemas.microsoft.com/office/drawing/2014/main" id="{EF4E8000-0994-5115-B9D7-08881E2CF44D}"/>
                      </a:ext>
                    </a:extLst>
                  </p:cNvPr>
                  <p:cNvSpPr>
                    <a:spLocks noChangeArrowheads="1"/>
                  </p:cNvSpPr>
                  <p:nvPr/>
                </p:nvSpPr>
                <p:spPr bwMode="auto">
                  <a:xfrm rot="5400000">
                    <a:off x="1746" y="2705"/>
                    <a:ext cx="226" cy="22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0516" name="Line 9">
                    <a:extLst>
                      <a:ext uri="{FF2B5EF4-FFF2-40B4-BE49-F238E27FC236}">
                        <a16:creationId xmlns:a16="http://schemas.microsoft.com/office/drawing/2014/main" id="{D01ACF0B-931B-77F3-2161-33B3FD9ECE95}"/>
                      </a:ext>
                    </a:extLst>
                  </p:cNvPr>
                  <p:cNvSpPr>
                    <a:spLocks noChangeShapeType="1"/>
                  </p:cNvSpPr>
                  <p:nvPr/>
                </p:nvSpPr>
                <p:spPr bwMode="auto">
                  <a:xfrm>
                    <a:off x="1973" y="2704"/>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7" name="Line 10">
                    <a:extLst>
                      <a:ext uri="{FF2B5EF4-FFF2-40B4-BE49-F238E27FC236}">
                        <a16:creationId xmlns:a16="http://schemas.microsoft.com/office/drawing/2014/main" id="{AE0102B3-C904-16A6-FF69-89103E1E2AD8}"/>
                      </a:ext>
                    </a:extLst>
                  </p:cNvPr>
                  <p:cNvSpPr>
                    <a:spLocks noChangeShapeType="1"/>
                  </p:cNvSpPr>
                  <p:nvPr/>
                </p:nvSpPr>
                <p:spPr bwMode="auto">
                  <a:xfrm>
                    <a:off x="1565" y="2813"/>
                    <a:ext cx="58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497" name="Line 11">
                  <a:extLst>
                    <a:ext uri="{FF2B5EF4-FFF2-40B4-BE49-F238E27FC236}">
                      <a16:creationId xmlns:a16="http://schemas.microsoft.com/office/drawing/2014/main" id="{0EB6A8A7-9FF9-4C56-42D2-AC5644E90228}"/>
                    </a:ext>
                  </a:extLst>
                </p:cNvPr>
                <p:cNvSpPr>
                  <a:spLocks noChangeShapeType="1"/>
                </p:cNvSpPr>
                <p:nvPr/>
              </p:nvSpPr>
              <p:spPr bwMode="auto">
                <a:xfrm>
                  <a:off x="3240" y="2079"/>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8" name="Line 12">
                  <a:extLst>
                    <a:ext uri="{FF2B5EF4-FFF2-40B4-BE49-F238E27FC236}">
                      <a16:creationId xmlns:a16="http://schemas.microsoft.com/office/drawing/2014/main" id="{7C0CF3BD-FFA9-8CAA-D9EE-C2CC4820E269}"/>
                    </a:ext>
                  </a:extLst>
                </p:cNvPr>
                <p:cNvSpPr>
                  <a:spLocks noChangeShapeType="1"/>
                </p:cNvSpPr>
                <p:nvPr/>
              </p:nvSpPr>
              <p:spPr bwMode="auto">
                <a:xfrm>
                  <a:off x="3250" y="2395"/>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9" name="Line 13">
                  <a:extLst>
                    <a:ext uri="{FF2B5EF4-FFF2-40B4-BE49-F238E27FC236}">
                      <a16:creationId xmlns:a16="http://schemas.microsoft.com/office/drawing/2014/main" id="{E947B2A5-B6CA-8E6F-B759-DF9DB3BCFE0A}"/>
                    </a:ext>
                  </a:extLst>
                </p:cNvPr>
                <p:cNvSpPr>
                  <a:spLocks noChangeShapeType="1"/>
                </p:cNvSpPr>
                <p:nvPr/>
              </p:nvSpPr>
              <p:spPr bwMode="auto">
                <a:xfrm>
                  <a:off x="4051" y="2080"/>
                  <a:ext cx="3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0" name="Line 14">
                  <a:extLst>
                    <a:ext uri="{FF2B5EF4-FFF2-40B4-BE49-F238E27FC236}">
                      <a16:creationId xmlns:a16="http://schemas.microsoft.com/office/drawing/2014/main" id="{8116DAB7-27AA-3D22-D7EF-C77D89A3DE41}"/>
                    </a:ext>
                  </a:extLst>
                </p:cNvPr>
                <p:cNvSpPr>
                  <a:spLocks noChangeShapeType="1"/>
                </p:cNvSpPr>
                <p:nvPr/>
              </p:nvSpPr>
              <p:spPr bwMode="auto">
                <a:xfrm>
                  <a:off x="4052" y="2396"/>
                  <a:ext cx="8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1" name="Line 15">
                  <a:extLst>
                    <a:ext uri="{FF2B5EF4-FFF2-40B4-BE49-F238E27FC236}">
                      <a16:creationId xmlns:a16="http://schemas.microsoft.com/office/drawing/2014/main" id="{B1D02A00-08EE-FDF8-B23F-B4CAB180DF91}"/>
                    </a:ext>
                  </a:extLst>
                </p:cNvPr>
                <p:cNvSpPr>
                  <a:spLocks noChangeShapeType="1"/>
                </p:cNvSpPr>
                <p:nvPr/>
              </p:nvSpPr>
              <p:spPr bwMode="auto">
                <a:xfrm>
                  <a:off x="4376" y="2072"/>
                  <a:ext cx="0" cy="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2" name="Rectangle 16">
                  <a:extLst>
                    <a:ext uri="{FF2B5EF4-FFF2-40B4-BE49-F238E27FC236}">
                      <a16:creationId xmlns:a16="http://schemas.microsoft.com/office/drawing/2014/main" id="{9C6A98E9-98A2-4DA4-BFE3-C0001C05AC85}"/>
                    </a:ext>
                  </a:extLst>
                </p:cNvPr>
                <p:cNvSpPr>
                  <a:spLocks noChangeArrowheads="1"/>
                </p:cNvSpPr>
                <p:nvPr/>
              </p:nvSpPr>
              <p:spPr bwMode="auto">
                <a:xfrm>
                  <a:off x="4320" y="2745"/>
                  <a:ext cx="126" cy="27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0503" name="Line 17">
                  <a:extLst>
                    <a:ext uri="{FF2B5EF4-FFF2-40B4-BE49-F238E27FC236}">
                      <a16:creationId xmlns:a16="http://schemas.microsoft.com/office/drawing/2014/main" id="{6185A7D9-99E9-34B2-0A19-E389DF9333B2}"/>
                    </a:ext>
                  </a:extLst>
                </p:cNvPr>
                <p:cNvSpPr>
                  <a:spLocks noChangeShapeType="1"/>
                </p:cNvSpPr>
                <p:nvPr/>
              </p:nvSpPr>
              <p:spPr bwMode="auto">
                <a:xfrm>
                  <a:off x="4385" y="3026"/>
                  <a:ext cx="0" cy="3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4" name="Oval 18">
                  <a:extLst>
                    <a:ext uri="{FF2B5EF4-FFF2-40B4-BE49-F238E27FC236}">
                      <a16:creationId xmlns:a16="http://schemas.microsoft.com/office/drawing/2014/main" id="{6271069A-3DEF-1E94-B8DF-9775CEF664D9}"/>
                    </a:ext>
                  </a:extLst>
                </p:cNvPr>
                <p:cNvSpPr>
                  <a:spLocks noChangeArrowheads="1"/>
                </p:cNvSpPr>
                <p:nvPr/>
              </p:nvSpPr>
              <p:spPr bwMode="auto">
                <a:xfrm>
                  <a:off x="4347" y="2367"/>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0505" name="Text Box 19">
                  <a:extLst>
                    <a:ext uri="{FF2B5EF4-FFF2-40B4-BE49-F238E27FC236}">
                      <a16:creationId xmlns:a16="http://schemas.microsoft.com/office/drawing/2014/main" id="{1DE2AC0C-3372-2DF7-1ABA-6586C80979F7}"/>
                    </a:ext>
                  </a:extLst>
                </p:cNvPr>
                <p:cNvSpPr txBox="1">
                  <a:spLocks noChangeArrowheads="1"/>
                </p:cNvSpPr>
                <p:nvPr/>
              </p:nvSpPr>
              <p:spPr bwMode="auto">
                <a:xfrm>
                  <a:off x="3366" y="1845"/>
                  <a:ext cx="3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Tahoma" panose="020B0604030504040204" pitchFamily="34" charset="0"/>
                      <a:ea typeface="Arial Unicode MS" panose="020B0604020202020204" pitchFamily="34" charset="-122"/>
                    </a:rPr>
                    <a:t>Ｄ</a:t>
                  </a:r>
                  <a:r>
                    <a:rPr lang="en-US" altLang="zh-CN" sz="1800">
                      <a:latin typeface="Tahoma" panose="020B0604030504040204" pitchFamily="34" charset="0"/>
                      <a:ea typeface="Arial Unicode MS" panose="020B0604020202020204" pitchFamily="34" charset="-122"/>
                    </a:rPr>
                    <a:t>1</a:t>
                  </a:r>
                </a:p>
              </p:txBody>
            </p:sp>
            <p:sp>
              <p:nvSpPr>
                <p:cNvPr id="20506" name="Text Box 20">
                  <a:extLst>
                    <a:ext uri="{FF2B5EF4-FFF2-40B4-BE49-F238E27FC236}">
                      <a16:creationId xmlns:a16="http://schemas.microsoft.com/office/drawing/2014/main" id="{2A0FE98D-F528-8AF0-2725-82FE882C32AE}"/>
                    </a:ext>
                  </a:extLst>
                </p:cNvPr>
                <p:cNvSpPr txBox="1">
                  <a:spLocks noChangeArrowheads="1"/>
                </p:cNvSpPr>
                <p:nvPr/>
              </p:nvSpPr>
              <p:spPr bwMode="auto">
                <a:xfrm>
                  <a:off x="3376" y="2170"/>
                  <a:ext cx="3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Tahoma" panose="020B0604030504040204" pitchFamily="34" charset="0"/>
                      <a:ea typeface="Arial Unicode MS" panose="020B0604020202020204" pitchFamily="34" charset="-122"/>
                    </a:rPr>
                    <a:t>Ｄ</a:t>
                  </a:r>
                  <a:r>
                    <a:rPr lang="en-US" altLang="zh-CN" sz="1800">
                      <a:latin typeface="Tahoma" panose="020B0604030504040204" pitchFamily="34" charset="0"/>
                      <a:ea typeface="Arial Unicode MS" panose="020B0604020202020204" pitchFamily="34" charset="-122"/>
                    </a:rPr>
                    <a:t>2</a:t>
                  </a:r>
                </a:p>
              </p:txBody>
            </p:sp>
            <p:sp>
              <p:nvSpPr>
                <p:cNvPr id="20507" name="Text Box 21">
                  <a:extLst>
                    <a:ext uri="{FF2B5EF4-FFF2-40B4-BE49-F238E27FC236}">
                      <a16:creationId xmlns:a16="http://schemas.microsoft.com/office/drawing/2014/main" id="{FE038ADA-0581-B015-7087-991E02BCF6B9}"/>
                    </a:ext>
                  </a:extLst>
                </p:cNvPr>
                <p:cNvSpPr txBox="1">
                  <a:spLocks noChangeArrowheads="1"/>
                </p:cNvSpPr>
                <p:nvPr/>
              </p:nvSpPr>
              <p:spPr bwMode="auto">
                <a:xfrm>
                  <a:off x="2990" y="1964"/>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A</a:t>
                  </a:r>
                </a:p>
              </p:txBody>
            </p:sp>
            <p:sp>
              <p:nvSpPr>
                <p:cNvPr id="20508" name="Text Box 22">
                  <a:extLst>
                    <a:ext uri="{FF2B5EF4-FFF2-40B4-BE49-F238E27FC236}">
                      <a16:creationId xmlns:a16="http://schemas.microsoft.com/office/drawing/2014/main" id="{0430C0C5-5114-3457-6F0A-6F273F287CD9}"/>
                    </a:ext>
                  </a:extLst>
                </p:cNvPr>
                <p:cNvSpPr txBox="1">
                  <a:spLocks noChangeArrowheads="1"/>
                </p:cNvSpPr>
                <p:nvPr/>
              </p:nvSpPr>
              <p:spPr bwMode="auto">
                <a:xfrm>
                  <a:off x="3018" y="2253"/>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B</a:t>
                  </a:r>
                </a:p>
              </p:txBody>
            </p:sp>
            <p:sp>
              <p:nvSpPr>
                <p:cNvPr id="20509" name="Text Box 23">
                  <a:extLst>
                    <a:ext uri="{FF2B5EF4-FFF2-40B4-BE49-F238E27FC236}">
                      <a16:creationId xmlns:a16="http://schemas.microsoft.com/office/drawing/2014/main" id="{7795E3C7-0BAA-63D1-04AD-BE81554267B9}"/>
                    </a:ext>
                  </a:extLst>
                </p:cNvPr>
                <p:cNvSpPr txBox="1">
                  <a:spLocks noChangeArrowheads="1"/>
                </p:cNvSpPr>
                <p:nvPr/>
              </p:nvSpPr>
              <p:spPr bwMode="auto">
                <a:xfrm>
                  <a:off x="4468" y="2795"/>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R</a:t>
                  </a:r>
                </a:p>
              </p:txBody>
            </p:sp>
            <p:sp>
              <p:nvSpPr>
                <p:cNvPr id="20510" name="Text Box 25">
                  <a:extLst>
                    <a:ext uri="{FF2B5EF4-FFF2-40B4-BE49-F238E27FC236}">
                      <a16:creationId xmlns:a16="http://schemas.microsoft.com/office/drawing/2014/main" id="{80C7ADC4-6402-B0D7-6BD9-53392E594EE5}"/>
                    </a:ext>
                  </a:extLst>
                </p:cNvPr>
                <p:cNvSpPr txBox="1">
                  <a:spLocks noChangeArrowheads="1"/>
                </p:cNvSpPr>
                <p:nvPr/>
              </p:nvSpPr>
              <p:spPr bwMode="auto">
                <a:xfrm>
                  <a:off x="4882" y="2137"/>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F</a:t>
                  </a:r>
                </a:p>
              </p:txBody>
            </p:sp>
            <p:grpSp>
              <p:nvGrpSpPr>
                <p:cNvPr id="20511" name="Group 26">
                  <a:extLst>
                    <a:ext uri="{FF2B5EF4-FFF2-40B4-BE49-F238E27FC236}">
                      <a16:creationId xmlns:a16="http://schemas.microsoft.com/office/drawing/2014/main" id="{DD5080EA-A510-CDC8-C0DA-6008FDC808AD}"/>
                    </a:ext>
                  </a:extLst>
                </p:cNvPr>
                <p:cNvGrpSpPr>
                  <a:grpSpLocks/>
                </p:cNvGrpSpPr>
                <p:nvPr/>
              </p:nvGrpSpPr>
              <p:grpSpPr bwMode="auto">
                <a:xfrm>
                  <a:off x="3567" y="1973"/>
                  <a:ext cx="490" cy="227"/>
                  <a:chOff x="1565" y="2704"/>
                  <a:chExt cx="589" cy="227"/>
                </a:xfrm>
              </p:grpSpPr>
              <p:sp>
                <p:nvSpPr>
                  <p:cNvPr id="20512" name="AutoShape 27">
                    <a:extLst>
                      <a:ext uri="{FF2B5EF4-FFF2-40B4-BE49-F238E27FC236}">
                        <a16:creationId xmlns:a16="http://schemas.microsoft.com/office/drawing/2014/main" id="{E6966D4F-ECE4-7F4D-72F8-4B402E9204EA}"/>
                      </a:ext>
                    </a:extLst>
                  </p:cNvPr>
                  <p:cNvSpPr>
                    <a:spLocks noChangeArrowheads="1"/>
                  </p:cNvSpPr>
                  <p:nvPr/>
                </p:nvSpPr>
                <p:spPr bwMode="auto">
                  <a:xfrm rot="5400000">
                    <a:off x="1746" y="2705"/>
                    <a:ext cx="226" cy="22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0513" name="Line 28">
                    <a:extLst>
                      <a:ext uri="{FF2B5EF4-FFF2-40B4-BE49-F238E27FC236}">
                        <a16:creationId xmlns:a16="http://schemas.microsoft.com/office/drawing/2014/main" id="{1DA955F9-86C2-0C09-CCDF-5EA4D363E036}"/>
                      </a:ext>
                    </a:extLst>
                  </p:cNvPr>
                  <p:cNvSpPr>
                    <a:spLocks noChangeShapeType="1"/>
                  </p:cNvSpPr>
                  <p:nvPr/>
                </p:nvSpPr>
                <p:spPr bwMode="auto">
                  <a:xfrm>
                    <a:off x="1973" y="2704"/>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4" name="Line 29">
                    <a:extLst>
                      <a:ext uri="{FF2B5EF4-FFF2-40B4-BE49-F238E27FC236}">
                        <a16:creationId xmlns:a16="http://schemas.microsoft.com/office/drawing/2014/main" id="{946F59D7-A035-DB5F-C601-AAE90BD8CAF3}"/>
                      </a:ext>
                    </a:extLst>
                  </p:cNvPr>
                  <p:cNvSpPr>
                    <a:spLocks noChangeShapeType="1"/>
                  </p:cNvSpPr>
                  <p:nvPr/>
                </p:nvSpPr>
                <p:spPr bwMode="auto">
                  <a:xfrm>
                    <a:off x="1565" y="2813"/>
                    <a:ext cx="58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0495" name="Text Box 30">
                <a:extLst>
                  <a:ext uri="{FF2B5EF4-FFF2-40B4-BE49-F238E27FC236}">
                    <a16:creationId xmlns:a16="http://schemas.microsoft.com/office/drawing/2014/main" id="{FCB4A6AC-AA99-2BF5-52C9-9C6E36D82B23}"/>
                  </a:ext>
                </a:extLst>
              </p:cNvPr>
              <p:cNvSpPr txBox="1">
                <a:spLocks noChangeArrowheads="1"/>
              </p:cNvSpPr>
              <p:nvPr/>
            </p:nvSpPr>
            <p:spPr bwMode="auto">
              <a:xfrm>
                <a:off x="649" y="3572"/>
                <a:ext cx="9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Tahoma" panose="020B0604030504040204" pitchFamily="34" charset="0"/>
                    <a:ea typeface="Arial Unicode MS" panose="020B0604020202020204" pitchFamily="34" charset="-122"/>
                  </a:rPr>
                  <a:t>二极管或门</a:t>
                </a:r>
              </a:p>
            </p:txBody>
          </p:sp>
        </p:grpSp>
        <p:sp>
          <p:nvSpPr>
            <p:cNvPr id="20493" name="Rectangle 69">
              <a:extLst>
                <a:ext uri="{FF2B5EF4-FFF2-40B4-BE49-F238E27FC236}">
                  <a16:creationId xmlns:a16="http://schemas.microsoft.com/office/drawing/2014/main" id="{7EA11C98-D8ED-9144-50C0-FC6E79C63B48}"/>
                </a:ext>
              </a:extLst>
            </p:cNvPr>
            <p:cNvSpPr>
              <a:spLocks noChangeArrowheads="1"/>
            </p:cNvSpPr>
            <p:nvPr/>
          </p:nvSpPr>
          <p:spPr bwMode="auto">
            <a:xfrm>
              <a:off x="703" y="2750"/>
              <a:ext cx="1724"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latin typeface="宋体" panose="02010600030101010101" pitchFamily="2" charset="-122"/>
                  <a:ea typeface="Arial Unicode MS" panose="020B0604020202020204" pitchFamily="34" charset="-122"/>
                </a:rPr>
                <a:t>设：电源电压</a:t>
              </a:r>
              <a:r>
                <a:rPr lang="en-US" altLang="zh-CN" sz="1800">
                  <a:latin typeface="宋体" panose="02010600030101010101" pitchFamily="2" charset="-122"/>
                  <a:ea typeface="Arial Unicode MS" panose="020B0604020202020204" pitchFamily="34" charset="-122"/>
                </a:rPr>
                <a:t>VCC=5V</a:t>
              </a:r>
              <a:r>
                <a:rPr lang="zh-CN" altLang="en-US" sz="1800">
                  <a:latin typeface="宋体" panose="02010600030101010101" pitchFamily="2" charset="-122"/>
                  <a:ea typeface="Arial Unicode MS" panose="020B0604020202020204" pitchFamily="34" charset="-122"/>
                </a:rPr>
                <a:t>；</a:t>
              </a:r>
            </a:p>
            <a:p>
              <a:pPr eaLnBrk="1" hangingPunct="1">
                <a:spcBef>
                  <a:spcPct val="0"/>
                </a:spcBef>
                <a:buClrTx/>
                <a:buFontTx/>
                <a:buNone/>
              </a:pPr>
              <a:r>
                <a:rPr lang="zh-CN" altLang="en-US" sz="1800">
                  <a:latin typeface="宋体" panose="02010600030101010101" pitchFamily="2" charset="-122"/>
                  <a:ea typeface="Arial Unicode MS" panose="020B0604020202020204" pitchFamily="34" charset="-122"/>
                </a:rPr>
                <a:t>    高电平为</a:t>
              </a:r>
              <a:r>
                <a:rPr lang="en-US" altLang="zh-CN" sz="1800">
                  <a:latin typeface="宋体" panose="02010600030101010101" pitchFamily="2" charset="-122"/>
                  <a:ea typeface="Arial Unicode MS" panose="020B0604020202020204" pitchFamily="34" charset="-122"/>
                </a:rPr>
                <a:t>5V</a:t>
              </a:r>
              <a:r>
                <a:rPr lang="zh-CN" altLang="en-US" sz="1800">
                  <a:latin typeface="宋体" panose="02010600030101010101" pitchFamily="2" charset="-122"/>
                  <a:ea typeface="Arial Unicode MS" panose="020B0604020202020204" pitchFamily="34" charset="-122"/>
                </a:rPr>
                <a:t>；</a:t>
              </a:r>
            </a:p>
            <a:p>
              <a:pPr eaLnBrk="1" hangingPunct="1">
                <a:spcBef>
                  <a:spcPct val="0"/>
                </a:spcBef>
                <a:buClrTx/>
                <a:buFontTx/>
                <a:buNone/>
              </a:pPr>
              <a:r>
                <a:rPr lang="zh-CN" altLang="en-US" sz="1800">
                  <a:latin typeface="宋体" panose="02010600030101010101" pitchFamily="2" charset="-122"/>
                  <a:ea typeface="Arial Unicode MS" panose="020B0604020202020204" pitchFamily="34" charset="-122"/>
                </a:rPr>
                <a:t>    低电平为</a:t>
              </a:r>
              <a:r>
                <a:rPr lang="en-US" altLang="zh-CN" sz="1800">
                  <a:latin typeface="宋体" panose="02010600030101010101" pitchFamily="2" charset="-122"/>
                  <a:ea typeface="Arial Unicode MS" panose="020B0604020202020204" pitchFamily="34" charset="-122"/>
                </a:rPr>
                <a:t>0V</a:t>
              </a:r>
              <a:r>
                <a:rPr lang="zh-CN" altLang="en-US" sz="1800">
                  <a:latin typeface="宋体" panose="02010600030101010101" pitchFamily="2" charset="-122"/>
                  <a:ea typeface="Arial Unicode MS" panose="020B0604020202020204" pitchFamily="34" charset="-122"/>
                </a:rPr>
                <a:t>；</a:t>
              </a:r>
            </a:p>
          </p:txBody>
        </p:sp>
      </p:grpSp>
      <p:sp>
        <p:nvSpPr>
          <p:cNvPr id="72" name="Line 14">
            <a:extLst>
              <a:ext uri="{FF2B5EF4-FFF2-40B4-BE49-F238E27FC236}">
                <a16:creationId xmlns:a16="http://schemas.microsoft.com/office/drawing/2014/main" id="{99A85B07-5585-AF52-DF2B-B26751E64A94}"/>
              </a:ext>
            </a:extLst>
          </p:cNvPr>
          <p:cNvSpPr>
            <a:spLocks noChangeShapeType="1"/>
          </p:cNvSpPr>
          <p:nvPr/>
        </p:nvSpPr>
        <p:spPr bwMode="auto">
          <a:xfrm>
            <a:off x="4103688" y="5156200"/>
            <a:ext cx="3397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14">
            <a:extLst>
              <a:ext uri="{FF2B5EF4-FFF2-40B4-BE49-F238E27FC236}">
                <a16:creationId xmlns:a16="http://schemas.microsoft.com/office/drawing/2014/main" id="{93072B3D-8F0B-EF0C-D5B9-D7244D121777}"/>
              </a:ext>
            </a:extLst>
          </p:cNvPr>
          <p:cNvSpPr>
            <a:spLocks noChangeShapeType="1"/>
          </p:cNvSpPr>
          <p:nvPr/>
        </p:nvSpPr>
        <p:spPr bwMode="auto">
          <a:xfrm>
            <a:off x="4162425" y="5229225"/>
            <a:ext cx="234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14">
            <a:extLst>
              <a:ext uri="{FF2B5EF4-FFF2-40B4-BE49-F238E27FC236}">
                <a16:creationId xmlns:a16="http://schemas.microsoft.com/office/drawing/2014/main" id="{809A003A-119C-AEFC-021A-D33C57346D8E}"/>
              </a:ext>
            </a:extLst>
          </p:cNvPr>
          <p:cNvSpPr>
            <a:spLocks noChangeShapeType="1"/>
          </p:cNvSpPr>
          <p:nvPr/>
        </p:nvSpPr>
        <p:spPr bwMode="auto">
          <a:xfrm>
            <a:off x="4211638" y="5300663"/>
            <a:ext cx="1063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9270"/>
                                        </p:tgtEl>
                                        <p:attrNameLst>
                                          <p:attrName>style.visibility</p:attrName>
                                        </p:attrNameLst>
                                      </p:cBhvr>
                                      <p:to>
                                        <p:strVal val="visible"/>
                                      </p:to>
                                    </p:set>
                                    <p:animEffect transition="in" filter="barn(inVertical)">
                                      <p:cBhvr>
                                        <p:cTn id="7" dur="500"/>
                                        <p:tgtEl>
                                          <p:spTgt spid="179270"/>
                                        </p:tgtEl>
                                      </p:cBhvr>
                                    </p:animEffect>
                                  </p:childTnLst>
                                </p:cTn>
                              </p:par>
                              <p:par>
                                <p:cTn id="8" presetID="16" presetClass="entr" presetSubtype="21"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barn(inVertical)">
                                      <p:cBhvr>
                                        <p:cTn id="10" dur="500"/>
                                        <p:tgtEl>
                                          <p:spTgt spid="72"/>
                                        </p:tgtEl>
                                      </p:cBhvr>
                                    </p:animEffect>
                                  </p:childTnLst>
                                </p:cTn>
                              </p:par>
                              <p:par>
                                <p:cTn id="11" presetID="16" presetClass="entr" presetSubtype="21"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barn(inVertical)">
                                      <p:cBhvr>
                                        <p:cTn id="13" dur="500"/>
                                        <p:tgtEl>
                                          <p:spTgt spid="73"/>
                                        </p:tgtEl>
                                      </p:cBhvr>
                                    </p:animEffect>
                                  </p:childTnLst>
                                </p:cTn>
                              </p:par>
                              <p:par>
                                <p:cTn id="14" presetID="16" presetClass="entr" presetSubtype="21"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barn(inVertical)">
                                      <p:cBhvr>
                                        <p:cTn id="16" dur="500"/>
                                        <p:tgtEl>
                                          <p:spTgt spid="7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79203">
                                            <p:txEl>
                                              <p:pRg st="0" end="0"/>
                                            </p:txEl>
                                          </p:spTgt>
                                        </p:tgtEl>
                                        <p:attrNameLst>
                                          <p:attrName>style.visibility</p:attrName>
                                        </p:attrNameLst>
                                      </p:cBhvr>
                                      <p:to>
                                        <p:strVal val="visible"/>
                                      </p:to>
                                    </p:set>
                                    <p:animEffect transition="in" filter="blinds(horizontal)">
                                      <p:cBhvr>
                                        <p:cTn id="21" dur="500"/>
                                        <p:tgtEl>
                                          <p:spTgt spid="179203">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79203">
                                            <p:txEl>
                                              <p:pRg st="1" end="1"/>
                                            </p:txEl>
                                          </p:spTgt>
                                        </p:tgtEl>
                                        <p:attrNameLst>
                                          <p:attrName>style.visibility</p:attrName>
                                        </p:attrNameLst>
                                      </p:cBhvr>
                                      <p:to>
                                        <p:strVal val="visible"/>
                                      </p:to>
                                    </p:set>
                                    <p:animEffect transition="in" filter="blinds(horizontal)">
                                      <p:cBhvr>
                                        <p:cTn id="26" dur="500"/>
                                        <p:tgtEl>
                                          <p:spTgt spid="179203">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79231"/>
                                        </p:tgtEl>
                                        <p:attrNameLst>
                                          <p:attrName>style.visibility</p:attrName>
                                        </p:attrNameLst>
                                      </p:cBhvr>
                                      <p:to>
                                        <p:strVal val="visible"/>
                                      </p:to>
                                    </p:set>
                                    <p:animEffect transition="in" filter="blinds(horizontal)">
                                      <p:cBhvr>
                                        <p:cTn id="31" dur="500"/>
                                        <p:tgtEl>
                                          <p:spTgt spid="1792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79241"/>
                                        </p:tgtEl>
                                        <p:attrNameLst>
                                          <p:attrName>style.visibility</p:attrName>
                                        </p:attrNameLst>
                                      </p:cBhvr>
                                      <p:to>
                                        <p:strVal val="visible"/>
                                      </p:to>
                                    </p:set>
                                    <p:animEffect transition="in" filter="blinds(horizontal)">
                                      <p:cBhvr>
                                        <p:cTn id="36" dur="500"/>
                                        <p:tgtEl>
                                          <p:spTgt spid="179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9">
            <a:extLst>
              <a:ext uri="{FF2B5EF4-FFF2-40B4-BE49-F238E27FC236}">
                <a16:creationId xmlns:a16="http://schemas.microsoft.com/office/drawing/2014/main" id="{F8CC709F-E3A7-A8F3-FC66-EC5F21388984}"/>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D56658EA-A24B-4603-98A3-E8CE32F1B167}"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12</a:t>
            </a:fld>
            <a:endParaRPr lang="en-US" altLang="zh-CN" sz="1800">
              <a:solidFill>
                <a:schemeClr val="bg2"/>
              </a:solidFill>
              <a:latin typeface="Arial" panose="020B0604020202020204" pitchFamily="34" charset="0"/>
              <a:ea typeface="Arial Unicode MS" panose="020B0604020202020204" pitchFamily="34" charset="-122"/>
            </a:endParaRPr>
          </a:p>
        </p:txBody>
      </p:sp>
      <p:grpSp>
        <p:nvGrpSpPr>
          <p:cNvPr id="181251" name="Group 3">
            <a:extLst>
              <a:ext uri="{FF2B5EF4-FFF2-40B4-BE49-F238E27FC236}">
                <a16:creationId xmlns:a16="http://schemas.microsoft.com/office/drawing/2014/main" id="{ED79A12C-595D-2ABF-B49F-A753B551BFCF}"/>
              </a:ext>
            </a:extLst>
          </p:cNvPr>
          <p:cNvGrpSpPr>
            <a:grpSpLocks/>
          </p:cNvGrpSpPr>
          <p:nvPr/>
        </p:nvGrpSpPr>
        <p:grpSpPr bwMode="auto">
          <a:xfrm>
            <a:off x="2195513" y="1268413"/>
            <a:ext cx="4038600" cy="3505200"/>
            <a:chOff x="960" y="624"/>
            <a:chExt cx="2544" cy="2208"/>
          </a:xfrm>
        </p:grpSpPr>
        <p:sp>
          <p:nvSpPr>
            <p:cNvPr id="22548" name="Rectangle 4">
              <a:extLst>
                <a:ext uri="{FF2B5EF4-FFF2-40B4-BE49-F238E27FC236}">
                  <a16:creationId xmlns:a16="http://schemas.microsoft.com/office/drawing/2014/main" id="{6633D9D9-D213-C469-583C-38F1AB494680}"/>
                </a:ext>
              </a:extLst>
            </p:cNvPr>
            <p:cNvSpPr>
              <a:spLocks noChangeArrowheads="1"/>
            </p:cNvSpPr>
            <p:nvPr/>
          </p:nvSpPr>
          <p:spPr bwMode="auto">
            <a:xfrm>
              <a:off x="1946" y="1240"/>
              <a:ext cx="147" cy="35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2549" name="Line 5">
              <a:extLst>
                <a:ext uri="{FF2B5EF4-FFF2-40B4-BE49-F238E27FC236}">
                  <a16:creationId xmlns:a16="http://schemas.microsoft.com/office/drawing/2014/main" id="{718D6261-8DF9-A04B-0517-256178E86136}"/>
                </a:ext>
              </a:extLst>
            </p:cNvPr>
            <p:cNvSpPr>
              <a:spLocks noChangeShapeType="1"/>
            </p:cNvSpPr>
            <p:nvPr/>
          </p:nvSpPr>
          <p:spPr bwMode="auto">
            <a:xfrm flipV="1">
              <a:off x="2019" y="883"/>
              <a:ext cx="0" cy="35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0" name="Line 6">
              <a:extLst>
                <a:ext uri="{FF2B5EF4-FFF2-40B4-BE49-F238E27FC236}">
                  <a16:creationId xmlns:a16="http://schemas.microsoft.com/office/drawing/2014/main" id="{236C9371-148B-BC30-CF60-7E5514FE81E0}"/>
                </a:ext>
              </a:extLst>
            </p:cNvPr>
            <p:cNvSpPr>
              <a:spLocks noChangeShapeType="1"/>
            </p:cNvSpPr>
            <p:nvPr/>
          </p:nvSpPr>
          <p:spPr bwMode="auto">
            <a:xfrm flipV="1">
              <a:off x="2019" y="1589"/>
              <a:ext cx="0" cy="35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1" name="Oval 7">
              <a:extLst>
                <a:ext uri="{FF2B5EF4-FFF2-40B4-BE49-F238E27FC236}">
                  <a16:creationId xmlns:a16="http://schemas.microsoft.com/office/drawing/2014/main" id="{39E4B5CE-C106-7565-2C1D-76B543EB6E70}"/>
                </a:ext>
              </a:extLst>
            </p:cNvPr>
            <p:cNvSpPr>
              <a:spLocks noChangeArrowheads="1"/>
            </p:cNvSpPr>
            <p:nvPr/>
          </p:nvSpPr>
          <p:spPr bwMode="auto">
            <a:xfrm>
              <a:off x="1970" y="1927"/>
              <a:ext cx="98" cy="79"/>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2552" name="Oval 8">
              <a:extLst>
                <a:ext uri="{FF2B5EF4-FFF2-40B4-BE49-F238E27FC236}">
                  <a16:creationId xmlns:a16="http://schemas.microsoft.com/office/drawing/2014/main" id="{CF1E0AE2-079F-A733-77AD-7FBBE3B31DED}"/>
                </a:ext>
              </a:extLst>
            </p:cNvPr>
            <p:cNvSpPr>
              <a:spLocks noChangeArrowheads="1"/>
            </p:cNvSpPr>
            <p:nvPr/>
          </p:nvSpPr>
          <p:spPr bwMode="auto">
            <a:xfrm>
              <a:off x="1970" y="2195"/>
              <a:ext cx="98" cy="8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2553" name="Line 9">
              <a:extLst>
                <a:ext uri="{FF2B5EF4-FFF2-40B4-BE49-F238E27FC236}">
                  <a16:creationId xmlns:a16="http://schemas.microsoft.com/office/drawing/2014/main" id="{9B8DB857-AD75-9431-CFFA-5311D3956160}"/>
                </a:ext>
              </a:extLst>
            </p:cNvPr>
            <p:cNvSpPr>
              <a:spLocks noChangeShapeType="1"/>
            </p:cNvSpPr>
            <p:nvPr/>
          </p:nvSpPr>
          <p:spPr bwMode="auto">
            <a:xfrm>
              <a:off x="2019" y="2265"/>
              <a:ext cx="0" cy="5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4" name="Line 10">
              <a:extLst>
                <a:ext uri="{FF2B5EF4-FFF2-40B4-BE49-F238E27FC236}">
                  <a16:creationId xmlns:a16="http://schemas.microsoft.com/office/drawing/2014/main" id="{8FD56139-0389-13DB-EB74-EAFEE5232372}"/>
                </a:ext>
              </a:extLst>
            </p:cNvPr>
            <p:cNvSpPr>
              <a:spLocks noChangeShapeType="1"/>
            </p:cNvSpPr>
            <p:nvPr/>
          </p:nvSpPr>
          <p:spPr bwMode="auto">
            <a:xfrm>
              <a:off x="1824" y="2832"/>
              <a:ext cx="39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5" name="Line 11">
              <a:extLst>
                <a:ext uri="{FF2B5EF4-FFF2-40B4-BE49-F238E27FC236}">
                  <a16:creationId xmlns:a16="http://schemas.microsoft.com/office/drawing/2014/main" id="{A4718381-5D10-D367-10BB-86E0699CB960}"/>
                </a:ext>
              </a:extLst>
            </p:cNvPr>
            <p:cNvSpPr>
              <a:spLocks noChangeShapeType="1"/>
            </p:cNvSpPr>
            <p:nvPr/>
          </p:nvSpPr>
          <p:spPr bwMode="auto">
            <a:xfrm flipV="1">
              <a:off x="2031" y="1977"/>
              <a:ext cx="244" cy="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Oval 12">
              <a:extLst>
                <a:ext uri="{FF2B5EF4-FFF2-40B4-BE49-F238E27FC236}">
                  <a16:creationId xmlns:a16="http://schemas.microsoft.com/office/drawing/2014/main" id="{81BEEF7A-E679-956E-4165-B0719F7B26AB}"/>
                </a:ext>
              </a:extLst>
            </p:cNvPr>
            <p:cNvSpPr>
              <a:spLocks noChangeArrowheads="1"/>
            </p:cNvSpPr>
            <p:nvPr/>
          </p:nvSpPr>
          <p:spPr bwMode="auto">
            <a:xfrm>
              <a:off x="1143" y="2066"/>
              <a:ext cx="97" cy="8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2557" name="Line 13">
              <a:extLst>
                <a:ext uri="{FF2B5EF4-FFF2-40B4-BE49-F238E27FC236}">
                  <a16:creationId xmlns:a16="http://schemas.microsoft.com/office/drawing/2014/main" id="{C425E1F6-8C9C-FE79-5471-590D5DB723E9}"/>
                </a:ext>
              </a:extLst>
            </p:cNvPr>
            <p:cNvSpPr>
              <a:spLocks noChangeShapeType="1"/>
            </p:cNvSpPr>
            <p:nvPr/>
          </p:nvSpPr>
          <p:spPr bwMode="auto">
            <a:xfrm>
              <a:off x="1229" y="2106"/>
              <a:ext cx="924"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14">
              <a:extLst>
                <a:ext uri="{FF2B5EF4-FFF2-40B4-BE49-F238E27FC236}">
                  <a16:creationId xmlns:a16="http://schemas.microsoft.com/office/drawing/2014/main" id="{B2ACF810-C182-27AA-10C7-3225AFAB6E7D}"/>
                </a:ext>
              </a:extLst>
            </p:cNvPr>
            <p:cNvSpPr>
              <a:spLocks noChangeShapeType="1"/>
            </p:cNvSpPr>
            <p:nvPr/>
          </p:nvSpPr>
          <p:spPr bwMode="auto">
            <a:xfrm>
              <a:off x="2019" y="1738"/>
              <a:ext cx="1132" cy="0"/>
            </a:xfrm>
            <a:prstGeom prst="line">
              <a:avLst/>
            </a:prstGeom>
            <a:noFill/>
            <a:ln w="381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Oval 15">
              <a:extLst>
                <a:ext uri="{FF2B5EF4-FFF2-40B4-BE49-F238E27FC236}">
                  <a16:creationId xmlns:a16="http://schemas.microsoft.com/office/drawing/2014/main" id="{AD94627D-20B0-B189-E174-987A958DB724}"/>
                </a:ext>
              </a:extLst>
            </p:cNvPr>
            <p:cNvSpPr>
              <a:spLocks noChangeArrowheads="1"/>
            </p:cNvSpPr>
            <p:nvPr/>
          </p:nvSpPr>
          <p:spPr bwMode="auto">
            <a:xfrm>
              <a:off x="3139" y="1688"/>
              <a:ext cx="97" cy="8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2560" name="Text Box 16">
              <a:extLst>
                <a:ext uri="{FF2B5EF4-FFF2-40B4-BE49-F238E27FC236}">
                  <a16:creationId xmlns:a16="http://schemas.microsoft.com/office/drawing/2014/main" id="{24DE6A1A-A789-A42F-D6F0-504896257CAD}"/>
                </a:ext>
              </a:extLst>
            </p:cNvPr>
            <p:cNvSpPr txBox="1">
              <a:spLocks noChangeArrowheads="1"/>
            </p:cNvSpPr>
            <p:nvPr/>
          </p:nvSpPr>
          <p:spPr bwMode="auto">
            <a:xfrm>
              <a:off x="960" y="1769"/>
              <a:ext cx="71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zh-CN" altLang="en-US" sz="3200">
                  <a:latin typeface="Times New Roman" panose="02020603050405020304" pitchFamily="18" charset="0"/>
                  <a:ea typeface="楷体_GB2312" pitchFamily="49" charset="-122"/>
                </a:rPr>
                <a:t> </a:t>
              </a:r>
              <a:r>
                <a:rPr kumimoji="1" lang="en-US" altLang="zh-CN" sz="3200" i="1">
                  <a:latin typeface="Times New Roman" panose="02020603050405020304" pitchFamily="18" charset="0"/>
                  <a:ea typeface="楷体_GB2312" pitchFamily="49" charset="-122"/>
                </a:rPr>
                <a:t>v</a:t>
              </a:r>
              <a:r>
                <a:rPr kumimoji="1" lang="en-US" altLang="zh-CN" sz="3200" baseline="-25000">
                  <a:latin typeface="Times New Roman" panose="02020603050405020304" pitchFamily="18" charset="0"/>
                  <a:ea typeface="楷体_GB2312" pitchFamily="49" charset="-122"/>
                </a:rPr>
                <a:t>I</a:t>
              </a:r>
              <a:endParaRPr kumimoji="1" lang="en-US" altLang="zh-CN" sz="3200">
                <a:latin typeface="Times New Roman" panose="02020603050405020304" pitchFamily="18" charset="0"/>
                <a:ea typeface="楷体_GB2312" pitchFamily="49" charset="-122"/>
              </a:endParaRPr>
            </a:p>
          </p:txBody>
        </p:sp>
        <p:sp>
          <p:nvSpPr>
            <p:cNvPr id="22561" name="Text Box 17">
              <a:extLst>
                <a:ext uri="{FF2B5EF4-FFF2-40B4-BE49-F238E27FC236}">
                  <a16:creationId xmlns:a16="http://schemas.microsoft.com/office/drawing/2014/main" id="{4CF3356F-BA8D-7AD5-4882-1F8856B8FCAC}"/>
                </a:ext>
              </a:extLst>
            </p:cNvPr>
            <p:cNvSpPr txBox="1">
              <a:spLocks noChangeArrowheads="1"/>
            </p:cNvSpPr>
            <p:nvPr/>
          </p:nvSpPr>
          <p:spPr bwMode="auto">
            <a:xfrm>
              <a:off x="3040" y="1289"/>
              <a:ext cx="4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en-US" altLang="zh-CN" sz="3200" i="1">
                  <a:latin typeface="Times New Roman" panose="02020603050405020304" pitchFamily="18" charset="0"/>
                  <a:ea typeface="楷体_GB2312" pitchFamily="49" charset="-122"/>
                </a:rPr>
                <a:t>v</a:t>
              </a:r>
              <a:r>
                <a:rPr kumimoji="1" lang="en-US" altLang="zh-CN" sz="3200" baseline="-25000">
                  <a:latin typeface="Times New Roman" panose="02020603050405020304" pitchFamily="18" charset="0"/>
                  <a:ea typeface="楷体_GB2312" pitchFamily="49" charset="-122"/>
                </a:rPr>
                <a:t>o</a:t>
              </a:r>
              <a:endParaRPr kumimoji="1" lang="en-US" altLang="zh-CN" sz="3200">
                <a:latin typeface="Times New Roman" panose="02020603050405020304" pitchFamily="18" charset="0"/>
                <a:ea typeface="楷体_GB2312" pitchFamily="49" charset="-122"/>
              </a:endParaRPr>
            </a:p>
          </p:txBody>
        </p:sp>
        <p:sp>
          <p:nvSpPr>
            <p:cNvPr id="22562" name="Oval 18">
              <a:extLst>
                <a:ext uri="{FF2B5EF4-FFF2-40B4-BE49-F238E27FC236}">
                  <a16:creationId xmlns:a16="http://schemas.microsoft.com/office/drawing/2014/main" id="{ED2C7318-C6F4-7994-87B8-8842E8D72611}"/>
                </a:ext>
              </a:extLst>
            </p:cNvPr>
            <p:cNvSpPr>
              <a:spLocks noChangeArrowheads="1"/>
            </p:cNvSpPr>
            <p:nvPr/>
          </p:nvSpPr>
          <p:spPr bwMode="auto">
            <a:xfrm>
              <a:off x="1970" y="793"/>
              <a:ext cx="98" cy="8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2563" name="Text Box 19">
              <a:extLst>
                <a:ext uri="{FF2B5EF4-FFF2-40B4-BE49-F238E27FC236}">
                  <a16:creationId xmlns:a16="http://schemas.microsoft.com/office/drawing/2014/main" id="{35DBCB58-9585-5441-A729-40F083C74380}"/>
                </a:ext>
              </a:extLst>
            </p:cNvPr>
            <p:cNvSpPr txBox="1">
              <a:spLocks noChangeArrowheads="1"/>
            </p:cNvSpPr>
            <p:nvPr/>
          </p:nvSpPr>
          <p:spPr bwMode="auto">
            <a:xfrm>
              <a:off x="2383" y="1957"/>
              <a:ext cx="30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en-US" altLang="zh-CN" sz="3200">
                  <a:solidFill>
                    <a:srgbClr val="CC0066"/>
                  </a:solidFill>
                  <a:latin typeface="Times New Roman" panose="02020603050405020304" pitchFamily="18" charset="0"/>
                  <a:ea typeface="楷体_GB2312" pitchFamily="49" charset="-122"/>
                </a:rPr>
                <a:t>K</a:t>
              </a:r>
            </a:p>
          </p:txBody>
        </p:sp>
        <p:sp>
          <p:nvSpPr>
            <p:cNvPr id="22564" name="Text Box 20">
              <a:extLst>
                <a:ext uri="{FF2B5EF4-FFF2-40B4-BE49-F238E27FC236}">
                  <a16:creationId xmlns:a16="http://schemas.microsoft.com/office/drawing/2014/main" id="{36B4A4F0-4286-70CB-8C77-272E0F91DCA7}"/>
                </a:ext>
              </a:extLst>
            </p:cNvPr>
            <p:cNvSpPr txBox="1">
              <a:spLocks noChangeArrowheads="1"/>
            </p:cNvSpPr>
            <p:nvPr/>
          </p:nvSpPr>
          <p:spPr bwMode="auto">
            <a:xfrm>
              <a:off x="2189" y="624"/>
              <a:ext cx="4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en-US" altLang="zh-CN" sz="3200" i="1">
                  <a:latin typeface="Times New Roman" panose="02020603050405020304" pitchFamily="18" charset="0"/>
                  <a:ea typeface="楷体_GB2312" pitchFamily="49" charset="-122"/>
                </a:rPr>
                <a:t>v</a:t>
              </a:r>
              <a:r>
                <a:rPr kumimoji="1" lang="en-US" altLang="zh-CN" sz="3200" baseline="-25000">
                  <a:latin typeface="Times New Roman" panose="02020603050405020304" pitchFamily="18" charset="0"/>
                  <a:ea typeface="楷体_GB2312" pitchFamily="49" charset="-122"/>
                </a:rPr>
                <a:t>cc</a:t>
              </a:r>
              <a:endParaRPr kumimoji="1" lang="en-US" altLang="zh-CN" sz="3200">
                <a:latin typeface="Times New Roman" panose="02020603050405020304" pitchFamily="18" charset="0"/>
                <a:ea typeface="楷体_GB2312" pitchFamily="49" charset="-122"/>
              </a:endParaRPr>
            </a:p>
          </p:txBody>
        </p:sp>
        <p:sp>
          <p:nvSpPr>
            <p:cNvPr id="22565" name="Text Box 21">
              <a:extLst>
                <a:ext uri="{FF2B5EF4-FFF2-40B4-BE49-F238E27FC236}">
                  <a16:creationId xmlns:a16="http://schemas.microsoft.com/office/drawing/2014/main" id="{E24F1919-41A8-4251-4417-58274E098820}"/>
                </a:ext>
              </a:extLst>
            </p:cNvPr>
            <p:cNvSpPr txBox="1">
              <a:spLocks noChangeArrowheads="1"/>
            </p:cNvSpPr>
            <p:nvPr/>
          </p:nvSpPr>
          <p:spPr bwMode="auto">
            <a:xfrm>
              <a:off x="1594" y="1261"/>
              <a:ext cx="3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en-US" altLang="zh-CN" sz="3200" i="1">
                  <a:latin typeface="Times New Roman" panose="02020603050405020304" pitchFamily="18" charset="0"/>
                  <a:ea typeface="楷体_GB2312" pitchFamily="49" charset="-122"/>
                </a:rPr>
                <a:t>R</a:t>
              </a:r>
            </a:p>
          </p:txBody>
        </p:sp>
      </p:grpSp>
      <p:grpSp>
        <p:nvGrpSpPr>
          <p:cNvPr id="181270" name="Group 22">
            <a:extLst>
              <a:ext uri="{FF2B5EF4-FFF2-40B4-BE49-F238E27FC236}">
                <a16:creationId xmlns:a16="http://schemas.microsoft.com/office/drawing/2014/main" id="{2494DF44-D051-2F85-6875-51761665E132}"/>
              </a:ext>
            </a:extLst>
          </p:cNvPr>
          <p:cNvGrpSpPr>
            <a:grpSpLocks/>
          </p:cNvGrpSpPr>
          <p:nvPr/>
        </p:nvGrpSpPr>
        <p:grpSpPr bwMode="auto">
          <a:xfrm>
            <a:off x="5724525" y="981075"/>
            <a:ext cx="3054350" cy="619125"/>
            <a:chOff x="3541" y="1224"/>
            <a:chExt cx="1924" cy="390"/>
          </a:xfrm>
        </p:grpSpPr>
        <p:sp>
          <p:nvSpPr>
            <p:cNvPr id="22545" name="Text Box 23">
              <a:extLst>
                <a:ext uri="{FF2B5EF4-FFF2-40B4-BE49-F238E27FC236}">
                  <a16:creationId xmlns:a16="http://schemas.microsoft.com/office/drawing/2014/main" id="{A86765ED-20FB-95FA-8B1C-3037929E7C3E}"/>
                </a:ext>
              </a:extLst>
            </p:cNvPr>
            <p:cNvSpPr txBox="1">
              <a:spLocks noChangeArrowheads="1"/>
            </p:cNvSpPr>
            <p:nvPr/>
          </p:nvSpPr>
          <p:spPr bwMode="auto">
            <a:xfrm>
              <a:off x="3541" y="1245"/>
              <a:ext cx="621" cy="2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en-US" altLang="zh-CN" sz="2400">
                  <a:solidFill>
                    <a:srgbClr val="CC0066"/>
                  </a:solidFill>
                  <a:latin typeface="Times New Roman" panose="02020603050405020304" pitchFamily="18" charset="0"/>
                  <a:ea typeface="Arial Unicode MS" panose="020B0604020202020204" pitchFamily="34" charset="-122"/>
                </a:rPr>
                <a:t>K</a:t>
              </a:r>
              <a:r>
                <a:rPr kumimoji="1" lang="zh-CN" altLang="en-US" sz="2400">
                  <a:latin typeface="Times New Roman" panose="02020603050405020304" pitchFamily="18" charset="0"/>
                  <a:ea typeface="Arial Unicode MS" panose="020B0604020202020204" pitchFamily="34" charset="-122"/>
                </a:rPr>
                <a:t>开</a:t>
              </a:r>
            </a:p>
          </p:txBody>
        </p:sp>
        <p:sp>
          <p:nvSpPr>
            <p:cNvPr id="22546" name="Line 24">
              <a:extLst>
                <a:ext uri="{FF2B5EF4-FFF2-40B4-BE49-F238E27FC236}">
                  <a16:creationId xmlns:a16="http://schemas.microsoft.com/office/drawing/2014/main" id="{48739491-3D87-08D4-EA04-7A59CFBCA1F6}"/>
                </a:ext>
              </a:extLst>
            </p:cNvPr>
            <p:cNvSpPr>
              <a:spLocks noChangeShapeType="1"/>
            </p:cNvSpPr>
            <p:nvPr/>
          </p:nvSpPr>
          <p:spPr bwMode="auto">
            <a:xfrm>
              <a:off x="4147" y="1447"/>
              <a:ext cx="564" cy="2"/>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aphicFrame>
          <p:nvGraphicFramePr>
            <p:cNvPr id="22547" name="Object 25">
              <a:extLst>
                <a:ext uri="{FF2B5EF4-FFF2-40B4-BE49-F238E27FC236}">
                  <a16:creationId xmlns:a16="http://schemas.microsoft.com/office/drawing/2014/main" id="{C8DF2ED9-2E80-2E10-D5E2-E0F13A0324E4}"/>
                </a:ext>
              </a:extLst>
            </p:cNvPr>
            <p:cNvGraphicFramePr>
              <a:graphicFrameLocks noChangeAspect="1"/>
            </p:cNvGraphicFramePr>
            <p:nvPr/>
          </p:nvGraphicFramePr>
          <p:xfrm>
            <a:off x="4769" y="1224"/>
            <a:ext cx="696" cy="390"/>
          </p:xfrm>
          <a:graphic>
            <a:graphicData uri="http://schemas.openxmlformats.org/presentationml/2006/ole">
              <mc:AlternateContent xmlns:mc="http://schemas.openxmlformats.org/markup-compatibility/2006">
                <mc:Choice xmlns:v="urn:schemas-microsoft-com:vml" Requires="v">
                  <p:oleObj name="公式" r:id="rId2" imgW="406224" imgH="228501" progId="Equation.3">
                    <p:embed/>
                  </p:oleObj>
                </mc:Choice>
                <mc:Fallback>
                  <p:oleObj name="公式" r:id="rId2" imgW="406224" imgH="228501" progId="Equation.3">
                    <p:embed/>
                    <p:pic>
                      <p:nvPicPr>
                        <p:cNvPr id="0"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 y="1224"/>
                          <a:ext cx="696" cy="39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1274" name="Text Box 26">
            <a:extLst>
              <a:ext uri="{FF2B5EF4-FFF2-40B4-BE49-F238E27FC236}">
                <a16:creationId xmlns:a16="http://schemas.microsoft.com/office/drawing/2014/main" id="{0BC11D01-D9AE-AED8-8F6C-A9CDFD1D1BD8}"/>
              </a:ext>
            </a:extLst>
          </p:cNvPr>
          <p:cNvSpPr txBox="1">
            <a:spLocks noChangeArrowheads="1"/>
          </p:cNvSpPr>
          <p:nvPr/>
        </p:nvSpPr>
        <p:spPr bwMode="auto">
          <a:xfrm>
            <a:off x="5867400" y="1557338"/>
            <a:ext cx="312420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Times New Roman" panose="02020603050405020304" pitchFamily="18" charset="0"/>
                <a:ea typeface="楷体_GB2312" pitchFamily="49" charset="-122"/>
              </a:rPr>
              <a:t>输出高电平</a:t>
            </a:r>
          </a:p>
        </p:txBody>
      </p:sp>
      <p:sp>
        <p:nvSpPr>
          <p:cNvPr id="181275" name="Text Box 27">
            <a:extLst>
              <a:ext uri="{FF2B5EF4-FFF2-40B4-BE49-F238E27FC236}">
                <a16:creationId xmlns:a16="http://schemas.microsoft.com/office/drawing/2014/main" id="{24932D0C-78A4-29BE-69F0-2BCE3DF13B77}"/>
              </a:ext>
            </a:extLst>
          </p:cNvPr>
          <p:cNvSpPr txBox="1">
            <a:spLocks noChangeArrowheads="1"/>
          </p:cNvSpPr>
          <p:nvPr/>
        </p:nvSpPr>
        <p:spPr bwMode="auto">
          <a:xfrm>
            <a:off x="6300788" y="4581525"/>
            <a:ext cx="236220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Times New Roman" panose="02020603050405020304" pitchFamily="18" charset="0"/>
                <a:ea typeface="楷体_GB2312" pitchFamily="49" charset="-122"/>
              </a:rPr>
              <a:t>输出低电平</a:t>
            </a:r>
          </a:p>
        </p:txBody>
      </p:sp>
      <p:sp>
        <p:nvSpPr>
          <p:cNvPr id="181276" name="AutoShape 28">
            <a:extLst>
              <a:ext uri="{FF2B5EF4-FFF2-40B4-BE49-F238E27FC236}">
                <a16:creationId xmlns:a16="http://schemas.microsoft.com/office/drawing/2014/main" id="{BBEDB676-6829-8479-163F-14C4238DB19C}"/>
              </a:ext>
            </a:extLst>
          </p:cNvPr>
          <p:cNvSpPr>
            <a:spLocks noChangeArrowheads="1"/>
          </p:cNvSpPr>
          <p:nvPr/>
        </p:nvSpPr>
        <p:spPr bwMode="auto">
          <a:xfrm>
            <a:off x="776288" y="1516063"/>
            <a:ext cx="1143000" cy="2971800"/>
          </a:xfrm>
          <a:prstGeom prst="wedgeRoundRectCallout">
            <a:avLst>
              <a:gd name="adj1" fmla="val 85139"/>
              <a:gd name="adj2" fmla="val 13569"/>
              <a:gd name="adj3" fmla="val 16667"/>
            </a:avLst>
          </a:prstGeom>
          <a:noFill/>
          <a:ln w="38100">
            <a:solidFill>
              <a:srgbClr val="FF0000"/>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50000"/>
              </a:spcBef>
              <a:buClrTx/>
              <a:buFontTx/>
              <a:buNone/>
            </a:pPr>
            <a:r>
              <a:rPr kumimoji="1" lang="zh-CN" altLang="en-US" sz="2800">
                <a:latin typeface="Times New Roman" panose="02020603050405020304" pitchFamily="18" charset="0"/>
                <a:ea typeface="Arial Unicode MS" panose="020B0604020202020204" pitchFamily="34" charset="-122"/>
              </a:rPr>
              <a:t>输入信号控制开关状态</a:t>
            </a:r>
          </a:p>
        </p:txBody>
      </p:sp>
      <p:grpSp>
        <p:nvGrpSpPr>
          <p:cNvPr id="181277" name="Group 29">
            <a:extLst>
              <a:ext uri="{FF2B5EF4-FFF2-40B4-BE49-F238E27FC236}">
                <a16:creationId xmlns:a16="http://schemas.microsoft.com/office/drawing/2014/main" id="{588087DE-F8ED-B2C3-D8A4-FB864EE5BC79}"/>
              </a:ext>
            </a:extLst>
          </p:cNvPr>
          <p:cNvGrpSpPr>
            <a:grpSpLocks/>
          </p:cNvGrpSpPr>
          <p:nvPr/>
        </p:nvGrpSpPr>
        <p:grpSpPr bwMode="auto">
          <a:xfrm>
            <a:off x="3132138" y="3176588"/>
            <a:ext cx="3929062" cy="2643187"/>
            <a:chOff x="1728" y="1776"/>
            <a:chExt cx="2475" cy="1665"/>
          </a:xfrm>
        </p:grpSpPr>
        <p:sp>
          <p:nvSpPr>
            <p:cNvPr id="22543" name="AutoShape 30">
              <a:extLst>
                <a:ext uri="{FF2B5EF4-FFF2-40B4-BE49-F238E27FC236}">
                  <a16:creationId xmlns:a16="http://schemas.microsoft.com/office/drawing/2014/main" id="{6D973AA2-2AE0-4393-7940-BE07352FA664}"/>
                </a:ext>
              </a:extLst>
            </p:cNvPr>
            <p:cNvSpPr>
              <a:spLocks noChangeArrowheads="1"/>
            </p:cNvSpPr>
            <p:nvPr/>
          </p:nvSpPr>
          <p:spPr bwMode="auto">
            <a:xfrm>
              <a:off x="1728" y="1776"/>
              <a:ext cx="1008" cy="720"/>
            </a:xfrm>
            <a:prstGeom prst="wedgeEllipseCallout">
              <a:avLst>
                <a:gd name="adj1" fmla="val 29958"/>
                <a:gd name="adj2" fmla="val 110000"/>
              </a:avLst>
            </a:prstGeom>
            <a:noFill/>
            <a:ln w="38100">
              <a:solidFill>
                <a:srgbClr val="FF0000"/>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50000"/>
                </a:spcBef>
                <a:buClrTx/>
                <a:buFontTx/>
                <a:buNone/>
              </a:pPr>
              <a:endParaRPr kumimoji="1" lang="zh-CN" altLang="en-US" sz="2800">
                <a:latin typeface="Times New Roman" panose="02020603050405020304" pitchFamily="18" charset="0"/>
                <a:ea typeface="Arial Unicode MS" panose="020B0604020202020204" pitchFamily="34" charset="-122"/>
              </a:endParaRPr>
            </a:p>
          </p:txBody>
        </p:sp>
        <p:sp>
          <p:nvSpPr>
            <p:cNvPr id="22544" name="Text Box 31">
              <a:extLst>
                <a:ext uri="{FF2B5EF4-FFF2-40B4-BE49-F238E27FC236}">
                  <a16:creationId xmlns:a16="http://schemas.microsoft.com/office/drawing/2014/main" id="{10D28270-71B3-545C-D144-FD41E8E39DBE}"/>
                </a:ext>
              </a:extLst>
            </p:cNvPr>
            <p:cNvSpPr txBox="1">
              <a:spLocks noChangeArrowheads="1"/>
            </p:cNvSpPr>
            <p:nvPr/>
          </p:nvSpPr>
          <p:spPr bwMode="auto">
            <a:xfrm>
              <a:off x="2736" y="3153"/>
              <a:ext cx="1467" cy="2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Times New Roman" panose="02020603050405020304" pitchFamily="18" charset="0"/>
                  <a:ea typeface="Arial Unicode MS" panose="020B0604020202020204" pitchFamily="34" charset="-122"/>
                </a:rPr>
                <a:t>可用三极管代替</a:t>
              </a:r>
            </a:p>
          </p:txBody>
        </p:sp>
      </p:grpSp>
      <p:sp>
        <p:nvSpPr>
          <p:cNvPr id="181280" name="Rectangle 32">
            <a:extLst>
              <a:ext uri="{FF2B5EF4-FFF2-40B4-BE49-F238E27FC236}">
                <a16:creationId xmlns:a16="http://schemas.microsoft.com/office/drawing/2014/main" id="{581FD000-6961-0312-DFD8-911644C1A7A8}"/>
              </a:ext>
            </a:extLst>
          </p:cNvPr>
          <p:cNvSpPr>
            <a:spLocks noGrp="1"/>
          </p:cNvSpPr>
          <p:nvPr>
            <p:ph type="title" idx="4294967295"/>
          </p:nvPr>
        </p:nvSpPr>
        <p:spPr/>
        <p:txBody>
          <a:bodyPr/>
          <a:lstStyle/>
          <a:p>
            <a:pPr>
              <a:defRPr/>
            </a:pPr>
            <a:r>
              <a:rPr lang="zh-CN" altLang="en-US" sz="2400" cap="none"/>
              <a:t>三极管介绍</a:t>
            </a:r>
          </a:p>
        </p:txBody>
      </p:sp>
      <p:grpSp>
        <p:nvGrpSpPr>
          <p:cNvPr id="181281" name="Group 33">
            <a:extLst>
              <a:ext uri="{FF2B5EF4-FFF2-40B4-BE49-F238E27FC236}">
                <a16:creationId xmlns:a16="http://schemas.microsoft.com/office/drawing/2014/main" id="{857189C1-2C0A-7852-92A6-2845E20677CB}"/>
              </a:ext>
            </a:extLst>
          </p:cNvPr>
          <p:cNvGrpSpPr>
            <a:grpSpLocks/>
          </p:cNvGrpSpPr>
          <p:nvPr/>
        </p:nvGrpSpPr>
        <p:grpSpPr bwMode="auto">
          <a:xfrm>
            <a:off x="5903913" y="3897313"/>
            <a:ext cx="3209925" cy="619125"/>
            <a:chOff x="3541" y="1224"/>
            <a:chExt cx="2022" cy="390"/>
          </a:xfrm>
        </p:grpSpPr>
        <p:sp>
          <p:nvSpPr>
            <p:cNvPr id="22540" name="Text Box 34">
              <a:extLst>
                <a:ext uri="{FF2B5EF4-FFF2-40B4-BE49-F238E27FC236}">
                  <a16:creationId xmlns:a16="http://schemas.microsoft.com/office/drawing/2014/main" id="{928AFD9F-8FD7-7185-34AC-3060CB5D9A30}"/>
                </a:ext>
              </a:extLst>
            </p:cNvPr>
            <p:cNvSpPr txBox="1">
              <a:spLocks noChangeArrowheads="1"/>
            </p:cNvSpPr>
            <p:nvPr/>
          </p:nvSpPr>
          <p:spPr bwMode="auto">
            <a:xfrm>
              <a:off x="3541" y="1245"/>
              <a:ext cx="621" cy="2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en-US" altLang="zh-CN" sz="2400">
                  <a:solidFill>
                    <a:srgbClr val="CC0066"/>
                  </a:solidFill>
                  <a:latin typeface="Times New Roman" panose="02020603050405020304" pitchFamily="18" charset="0"/>
                  <a:ea typeface="Arial Unicode MS" panose="020B0604020202020204" pitchFamily="34" charset="-122"/>
                </a:rPr>
                <a:t>K</a:t>
              </a:r>
              <a:r>
                <a:rPr kumimoji="1" lang="zh-CN" altLang="en-US" sz="2400">
                  <a:latin typeface="Times New Roman" panose="02020603050405020304" pitchFamily="18" charset="0"/>
                  <a:ea typeface="Arial Unicode MS" panose="020B0604020202020204" pitchFamily="34" charset="-122"/>
                </a:rPr>
                <a:t>闭</a:t>
              </a:r>
            </a:p>
          </p:txBody>
        </p:sp>
        <p:sp>
          <p:nvSpPr>
            <p:cNvPr id="22541" name="Line 35">
              <a:extLst>
                <a:ext uri="{FF2B5EF4-FFF2-40B4-BE49-F238E27FC236}">
                  <a16:creationId xmlns:a16="http://schemas.microsoft.com/office/drawing/2014/main" id="{BF81931C-0772-BA60-963D-AEA07EF468DB}"/>
                </a:ext>
              </a:extLst>
            </p:cNvPr>
            <p:cNvSpPr>
              <a:spLocks noChangeShapeType="1"/>
            </p:cNvSpPr>
            <p:nvPr/>
          </p:nvSpPr>
          <p:spPr bwMode="auto">
            <a:xfrm>
              <a:off x="4147" y="1447"/>
              <a:ext cx="564" cy="2"/>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aphicFrame>
          <p:nvGraphicFramePr>
            <p:cNvPr id="22542" name="Object 36">
              <a:extLst>
                <a:ext uri="{FF2B5EF4-FFF2-40B4-BE49-F238E27FC236}">
                  <a16:creationId xmlns:a16="http://schemas.microsoft.com/office/drawing/2014/main" id="{5D386617-FE96-4DB7-72DF-963E5EA09A75}"/>
                </a:ext>
              </a:extLst>
            </p:cNvPr>
            <p:cNvGraphicFramePr>
              <a:graphicFrameLocks noChangeAspect="1"/>
            </p:cNvGraphicFramePr>
            <p:nvPr/>
          </p:nvGraphicFramePr>
          <p:xfrm>
            <a:off x="4671" y="1224"/>
            <a:ext cx="892" cy="390"/>
          </p:xfrm>
          <a:graphic>
            <a:graphicData uri="http://schemas.openxmlformats.org/presentationml/2006/ole">
              <mc:AlternateContent xmlns:mc="http://schemas.openxmlformats.org/markup-compatibility/2006">
                <mc:Choice xmlns:v="urn:schemas-microsoft-com:vml" Requires="v">
                  <p:oleObj name="公式" r:id="rId4" imgW="520700" imgH="228600" progId="Equation.3">
                    <p:embed/>
                  </p:oleObj>
                </mc:Choice>
                <mc:Fallback>
                  <p:oleObj name="公式" r:id="rId4" imgW="520700" imgH="228600" progId="Equation.3">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1" y="1224"/>
                          <a:ext cx="892" cy="39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539" name="Rectangle 37">
            <a:extLst>
              <a:ext uri="{FF2B5EF4-FFF2-40B4-BE49-F238E27FC236}">
                <a16:creationId xmlns:a16="http://schemas.microsoft.com/office/drawing/2014/main" id="{408F5E63-29AF-9EA6-C9FE-48475A0377BF}"/>
              </a:ext>
            </a:extLst>
          </p:cNvPr>
          <p:cNvSpPr>
            <a:spLocks noChangeArrowheads="1"/>
          </p:cNvSpPr>
          <p:nvPr/>
        </p:nvSpPr>
        <p:spPr bwMode="auto">
          <a:xfrm>
            <a:off x="1042988" y="188913"/>
            <a:ext cx="3784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宋体" panose="02010600030101010101" pitchFamily="2" charset="-122"/>
                <a:ea typeface="Arial Unicode MS" panose="020B0604020202020204" pitchFamily="34" charset="-122"/>
              </a:rPr>
              <a:t>3.1.2 </a:t>
            </a:r>
            <a:r>
              <a:rPr lang="zh-CN" altLang="en-US" sz="2800">
                <a:latin typeface="宋体" panose="02010600030101010101" pitchFamily="2" charset="-122"/>
                <a:ea typeface="Arial Unicode MS" panose="020B0604020202020204" pitchFamily="34" charset="-122"/>
              </a:rPr>
              <a:t>三极管非门电路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1251"/>
                                        </p:tgtEl>
                                        <p:attrNameLst>
                                          <p:attrName>style.visibility</p:attrName>
                                        </p:attrNameLst>
                                      </p:cBhvr>
                                      <p:to>
                                        <p:strVal val="visible"/>
                                      </p:to>
                                    </p:set>
                                    <p:animEffect transition="in" filter="dissolve">
                                      <p:cBhvr>
                                        <p:cTn id="7" dur="500"/>
                                        <p:tgtEl>
                                          <p:spTgt spid="181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1276"/>
                                        </p:tgtEl>
                                        <p:attrNameLst>
                                          <p:attrName>style.visibility</p:attrName>
                                        </p:attrNameLst>
                                      </p:cBhvr>
                                      <p:to>
                                        <p:strVal val="visible"/>
                                      </p:to>
                                    </p:set>
                                    <p:animEffect transition="in" filter="blinds(horizontal)">
                                      <p:cBhvr>
                                        <p:cTn id="12" dur="500"/>
                                        <p:tgtEl>
                                          <p:spTgt spid="1812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1270"/>
                                        </p:tgtEl>
                                        <p:attrNameLst>
                                          <p:attrName>style.visibility</p:attrName>
                                        </p:attrNameLst>
                                      </p:cBhvr>
                                      <p:to>
                                        <p:strVal val="visible"/>
                                      </p:to>
                                    </p:set>
                                    <p:animEffect transition="in" filter="blinds(horizontal)">
                                      <p:cBhvr>
                                        <p:cTn id="17" dur="500"/>
                                        <p:tgtEl>
                                          <p:spTgt spid="1812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1274"/>
                                        </p:tgtEl>
                                        <p:attrNameLst>
                                          <p:attrName>style.visibility</p:attrName>
                                        </p:attrNameLst>
                                      </p:cBhvr>
                                      <p:to>
                                        <p:strVal val="visible"/>
                                      </p:to>
                                    </p:set>
                                    <p:animEffect transition="in" filter="wipe(left)">
                                      <p:cBhvr>
                                        <p:cTn id="22" dur="500"/>
                                        <p:tgtEl>
                                          <p:spTgt spid="1812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1281"/>
                                        </p:tgtEl>
                                        <p:attrNameLst>
                                          <p:attrName>style.visibility</p:attrName>
                                        </p:attrNameLst>
                                      </p:cBhvr>
                                      <p:to>
                                        <p:strVal val="visible"/>
                                      </p:to>
                                    </p:set>
                                    <p:animEffect transition="in" filter="blinds(horizontal)">
                                      <p:cBhvr>
                                        <p:cTn id="27" dur="500"/>
                                        <p:tgtEl>
                                          <p:spTgt spid="18128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75"/>
                                        </p:tgtEl>
                                        <p:attrNameLst>
                                          <p:attrName>style.visibility</p:attrName>
                                        </p:attrNameLst>
                                      </p:cBhvr>
                                      <p:to>
                                        <p:strVal val="visible"/>
                                      </p:to>
                                    </p:set>
                                    <p:animEffect transition="in" filter="wipe(left)">
                                      <p:cBhvr>
                                        <p:cTn id="32" dur="500"/>
                                        <p:tgtEl>
                                          <p:spTgt spid="1812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81277"/>
                                        </p:tgtEl>
                                        <p:attrNameLst>
                                          <p:attrName>style.visibility</p:attrName>
                                        </p:attrNameLst>
                                      </p:cBhvr>
                                      <p:to>
                                        <p:strVal val="visible"/>
                                      </p:to>
                                    </p:set>
                                    <p:animEffect transition="in" filter="wipe(left)">
                                      <p:cBhvr>
                                        <p:cTn id="37" dur="500"/>
                                        <p:tgtEl>
                                          <p:spTgt spid="181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74" grpId="0" autoUpdateAnimBg="0"/>
      <p:bldP spid="181275" grpId="0" autoUpdateAnimBg="0"/>
      <p:bldP spid="181276"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9">
            <a:extLst>
              <a:ext uri="{FF2B5EF4-FFF2-40B4-BE49-F238E27FC236}">
                <a16:creationId xmlns:a16="http://schemas.microsoft.com/office/drawing/2014/main" id="{D93A3132-20A4-DFD9-867A-990BBDDD232C}"/>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C1AEE859-F8EC-4023-AF23-68135204F884}"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13</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48162" name="Rectangle 2">
            <a:extLst>
              <a:ext uri="{FF2B5EF4-FFF2-40B4-BE49-F238E27FC236}">
                <a16:creationId xmlns:a16="http://schemas.microsoft.com/office/drawing/2014/main" id="{D01A37B2-6C26-40AD-1BB8-74220CE46B7F}"/>
              </a:ext>
            </a:extLst>
          </p:cNvPr>
          <p:cNvSpPr>
            <a:spLocks noGrp="1"/>
          </p:cNvSpPr>
          <p:nvPr>
            <p:ph type="title"/>
          </p:nvPr>
        </p:nvSpPr>
        <p:spPr/>
        <p:txBody>
          <a:bodyPr/>
          <a:lstStyle/>
          <a:p>
            <a:pPr>
              <a:defRPr/>
            </a:pPr>
            <a:r>
              <a:rPr lang="zh-CN" altLang="en-US" sz="2400" cap="none"/>
              <a:t>三极管介绍</a:t>
            </a:r>
          </a:p>
        </p:txBody>
      </p:sp>
      <p:pic>
        <p:nvPicPr>
          <p:cNvPr id="23556" name="Picture 3">
            <a:extLst>
              <a:ext uri="{FF2B5EF4-FFF2-40B4-BE49-F238E27FC236}">
                <a16:creationId xmlns:a16="http://schemas.microsoft.com/office/drawing/2014/main" id="{F5524664-D286-6AEF-1A54-B6D70AB8E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5" y="5551488"/>
            <a:ext cx="3209925"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4">
            <a:extLst>
              <a:ext uri="{FF2B5EF4-FFF2-40B4-BE49-F238E27FC236}">
                <a16:creationId xmlns:a16="http://schemas.microsoft.com/office/drawing/2014/main" id="{4BD6264C-9B33-870A-E009-051220F55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115888"/>
            <a:ext cx="6877050" cy="3473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8165" name="Group 5">
            <a:extLst>
              <a:ext uri="{FF2B5EF4-FFF2-40B4-BE49-F238E27FC236}">
                <a16:creationId xmlns:a16="http://schemas.microsoft.com/office/drawing/2014/main" id="{EEEB903E-3FFA-529F-49EC-8FFE4590F963}"/>
              </a:ext>
            </a:extLst>
          </p:cNvPr>
          <p:cNvGrpSpPr>
            <a:grpSpLocks/>
          </p:cNvGrpSpPr>
          <p:nvPr/>
        </p:nvGrpSpPr>
        <p:grpSpPr bwMode="auto">
          <a:xfrm>
            <a:off x="971550" y="3608388"/>
            <a:ext cx="3995738" cy="3249612"/>
            <a:chOff x="612" y="2273"/>
            <a:chExt cx="2517" cy="2047"/>
          </a:xfrm>
        </p:grpSpPr>
        <p:pic>
          <p:nvPicPr>
            <p:cNvPr id="23560" name="Picture 6">
              <a:extLst>
                <a:ext uri="{FF2B5EF4-FFF2-40B4-BE49-F238E27FC236}">
                  <a16:creationId xmlns:a16="http://schemas.microsoft.com/office/drawing/2014/main" id="{6C815614-3F13-4691-9F9B-BB316144B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 y="2341"/>
              <a:ext cx="1386" cy="1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1" name="Picture 7">
              <a:extLst>
                <a:ext uri="{FF2B5EF4-FFF2-40B4-BE49-F238E27FC236}">
                  <a16:creationId xmlns:a16="http://schemas.microsoft.com/office/drawing/2014/main" id="{B7741236-D29C-5CCE-B5C1-D15461272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7" y="2659"/>
              <a:ext cx="816" cy="1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2" name="Rectangle 8">
              <a:extLst>
                <a:ext uri="{FF2B5EF4-FFF2-40B4-BE49-F238E27FC236}">
                  <a16:creationId xmlns:a16="http://schemas.microsoft.com/office/drawing/2014/main" id="{B239663C-9B6C-7D08-F259-4D26BFEA6BF8}"/>
                </a:ext>
              </a:extLst>
            </p:cNvPr>
            <p:cNvSpPr>
              <a:spLocks noChangeArrowheads="1"/>
            </p:cNvSpPr>
            <p:nvPr/>
          </p:nvSpPr>
          <p:spPr bwMode="auto">
            <a:xfrm>
              <a:off x="612" y="2273"/>
              <a:ext cx="2517" cy="20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sp>
        <p:nvSpPr>
          <p:cNvPr id="348169" name="Rectangle 9">
            <a:extLst>
              <a:ext uri="{FF2B5EF4-FFF2-40B4-BE49-F238E27FC236}">
                <a16:creationId xmlns:a16="http://schemas.microsoft.com/office/drawing/2014/main" id="{4C9B4F0E-C2EB-61F9-618A-A11D4E713362}"/>
              </a:ext>
            </a:extLst>
          </p:cNvPr>
          <p:cNvSpPr>
            <a:spLocks noChangeArrowheads="1"/>
          </p:cNvSpPr>
          <p:nvPr/>
        </p:nvSpPr>
        <p:spPr bwMode="auto">
          <a:xfrm>
            <a:off x="5148263" y="4149725"/>
            <a:ext cx="399573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latin typeface="Arial" panose="020B0604020202020204" pitchFamily="34" charset="0"/>
                <a:ea typeface="Arial Unicode MS" panose="020B0604020202020204" pitchFamily="34" charset="-122"/>
              </a:rPr>
              <a:t>c</a:t>
            </a:r>
            <a:r>
              <a:rPr lang="zh-CN" altLang="en-US" sz="1800">
                <a:latin typeface="Arial" panose="020B0604020202020204" pitchFamily="34" charset="0"/>
                <a:ea typeface="Arial Unicode MS" panose="020B0604020202020204" pitchFamily="34" charset="-122"/>
              </a:rPr>
              <a:t>：</a:t>
            </a:r>
            <a:r>
              <a:rPr lang="en-US" altLang="en-US" sz="1800">
                <a:solidFill>
                  <a:schemeClr val="hlink"/>
                </a:solidFill>
                <a:latin typeface="Arial" panose="020B0604020202020204" pitchFamily="34" charset="0"/>
                <a:ea typeface="Arial Unicode MS" panose="020B0604020202020204" pitchFamily="34" charset="-122"/>
              </a:rPr>
              <a:t>c</a:t>
            </a:r>
            <a:r>
              <a:rPr lang="en-US" altLang="en-US" sz="1800">
                <a:latin typeface="Arial" panose="020B0604020202020204" pitchFamily="34" charset="0"/>
                <a:ea typeface="Arial Unicode MS" panose="020B0604020202020204" pitchFamily="34" charset="-122"/>
              </a:rPr>
              <a:t>ollector electrode</a:t>
            </a:r>
            <a:r>
              <a:rPr lang="en-US" altLang="zh-CN" sz="1800">
                <a:latin typeface="Arial" panose="020B0604020202020204" pitchFamily="34" charset="0"/>
                <a:ea typeface="Arial Unicode MS" panose="020B0604020202020204" pitchFamily="34" charset="-122"/>
              </a:rPr>
              <a:t>	</a:t>
            </a:r>
            <a:r>
              <a:rPr lang="zh-CN" altLang="en-US" sz="1800">
                <a:latin typeface="Arial" panose="020B0604020202020204" pitchFamily="34" charset="0"/>
                <a:ea typeface="Arial Unicode MS" panose="020B0604020202020204" pitchFamily="34" charset="-122"/>
              </a:rPr>
              <a:t>集电极</a:t>
            </a:r>
          </a:p>
          <a:p>
            <a:pPr eaLnBrk="1" hangingPunct="1">
              <a:spcBef>
                <a:spcPct val="0"/>
              </a:spcBef>
              <a:buClrTx/>
              <a:buFontTx/>
              <a:buNone/>
            </a:pPr>
            <a:r>
              <a:rPr lang="en-US" altLang="zh-CN" sz="1800">
                <a:latin typeface="Arial" panose="020B0604020202020204" pitchFamily="34" charset="0"/>
                <a:ea typeface="Arial Unicode MS" panose="020B0604020202020204" pitchFamily="34" charset="-122"/>
              </a:rPr>
              <a:t>b</a:t>
            </a:r>
            <a:r>
              <a:rPr lang="zh-CN" altLang="en-US" sz="1800">
                <a:latin typeface="Arial" panose="020B0604020202020204" pitchFamily="34" charset="0"/>
                <a:ea typeface="Arial Unicode MS" panose="020B0604020202020204" pitchFamily="34" charset="-122"/>
              </a:rPr>
              <a:t>：</a:t>
            </a:r>
            <a:r>
              <a:rPr lang="en-US" altLang="zh-CN" sz="1800">
                <a:solidFill>
                  <a:schemeClr val="hlink"/>
                </a:solidFill>
                <a:latin typeface="Arial" panose="020B0604020202020204" pitchFamily="34" charset="0"/>
                <a:ea typeface="Arial Unicode MS" panose="020B0604020202020204" pitchFamily="34" charset="-122"/>
              </a:rPr>
              <a:t>b</a:t>
            </a:r>
            <a:r>
              <a:rPr lang="en-US" altLang="zh-CN" sz="1800">
                <a:latin typeface="Arial" panose="020B0604020202020204" pitchFamily="34" charset="0"/>
                <a:ea typeface="Arial Unicode MS" panose="020B0604020202020204" pitchFamily="34" charset="-122"/>
              </a:rPr>
              <a:t>ase electrode	</a:t>
            </a:r>
            <a:r>
              <a:rPr lang="zh-CN" altLang="en-US" sz="1800">
                <a:latin typeface="Arial" panose="020B0604020202020204" pitchFamily="34" charset="0"/>
                <a:ea typeface="Arial Unicode MS" panose="020B0604020202020204" pitchFamily="34" charset="-122"/>
              </a:rPr>
              <a:t>基极</a:t>
            </a:r>
          </a:p>
          <a:p>
            <a:pPr eaLnBrk="1" hangingPunct="1">
              <a:spcBef>
                <a:spcPct val="0"/>
              </a:spcBef>
              <a:buClrTx/>
              <a:buFontTx/>
              <a:buNone/>
            </a:pPr>
            <a:r>
              <a:rPr lang="en-US" altLang="zh-CN" sz="1800">
                <a:latin typeface="Arial" panose="020B0604020202020204" pitchFamily="34" charset="0"/>
                <a:ea typeface="Arial Unicode MS" panose="020B0604020202020204" pitchFamily="34" charset="-122"/>
              </a:rPr>
              <a:t>e</a:t>
            </a:r>
            <a:r>
              <a:rPr lang="zh-CN" altLang="en-US" sz="1800">
                <a:latin typeface="Arial" panose="020B0604020202020204" pitchFamily="34" charset="0"/>
                <a:ea typeface="Arial Unicode MS" panose="020B0604020202020204" pitchFamily="34" charset="-122"/>
              </a:rPr>
              <a:t>：</a:t>
            </a:r>
            <a:r>
              <a:rPr lang="en-US" altLang="zh-CN" sz="1800">
                <a:solidFill>
                  <a:schemeClr val="hlink"/>
                </a:solidFill>
                <a:latin typeface="Arial" panose="020B0604020202020204" pitchFamily="34" charset="0"/>
                <a:ea typeface="Arial Unicode MS" panose="020B0604020202020204" pitchFamily="34" charset="-122"/>
              </a:rPr>
              <a:t>e</a:t>
            </a:r>
            <a:r>
              <a:rPr lang="en-US" altLang="zh-CN" sz="1800">
                <a:latin typeface="Arial" panose="020B0604020202020204" pitchFamily="34" charset="0"/>
                <a:ea typeface="Arial Unicode MS" panose="020B0604020202020204" pitchFamily="34" charset="-122"/>
              </a:rPr>
              <a:t>mitter electrode	</a:t>
            </a:r>
            <a:r>
              <a:rPr lang="zh-CN" altLang="en-US" sz="1800">
                <a:latin typeface="Arial" panose="020B0604020202020204" pitchFamily="34" charset="0"/>
                <a:ea typeface="Arial Unicode MS" panose="020B0604020202020204" pitchFamily="34" charset="-122"/>
              </a:rPr>
              <a:t>发射极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8165"/>
                                        </p:tgtEl>
                                        <p:attrNameLst>
                                          <p:attrName>style.visibility</p:attrName>
                                        </p:attrNameLst>
                                      </p:cBhvr>
                                      <p:to>
                                        <p:strVal val="visible"/>
                                      </p:to>
                                    </p:set>
                                    <p:animEffect transition="in" filter="box(in)">
                                      <p:cBhvr>
                                        <p:cTn id="7" dur="500"/>
                                        <p:tgtEl>
                                          <p:spTgt spid="3481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48169"/>
                                        </p:tgtEl>
                                        <p:attrNameLst>
                                          <p:attrName>style.visibility</p:attrName>
                                        </p:attrNameLst>
                                      </p:cBhvr>
                                      <p:to>
                                        <p:strVal val="visible"/>
                                      </p:to>
                                    </p:set>
                                    <p:animEffect transition="in" filter="box(in)">
                                      <p:cBhvr>
                                        <p:cTn id="12" dur="500"/>
                                        <p:tgtEl>
                                          <p:spTgt spid="348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9">
            <a:extLst>
              <a:ext uri="{FF2B5EF4-FFF2-40B4-BE49-F238E27FC236}">
                <a16:creationId xmlns:a16="http://schemas.microsoft.com/office/drawing/2014/main" id="{1BE3A8DC-F52D-6D1B-E922-8F08D1D4CFC3}"/>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108D7F0F-D663-4498-BA25-F9FDB49429A2}"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14</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48162" name="Rectangle 2">
            <a:extLst>
              <a:ext uri="{FF2B5EF4-FFF2-40B4-BE49-F238E27FC236}">
                <a16:creationId xmlns:a16="http://schemas.microsoft.com/office/drawing/2014/main" id="{3752C6B4-27FC-BF7E-4D5D-3F2C9D1C898B}"/>
              </a:ext>
            </a:extLst>
          </p:cNvPr>
          <p:cNvSpPr>
            <a:spLocks noGrp="1"/>
          </p:cNvSpPr>
          <p:nvPr>
            <p:ph type="title"/>
          </p:nvPr>
        </p:nvSpPr>
        <p:spPr/>
        <p:txBody>
          <a:bodyPr/>
          <a:lstStyle/>
          <a:p>
            <a:pPr>
              <a:defRPr/>
            </a:pPr>
            <a:r>
              <a:rPr lang="en-US" altLang="zh-CN" sz="2400" cap="none" dirty="0"/>
              <a:t>NPN</a:t>
            </a:r>
            <a:r>
              <a:rPr lang="zh-CN" altLang="en-US" sz="2400" cap="none" dirty="0"/>
              <a:t>型三极管的工作原理</a:t>
            </a:r>
          </a:p>
        </p:txBody>
      </p:sp>
      <p:sp>
        <p:nvSpPr>
          <p:cNvPr id="24580" name="Rectangle 9">
            <a:extLst>
              <a:ext uri="{FF2B5EF4-FFF2-40B4-BE49-F238E27FC236}">
                <a16:creationId xmlns:a16="http://schemas.microsoft.com/office/drawing/2014/main" id="{58B2006C-1C32-A6E9-93F5-B8E8D220541E}"/>
              </a:ext>
            </a:extLst>
          </p:cNvPr>
          <p:cNvSpPr>
            <a:spLocks noChangeArrowheads="1"/>
          </p:cNvSpPr>
          <p:nvPr/>
        </p:nvSpPr>
        <p:spPr bwMode="auto">
          <a:xfrm>
            <a:off x="1116013" y="4400550"/>
            <a:ext cx="399573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latin typeface="Arial" panose="020B0604020202020204" pitchFamily="34" charset="0"/>
                <a:ea typeface="Arial Unicode MS" panose="020B0604020202020204" pitchFamily="34" charset="-122"/>
              </a:rPr>
              <a:t>c</a:t>
            </a:r>
            <a:r>
              <a:rPr lang="zh-CN" altLang="en-US" sz="1800">
                <a:latin typeface="Arial" panose="020B0604020202020204" pitchFamily="34" charset="0"/>
                <a:ea typeface="Arial Unicode MS" panose="020B0604020202020204" pitchFamily="34" charset="-122"/>
              </a:rPr>
              <a:t>：</a:t>
            </a:r>
            <a:r>
              <a:rPr lang="en-US" altLang="en-US" sz="1800">
                <a:solidFill>
                  <a:schemeClr val="hlink"/>
                </a:solidFill>
                <a:latin typeface="Arial" panose="020B0604020202020204" pitchFamily="34" charset="0"/>
                <a:ea typeface="Arial Unicode MS" panose="020B0604020202020204" pitchFamily="34" charset="-122"/>
              </a:rPr>
              <a:t>c</a:t>
            </a:r>
            <a:r>
              <a:rPr lang="en-US" altLang="en-US" sz="1800">
                <a:latin typeface="Arial" panose="020B0604020202020204" pitchFamily="34" charset="0"/>
                <a:ea typeface="Arial Unicode MS" panose="020B0604020202020204" pitchFamily="34" charset="-122"/>
              </a:rPr>
              <a:t>ollector electrode</a:t>
            </a:r>
            <a:r>
              <a:rPr lang="en-US" altLang="zh-CN" sz="1800">
                <a:latin typeface="Arial" panose="020B0604020202020204" pitchFamily="34" charset="0"/>
                <a:ea typeface="Arial Unicode MS" panose="020B0604020202020204" pitchFamily="34" charset="-122"/>
              </a:rPr>
              <a:t>	</a:t>
            </a:r>
            <a:r>
              <a:rPr lang="zh-CN" altLang="en-US" sz="1800">
                <a:latin typeface="Arial" panose="020B0604020202020204" pitchFamily="34" charset="0"/>
                <a:ea typeface="Arial Unicode MS" panose="020B0604020202020204" pitchFamily="34" charset="-122"/>
              </a:rPr>
              <a:t>集电极</a:t>
            </a:r>
          </a:p>
          <a:p>
            <a:pPr eaLnBrk="1" hangingPunct="1">
              <a:spcBef>
                <a:spcPct val="0"/>
              </a:spcBef>
              <a:buClrTx/>
              <a:buFontTx/>
              <a:buNone/>
            </a:pPr>
            <a:r>
              <a:rPr lang="en-US" altLang="zh-CN" sz="1800">
                <a:latin typeface="Arial" panose="020B0604020202020204" pitchFamily="34" charset="0"/>
                <a:ea typeface="Arial Unicode MS" panose="020B0604020202020204" pitchFamily="34" charset="-122"/>
              </a:rPr>
              <a:t>b</a:t>
            </a:r>
            <a:r>
              <a:rPr lang="zh-CN" altLang="en-US" sz="1800">
                <a:latin typeface="Arial" panose="020B0604020202020204" pitchFamily="34" charset="0"/>
                <a:ea typeface="Arial Unicode MS" panose="020B0604020202020204" pitchFamily="34" charset="-122"/>
              </a:rPr>
              <a:t>：</a:t>
            </a:r>
            <a:r>
              <a:rPr lang="en-US" altLang="zh-CN" sz="1800">
                <a:solidFill>
                  <a:schemeClr val="hlink"/>
                </a:solidFill>
                <a:latin typeface="Arial" panose="020B0604020202020204" pitchFamily="34" charset="0"/>
                <a:ea typeface="Arial Unicode MS" panose="020B0604020202020204" pitchFamily="34" charset="-122"/>
              </a:rPr>
              <a:t>b</a:t>
            </a:r>
            <a:r>
              <a:rPr lang="en-US" altLang="zh-CN" sz="1800">
                <a:latin typeface="Arial" panose="020B0604020202020204" pitchFamily="34" charset="0"/>
                <a:ea typeface="Arial Unicode MS" panose="020B0604020202020204" pitchFamily="34" charset="-122"/>
              </a:rPr>
              <a:t>ase electrode	</a:t>
            </a:r>
            <a:r>
              <a:rPr lang="zh-CN" altLang="en-US" sz="1800">
                <a:latin typeface="Arial" panose="020B0604020202020204" pitchFamily="34" charset="0"/>
                <a:ea typeface="Arial Unicode MS" panose="020B0604020202020204" pitchFamily="34" charset="-122"/>
              </a:rPr>
              <a:t>基极</a:t>
            </a:r>
          </a:p>
          <a:p>
            <a:pPr eaLnBrk="1" hangingPunct="1">
              <a:spcBef>
                <a:spcPct val="0"/>
              </a:spcBef>
              <a:buClrTx/>
              <a:buFontTx/>
              <a:buNone/>
            </a:pPr>
            <a:r>
              <a:rPr lang="en-US" altLang="zh-CN" sz="1800">
                <a:latin typeface="Arial" panose="020B0604020202020204" pitchFamily="34" charset="0"/>
                <a:ea typeface="Arial Unicode MS" panose="020B0604020202020204" pitchFamily="34" charset="-122"/>
              </a:rPr>
              <a:t>e</a:t>
            </a:r>
            <a:r>
              <a:rPr lang="zh-CN" altLang="en-US" sz="1800">
                <a:latin typeface="Arial" panose="020B0604020202020204" pitchFamily="34" charset="0"/>
                <a:ea typeface="Arial Unicode MS" panose="020B0604020202020204" pitchFamily="34" charset="-122"/>
              </a:rPr>
              <a:t>：</a:t>
            </a:r>
            <a:r>
              <a:rPr lang="en-US" altLang="zh-CN" sz="1800">
                <a:solidFill>
                  <a:schemeClr val="hlink"/>
                </a:solidFill>
                <a:latin typeface="Arial" panose="020B0604020202020204" pitchFamily="34" charset="0"/>
                <a:ea typeface="Arial Unicode MS" panose="020B0604020202020204" pitchFamily="34" charset="-122"/>
              </a:rPr>
              <a:t>e</a:t>
            </a:r>
            <a:r>
              <a:rPr lang="en-US" altLang="zh-CN" sz="1800">
                <a:latin typeface="Arial" panose="020B0604020202020204" pitchFamily="34" charset="0"/>
                <a:ea typeface="Arial Unicode MS" panose="020B0604020202020204" pitchFamily="34" charset="-122"/>
              </a:rPr>
              <a:t>mitter electrode	</a:t>
            </a:r>
            <a:r>
              <a:rPr lang="zh-CN" altLang="en-US" sz="1800">
                <a:latin typeface="Arial" panose="020B0604020202020204" pitchFamily="34" charset="0"/>
                <a:ea typeface="Arial Unicode MS" panose="020B0604020202020204" pitchFamily="34" charset="-122"/>
              </a:rPr>
              <a:t>发射极</a:t>
            </a:r>
          </a:p>
        </p:txBody>
      </p:sp>
      <p:sp>
        <p:nvSpPr>
          <p:cNvPr id="24581" name="矩形 1">
            <a:extLst>
              <a:ext uri="{FF2B5EF4-FFF2-40B4-BE49-F238E27FC236}">
                <a16:creationId xmlns:a16="http://schemas.microsoft.com/office/drawing/2014/main" id="{3705D822-A10C-4A1E-8DD9-D957FB848CC1}"/>
              </a:ext>
            </a:extLst>
          </p:cNvPr>
          <p:cNvSpPr>
            <a:spLocks noChangeArrowheads="1"/>
          </p:cNvSpPr>
          <p:nvPr/>
        </p:nvSpPr>
        <p:spPr bwMode="auto">
          <a:xfrm>
            <a:off x="935038" y="220663"/>
            <a:ext cx="284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r>
              <a:rPr lang="zh-CN" altLang="en-US">
                <a:solidFill>
                  <a:srgbClr val="333333"/>
                </a:solidFill>
                <a:latin typeface="宋体" panose="02010600030101010101" pitchFamily="2" charset="-122"/>
                <a:ea typeface="宋体" panose="02010600030101010101" pitchFamily="2" charset="-122"/>
              </a:rPr>
              <a:t>下图是个</a:t>
            </a:r>
            <a:r>
              <a:rPr lang="en-US" altLang="zh-CN">
                <a:solidFill>
                  <a:srgbClr val="333333"/>
                </a:solidFill>
                <a:latin typeface="宋体" panose="02010600030101010101" pitchFamily="2" charset="-122"/>
                <a:ea typeface="宋体" panose="02010600030101010101" pitchFamily="2" charset="-122"/>
              </a:rPr>
              <a:t>NPN</a:t>
            </a:r>
            <a:r>
              <a:rPr lang="zh-CN" altLang="en-US">
                <a:solidFill>
                  <a:srgbClr val="333333"/>
                </a:solidFill>
                <a:latin typeface="宋体" panose="02010600030101010101" pitchFamily="2" charset="-122"/>
                <a:ea typeface="宋体" panose="02010600030101010101" pitchFamily="2" charset="-122"/>
              </a:rPr>
              <a:t>型的三极管：</a:t>
            </a:r>
            <a:endParaRPr lang="zh-CN" altLang="en-US">
              <a:latin typeface="宋体" panose="02010600030101010101" pitchFamily="2" charset="-122"/>
              <a:ea typeface="宋体" panose="02010600030101010101" pitchFamily="2" charset="-122"/>
            </a:endParaRPr>
          </a:p>
        </p:txBody>
      </p:sp>
      <p:pic>
        <p:nvPicPr>
          <p:cNvPr id="24582" name="图片 2">
            <a:extLst>
              <a:ext uri="{FF2B5EF4-FFF2-40B4-BE49-F238E27FC236}">
                <a16:creationId xmlns:a16="http://schemas.microsoft.com/office/drawing/2014/main" id="{A91B6EDC-2B57-BCD8-7D34-FEB28AD1B2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765175"/>
            <a:ext cx="56705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图片 3">
            <a:extLst>
              <a:ext uri="{FF2B5EF4-FFF2-40B4-BE49-F238E27FC236}">
                <a16:creationId xmlns:a16="http://schemas.microsoft.com/office/drawing/2014/main" id="{E5A9B4AD-44D5-005C-A083-A5FD124976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4075" y="1304925"/>
            <a:ext cx="1712913"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9">
            <a:extLst>
              <a:ext uri="{FF2B5EF4-FFF2-40B4-BE49-F238E27FC236}">
                <a16:creationId xmlns:a16="http://schemas.microsoft.com/office/drawing/2014/main" id="{BFC607D2-58C4-A000-904B-2785A2D59E8F}"/>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FA4A5A5B-D4A0-4F74-99B7-11F2D14E111E}"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15</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48162" name="Rectangle 2">
            <a:extLst>
              <a:ext uri="{FF2B5EF4-FFF2-40B4-BE49-F238E27FC236}">
                <a16:creationId xmlns:a16="http://schemas.microsoft.com/office/drawing/2014/main" id="{F3BB0598-5FD4-D4BF-8462-25BE5FF06865}"/>
              </a:ext>
            </a:extLst>
          </p:cNvPr>
          <p:cNvSpPr>
            <a:spLocks noGrp="1"/>
          </p:cNvSpPr>
          <p:nvPr>
            <p:ph type="title"/>
          </p:nvPr>
        </p:nvSpPr>
        <p:spPr/>
        <p:txBody>
          <a:bodyPr/>
          <a:lstStyle/>
          <a:p>
            <a:pPr>
              <a:defRPr/>
            </a:pPr>
            <a:r>
              <a:rPr lang="en-US" altLang="zh-CN" sz="2400" cap="none" dirty="0"/>
              <a:t>NPN</a:t>
            </a:r>
            <a:r>
              <a:rPr lang="zh-CN" altLang="en-US" sz="2400" cap="none" dirty="0"/>
              <a:t>型三极管的工作原理</a:t>
            </a:r>
          </a:p>
        </p:txBody>
      </p:sp>
      <p:sp>
        <p:nvSpPr>
          <p:cNvPr id="25604" name="矩形 1">
            <a:extLst>
              <a:ext uri="{FF2B5EF4-FFF2-40B4-BE49-F238E27FC236}">
                <a16:creationId xmlns:a16="http://schemas.microsoft.com/office/drawing/2014/main" id="{93438C5F-B0E6-6BC0-0DEB-F535D93383B5}"/>
              </a:ext>
            </a:extLst>
          </p:cNvPr>
          <p:cNvSpPr>
            <a:spLocks noChangeArrowheads="1"/>
          </p:cNvSpPr>
          <p:nvPr/>
        </p:nvSpPr>
        <p:spPr bwMode="auto">
          <a:xfrm>
            <a:off x="935038" y="220663"/>
            <a:ext cx="75612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buFont typeface="Wingdings" panose="05000000000000000000" pitchFamily="2" charset="2"/>
              <a:buChar char="n"/>
            </a:pPr>
            <a:r>
              <a:rPr lang="zh-CN" altLang="en-US">
                <a:solidFill>
                  <a:srgbClr val="333333"/>
                </a:solidFill>
                <a:latin typeface="宋体" panose="02010600030101010101" pitchFamily="2" charset="-122"/>
                <a:ea typeface="宋体" panose="02010600030101010101" pitchFamily="2" charset="-122"/>
              </a:rPr>
              <a:t>当发射结正偏时，电荷分布会发生变化，发射结宽度会变窄；相当于给电子打开了一扇</a:t>
            </a:r>
            <a:r>
              <a:rPr lang="en-US" altLang="zh-CN">
                <a:solidFill>
                  <a:srgbClr val="333333"/>
                </a:solidFill>
                <a:latin typeface="宋体" panose="02010600030101010101" pitchFamily="2" charset="-122"/>
                <a:ea typeface="宋体" panose="02010600030101010101" pitchFamily="2" charset="-122"/>
              </a:rPr>
              <a:t>e</a:t>
            </a:r>
            <a:r>
              <a:rPr lang="zh-CN" altLang="en-US">
                <a:solidFill>
                  <a:srgbClr val="333333"/>
                </a:solidFill>
                <a:latin typeface="宋体" panose="02010600030101010101" pitchFamily="2" charset="-122"/>
                <a:ea typeface="宋体" panose="02010600030101010101" pitchFamily="2" charset="-122"/>
              </a:rPr>
              <a:t>到</a:t>
            </a:r>
            <a:r>
              <a:rPr lang="en-US" altLang="zh-CN">
                <a:solidFill>
                  <a:srgbClr val="333333"/>
                </a:solidFill>
                <a:latin typeface="宋体" panose="02010600030101010101" pitchFamily="2" charset="-122"/>
                <a:ea typeface="宋体" panose="02010600030101010101" pitchFamily="2" charset="-122"/>
              </a:rPr>
              <a:t>b</a:t>
            </a:r>
            <a:r>
              <a:rPr lang="zh-CN" altLang="en-US">
                <a:solidFill>
                  <a:srgbClr val="333333"/>
                </a:solidFill>
                <a:latin typeface="宋体" panose="02010600030101010101" pitchFamily="2" charset="-122"/>
                <a:ea typeface="宋体" panose="02010600030101010101" pitchFamily="2" charset="-122"/>
              </a:rPr>
              <a:t>的大门</a:t>
            </a:r>
          </a:p>
          <a:p>
            <a:pPr eaLnBrk="1" hangingPunct="1">
              <a:buFont typeface="Wingdings" panose="05000000000000000000" pitchFamily="2" charset="2"/>
              <a:buChar char="n"/>
            </a:pPr>
            <a:r>
              <a:rPr lang="zh-CN" altLang="en-US">
                <a:solidFill>
                  <a:srgbClr val="333333"/>
                </a:solidFill>
                <a:latin typeface="宋体" panose="02010600030101010101" pitchFamily="2" charset="-122"/>
                <a:ea typeface="宋体" panose="02010600030101010101" pitchFamily="2" charset="-122"/>
              </a:rPr>
              <a:t>集电结反偏时，电荷分布会也发生变化，集电结宽度会变宽。相当于打开了阻碍电子从</a:t>
            </a:r>
            <a:r>
              <a:rPr lang="en-US" altLang="zh-CN">
                <a:solidFill>
                  <a:srgbClr val="333333"/>
                </a:solidFill>
                <a:latin typeface="宋体" panose="02010600030101010101" pitchFamily="2" charset="-122"/>
                <a:ea typeface="宋体" panose="02010600030101010101" pitchFamily="2" charset="-122"/>
              </a:rPr>
              <a:t>c</a:t>
            </a:r>
            <a:r>
              <a:rPr lang="zh-CN" altLang="en-US">
                <a:solidFill>
                  <a:srgbClr val="333333"/>
                </a:solidFill>
                <a:latin typeface="宋体" panose="02010600030101010101" pitchFamily="2" charset="-122"/>
                <a:ea typeface="宋体" panose="02010600030101010101" pitchFamily="2" charset="-122"/>
              </a:rPr>
              <a:t>级跑出去的大门</a:t>
            </a:r>
            <a:endParaRPr lang="zh-CN" altLang="en-US">
              <a:latin typeface="宋体" panose="02010600030101010101" pitchFamily="2" charset="-122"/>
              <a:ea typeface="宋体" panose="02010600030101010101" pitchFamily="2" charset="-122"/>
            </a:endParaRPr>
          </a:p>
        </p:txBody>
      </p:sp>
      <p:pic>
        <p:nvPicPr>
          <p:cNvPr id="25605" name="图片 4">
            <a:extLst>
              <a:ext uri="{FF2B5EF4-FFF2-40B4-BE49-F238E27FC236}">
                <a16:creationId xmlns:a16="http://schemas.microsoft.com/office/drawing/2014/main" id="{956A544B-91ED-B1F3-5B7F-4BA31CE8CE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263" y="1376363"/>
            <a:ext cx="71437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5CE0E6F2-206D-AEEF-F649-2CA016FBD7E8}"/>
              </a:ext>
            </a:extLst>
          </p:cNvPr>
          <p:cNvSpPr>
            <a:spLocks noChangeArrowheads="1"/>
          </p:cNvSpPr>
          <p:nvPr/>
        </p:nvSpPr>
        <p:spPr bwMode="auto">
          <a:xfrm>
            <a:off x="1003300" y="3752850"/>
            <a:ext cx="7200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buFont typeface="Wingdings" panose="05000000000000000000" pitchFamily="2" charset="2"/>
              <a:buChar char="n"/>
            </a:pPr>
            <a:r>
              <a:rPr lang="en-US" altLang="zh-CN">
                <a:solidFill>
                  <a:srgbClr val="333333"/>
                </a:solidFill>
                <a:latin typeface="宋体" panose="02010600030101010101" pitchFamily="2" charset="-122"/>
                <a:ea typeface="宋体" panose="02010600030101010101" pitchFamily="2" charset="-122"/>
              </a:rPr>
              <a:t>b</a:t>
            </a:r>
            <a:r>
              <a:rPr lang="zh-CN" altLang="en-US">
                <a:solidFill>
                  <a:srgbClr val="333333"/>
                </a:solidFill>
                <a:latin typeface="宋体" panose="02010600030101010101" pitchFamily="2" charset="-122"/>
                <a:ea typeface="宋体" panose="02010600030101010101" pitchFamily="2" charset="-122"/>
              </a:rPr>
              <a:t>级会接一个大电阻</a:t>
            </a:r>
            <a:r>
              <a:rPr lang="en-US" altLang="zh-CN">
                <a:solidFill>
                  <a:srgbClr val="333333"/>
                </a:solidFill>
                <a:latin typeface="宋体" panose="02010600030101010101" pitchFamily="2" charset="-122"/>
                <a:ea typeface="宋体" panose="02010600030101010101" pitchFamily="2" charset="-122"/>
              </a:rPr>
              <a:t>R</a:t>
            </a:r>
            <a:r>
              <a:rPr lang="en-US" altLang="zh-CN" baseline="-25000">
                <a:solidFill>
                  <a:srgbClr val="333333"/>
                </a:solidFill>
                <a:latin typeface="宋体" panose="02010600030101010101" pitchFamily="2" charset="-122"/>
                <a:ea typeface="宋体" panose="02010600030101010101" pitchFamily="2" charset="-122"/>
              </a:rPr>
              <a:t>B</a:t>
            </a:r>
            <a:r>
              <a:rPr lang="zh-CN" altLang="en-US">
                <a:solidFill>
                  <a:srgbClr val="333333"/>
                </a:solidFill>
                <a:latin typeface="宋体" panose="02010600030101010101" pitchFamily="2" charset="-122"/>
                <a:ea typeface="宋体" panose="02010600030101010101" pitchFamily="2" charset="-122"/>
              </a:rPr>
              <a:t>限制电流</a:t>
            </a:r>
            <a:r>
              <a:rPr lang="en-US" altLang="zh-CN">
                <a:solidFill>
                  <a:srgbClr val="333333"/>
                </a:solidFill>
                <a:latin typeface="宋体" panose="02010600030101010101" pitchFamily="2" charset="-122"/>
                <a:ea typeface="宋体" panose="02010600030101010101" pitchFamily="2" charset="-122"/>
              </a:rPr>
              <a:t>I</a:t>
            </a:r>
            <a:r>
              <a:rPr lang="en-US" altLang="zh-CN" baseline="-25000">
                <a:solidFill>
                  <a:srgbClr val="333333"/>
                </a:solidFill>
                <a:latin typeface="宋体" panose="02010600030101010101" pitchFamily="2" charset="-122"/>
                <a:ea typeface="宋体" panose="02010600030101010101" pitchFamily="2" charset="-122"/>
              </a:rPr>
              <a:t>b</a:t>
            </a:r>
            <a:r>
              <a:rPr lang="zh-CN" altLang="en-US">
                <a:solidFill>
                  <a:srgbClr val="333333"/>
                </a:solidFill>
                <a:latin typeface="宋体" panose="02010600030101010101" pitchFamily="2" charset="-122"/>
                <a:ea typeface="宋体" panose="02010600030101010101" pitchFamily="2" charset="-122"/>
              </a:rPr>
              <a:t>的大小，跑到</a:t>
            </a:r>
            <a:r>
              <a:rPr lang="en-US" altLang="zh-CN">
                <a:solidFill>
                  <a:srgbClr val="333333"/>
                </a:solidFill>
                <a:latin typeface="宋体" panose="02010600030101010101" pitchFamily="2" charset="-122"/>
                <a:ea typeface="宋体" panose="02010600030101010101" pitchFamily="2" charset="-122"/>
              </a:rPr>
              <a:t>b</a:t>
            </a:r>
            <a:r>
              <a:rPr lang="zh-CN" altLang="en-US">
                <a:solidFill>
                  <a:srgbClr val="333333"/>
                </a:solidFill>
                <a:latin typeface="宋体" panose="02010600030101010101" pitchFamily="2" charset="-122"/>
                <a:ea typeface="宋体" panose="02010600030101010101" pitchFamily="2" charset="-122"/>
              </a:rPr>
              <a:t>极的那些多余的电子就只好穿越集电结，形成电流</a:t>
            </a:r>
            <a:r>
              <a:rPr lang="en-US" altLang="zh-CN">
                <a:solidFill>
                  <a:srgbClr val="333333"/>
                </a:solidFill>
                <a:latin typeface="宋体" panose="02010600030101010101" pitchFamily="2" charset="-122"/>
                <a:ea typeface="宋体" panose="02010600030101010101" pitchFamily="2" charset="-122"/>
              </a:rPr>
              <a:t>I</a:t>
            </a:r>
            <a:r>
              <a:rPr lang="en-US" altLang="zh-CN" baseline="-25000">
                <a:solidFill>
                  <a:srgbClr val="333333"/>
                </a:solidFill>
                <a:latin typeface="宋体" panose="02010600030101010101" pitchFamily="2" charset="-122"/>
                <a:ea typeface="宋体" panose="02010600030101010101" pitchFamily="2" charset="-122"/>
              </a:rPr>
              <a:t>c</a:t>
            </a:r>
            <a:r>
              <a:rPr lang="zh-CN" altLang="en-US">
                <a:solidFill>
                  <a:srgbClr val="333333"/>
                </a:solidFill>
                <a:latin typeface="宋体" panose="02010600030101010101" pitchFamily="2" charset="-122"/>
                <a:ea typeface="宋体" panose="02010600030101010101" pitchFamily="2" charset="-122"/>
              </a:rPr>
              <a:t>，</a:t>
            </a:r>
          </a:p>
        </p:txBody>
      </p:sp>
      <p:pic>
        <p:nvPicPr>
          <p:cNvPr id="12" name="图片 11">
            <a:extLst>
              <a:ext uri="{FF2B5EF4-FFF2-40B4-BE49-F238E27FC236}">
                <a16:creationId xmlns:a16="http://schemas.microsoft.com/office/drawing/2014/main" id="{DD4A0880-DC47-675D-E762-19CB6DAA56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4738" y="4364038"/>
            <a:ext cx="714375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9">
            <a:extLst>
              <a:ext uri="{FF2B5EF4-FFF2-40B4-BE49-F238E27FC236}">
                <a16:creationId xmlns:a16="http://schemas.microsoft.com/office/drawing/2014/main" id="{F191E3F9-ADBF-FDEE-6BD2-55A5506A52F6}"/>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C67C56CF-9C21-4039-B29C-3E095968C906}"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16</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48162" name="Rectangle 2">
            <a:extLst>
              <a:ext uri="{FF2B5EF4-FFF2-40B4-BE49-F238E27FC236}">
                <a16:creationId xmlns:a16="http://schemas.microsoft.com/office/drawing/2014/main" id="{D439DA51-5827-76AD-6244-5FAC65021B7D}"/>
              </a:ext>
            </a:extLst>
          </p:cNvPr>
          <p:cNvSpPr>
            <a:spLocks noGrp="1"/>
          </p:cNvSpPr>
          <p:nvPr>
            <p:ph type="title"/>
          </p:nvPr>
        </p:nvSpPr>
        <p:spPr/>
        <p:txBody>
          <a:bodyPr/>
          <a:lstStyle/>
          <a:p>
            <a:pPr>
              <a:defRPr/>
            </a:pPr>
            <a:r>
              <a:rPr lang="en-US" altLang="zh-CN" sz="2400" cap="none" dirty="0"/>
              <a:t>NPN</a:t>
            </a:r>
            <a:r>
              <a:rPr lang="zh-CN" altLang="en-US" sz="2400" cap="none" dirty="0"/>
              <a:t>型三极管的工作原理</a:t>
            </a:r>
          </a:p>
        </p:txBody>
      </p:sp>
      <p:sp>
        <p:nvSpPr>
          <p:cNvPr id="26628" name="矩形 3">
            <a:extLst>
              <a:ext uri="{FF2B5EF4-FFF2-40B4-BE49-F238E27FC236}">
                <a16:creationId xmlns:a16="http://schemas.microsoft.com/office/drawing/2014/main" id="{3005A2AF-508D-4F8B-CF72-89BB96C10A68}"/>
              </a:ext>
            </a:extLst>
          </p:cNvPr>
          <p:cNvSpPr>
            <a:spLocks noChangeArrowheads="1"/>
          </p:cNvSpPr>
          <p:nvPr/>
        </p:nvSpPr>
        <p:spPr bwMode="auto">
          <a:xfrm>
            <a:off x="1079500" y="80963"/>
            <a:ext cx="7308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buFont typeface="Wingdings" panose="05000000000000000000" pitchFamily="2" charset="2"/>
              <a:buChar char="n"/>
            </a:pPr>
            <a:r>
              <a:rPr lang="zh-CN" altLang="en-US">
                <a:solidFill>
                  <a:srgbClr val="333333"/>
                </a:solidFill>
                <a:latin typeface="宋体" panose="02010600030101010101" pitchFamily="2" charset="-122"/>
                <a:ea typeface="宋体" panose="02010600030101010101" pitchFamily="2" charset="-122"/>
              </a:rPr>
              <a:t>如果基极电压翻倍，电荷分布会继续发生变化，发射结宽度会变得更窄，这扇大门变得更宽了，将会有更多的电子跑到</a:t>
            </a:r>
            <a:r>
              <a:rPr lang="en-US" altLang="zh-CN">
                <a:solidFill>
                  <a:srgbClr val="333333"/>
                </a:solidFill>
                <a:latin typeface="宋体" panose="02010600030101010101" pitchFamily="2" charset="-122"/>
                <a:ea typeface="宋体" panose="02010600030101010101" pitchFamily="2" charset="-122"/>
              </a:rPr>
              <a:t>b</a:t>
            </a:r>
            <a:r>
              <a:rPr lang="zh-CN" altLang="en-US">
                <a:solidFill>
                  <a:srgbClr val="333333"/>
                </a:solidFill>
                <a:latin typeface="宋体" panose="02010600030101010101" pitchFamily="2" charset="-122"/>
                <a:ea typeface="宋体" panose="02010600030101010101" pitchFamily="2" charset="-122"/>
              </a:rPr>
              <a:t>级。</a:t>
            </a:r>
          </a:p>
        </p:txBody>
      </p:sp>
      <p:pic>
        <p:nvPicPr>
          <p:cNvPr id="26629" name="图片 6">
            <a:extLst>
              <a:ext uri="{FF2B5EF4-FFF2-40B4-BE49-F238E27FC236}">
                <a16:creationId xmlns:a16="http://schemas.microsoft.com/office/drawing/2014/main" id="{A0CC6116-6AF3-A576-5B31-D921BC2571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738188"/>
            <a:ext cx="71437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5FCFAE2B-2383-2EC8-50AB-D5549D282DC3}"/>
              </a:ext>
            </a:extLst>
          </p:cNvPr>
          <p:cNvSpPr>
            <a:spLocks noChangeArrowheads="1"/>
          </p:cNvSpPr>
          <p:nvPr/>
        </p:nvSpPr>
        <p:spPr bwMode="auto">
          <a:xfrm>
            <a:off x="1079500" y="3449638"/>
            <a:ext cx="7416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r>
              <a:rPr lang="zh-CN" altLang="en-US">
                <a:solidFill>
                  <a:srgbClr val="333333"/>
                </a:solidFill>
                <a:latin typeface="宋体" panose="02010600030101010101" pitchFamily="2" charset="-122"/>
                <a:ea typeface="宋体" panose="02010600030101010101" pitchFamily="2" charset="-122"/>
              </a:rPr>
              <a:t>由于</a:t>
            </a:r>
            <a:r>
              <a:rPr lang="en-US" altLang="zh-CN">
                <a:solidFill>
                  <a:srgbClr val="333333"/>
                </a:solidFill>
                <a:latin typeface="宋体" panose="02010600030101010101" pitchFamily="2" charset="-122"/>
                <a:ea typeface="宋体" panose="02010600030101010101" pitchFamily="2" charset="-122"/>
              </a:rPr>
              <a:t>R</a:t>
            </a:r>
            <a:r>
              <a:rPr lang="en-US" altLang="zh-CN" baseline="-25000">
                <a:solidFill>
                  <a:srgbClr val="333333"/>
                </a:solidFill>
                <a:latin typeface="宋体" panose="02010600030101010101" pitchFamily="2" charset="-122"/>
                <a:ea typeface="宋体" panose="02010600030101010101" pitchFamily="2" charset="-122"/>
              </a:rPr>
              <a:t>B</a:t>
            </a:r>
            <a:r>
              <a:rPr lang="zh-CN" altLang="en-US">
                <a:solidFill>
                  <a:srgbClr val="333333"/>
                </a:solidFill>
                <a:latin typeface="宋体" panose="02010600030101010101" pitchFamily="2" charset="-122"/>
                <a:ea typeface="宋体" panose="02010600030101010101" pitchFamily="2" charset="-122"/>
              </a:rPr>
              <a:t>是大电阻，</a:t>
            </a:r>
            <a:r>
              <a:rPr lang="en-US" altLang="zh-CN">
                <a:solidFill>
                  <a:srgbClr val="333333"/>
                </a:solidFill>
                <a:latin typeface="宋体" panose="02010600030101010101" pitchFamily="2" charset="-122"/>
                <a:ea typeface="宋体" panose="02010600030101010101" pitchFamily="2" charset="-122"/>
              </a:rPr>
              <a:t>I</a:t>
            </a:r>
            <a:r>
              <a:rPr lang="en-US" altLang="zh-CN" baseline="-25000">
                <a:solidFill>
                  <a:srgbClr val="333333"/>
                </a:solidFill>
                <a:latin typeface="宋体" panose="02010600030101010101" pitchFamily="2" charset="-122"/>
                <a:ea typeface="宋体" panose="02010600030101010101" pitchFamily="2" charset="-122"/>
              </a:rPr>
              <a:t>b</a:t>
            </a:r>
            <a:r>
              <a:rPr lang="zh-CN" altLang="en-US">
                <a:solidFill>
                  <a:srgbClr val="333333"/>
                </a:solidFill>
                <a:latin typeface="宋体" panose="02010600030101010101" pitchFamily="2" charset="-122"/>
                <a:ea typeface="宋体" panose="02010600030101010101" pitchFamily="2" charset="-122"/>
              </a:rPr>
              <a:t>就算翻倍了也还是很小，所以更多的电子会穿越集电结，让</a:t>
            </a:r>
            <a:r>
              <a:rPr lang="en-US" altLang="zh-CN">
                <a:solidFill>
                  <a:srgbClr val="333333"/>
                </a:solidFill>
                <a:latin typeface="宋体" panose="02010600030101010101" pitchFamily="2" charset="-122"/>
                <a:ea typeface="宋体" panose="02010600030101010101" pitchFamily="2" charset="-122"/>
              </a:rPr>
              <a:t>I</a:t>
            </a:r>
            <a:r>
              <a:rPr lang="en-US" altLang="zh-CN" baseline="-25000">
                <a:solidFill>
                  <a:srgbClr val="333333"/>
                </a:solidFill>
                <a:latin typeface="宋体" panose="02010600030101010101" pitchFamily="2" charset="-122"/>
                <a:ea typeface="宋体" panose="02010600030101010101" pitchFamily="2" charset="-122"/>
              </a:rPr>
              <a:t>c</a:t>
            </a:r>
            <a:r>
              <a:rPr lang="zh-CN" altLang="en-US">
                <a:solidFill>
                  <a:srgbClr val="333333"/>
                </a:solidFill>
                <a:latin typeface="宋体" panose="02010600030101010101" pitchFamily="2" charset="-122"/>
                <a:ea typeface="宋体" panose="02010600030101010101" pitchFamily="2" charset="-122"/>
              </a:rPr>
              <a:t>也翻倍。</a:t>
            </a:r>
            <a:endParaRPr lang="zh-CN" altLang="en-US">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780E60BB-B817-01B1-12AC-BC25DC73F0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4095750"/>
            <a:ext cx="71437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9">
            <a:extLst>
              <a:ext uri="{FF2B5EF4-FFF2-40B4-BE49-F238E27FC236}">
                <a16:creationId xmlns:a16="http://schemas.microsoft.com/office/drawing/2014/main" id="{8FDA731F-9535-D15B-1172-AC85D98C56B1}"/>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BF2F79D1-34DB-4F53-868D-85649790A483}"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17</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49186" name="Rectangle 2">
            <a:extLst>
              <a:ext uri="{FF2B5EF4-FFF2-40B4-BE49-F238E27FC236}">
                <a16:creationId xmlns:a16="http://schemas.microsoft.com/office/drawing/2014/main" id="{E5006A28-D250-7071-35F4-165A8D14B3F1}"/>
              </a:ext>
            </a:extLst>
          </p:cNvPr>
          <p:cNvSpPr>
            <a:spLocks noGrp="1"/>
          </p:cNvSpPr>
          <p:nvPr>
            <p:ph type="title"/>
          </p:nvPr>
        </p:nvSpPr>
        <p:spPr/>
        <p:txBody>
          <a:bodyPr/>
          <a:lstStyle/>
          <a:p>
            <a:pPr>
              <a:defRPr/>
            </a:pPr>
            <a:r>
              <a:rPr lang="zh-CN" altLang="en-US" sz="2400" cap="none"/>
              <a:t>三极管的截止、饱和条件</a:t>
            </a:r>
          </a:p>
        </p:txBody>
      </p:sp>
      <p:sp>
        <p:nvSpPr>
          <p:cNvPr id="349187" name="Rectangle 3">
            <a:extLst>
              <a:ext uri="{FF2B5EF4-FFF2-40B4-BE49-F238E27FC236}">
                <a16:creationId xmlns:a16="http://schemas.microsoft.com/office/drawing/2014/main" id="{85779C44-EC31-8BC8-4070-06C9DE9CCA61}"/>
              </a:ext>
            </a:extLst>
          </p:cNvPr>
          <p:cNvSpPr>
            <a:spLocks noGrp="1"/>
          </p:cNvSpPr>
          <p:nvPr>
            <p:ph type="body" idx="1"/>
          </p:nvPr>
        </p:nvSpPr>
        <p:spPr bwMode="auto">
          <a:xfrm>
            <a:off x="935038" y="260350"/>
            <a:ext cx="6985000" cy="47894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pPr>
              <a:lnSpc>
                <a:spcPct val="120000"/>
              </a:lnSpc>
              <a:defRPr/>
            </a:pPr>
            <a:r>
              <a:rPr lang="en-US" altLang="zh-CN" sz="2400" b="1" dirty="0">
                <a:solidFill>
                  <a:srgbClr val="0000FF"/>
                </a:solidFill>
                <a:latin typeface="宋体" pitchFamily="2" charset="-122"/>
              </a:rPr>
              <a:t>1</a:t>
            </a:r>
            <a:r>
              <a:rPr lang="zh-CN" altLang="en-US" sz="2400" b="1" dirty="0">
                <a:solidFill>
                  <a:srgbClr val="0000FF"/>
                </a:solidFill>
                <a:latin typeface="宋体" pitchFamily="2" charset="-122"/>
              </a:rPr>
              <a:t>）截止条件：</a:t>
            </a:r>
            <a:r>
              <a:rPr lang="en-US" altLang="zh-CN" sz="2400" b="1" dirty="0">
                <a:solidFill>
                  <a:srgbClr val="0000FF"/>
                </a:solidFill>
                <a:latin typeface="宋体" pitchFamily="2" charset="-122"/>
              </a:rPr>
              <a:t>V</a:t>
            </a:r>
            <a:r>
              <a:rPr lang="en-US" altLang="zh-CN" sz="2400" b="1" baseline="-25000" dirty="0">
                <a:solidFill>
                  <a:srgbClr val="0000FF"/>
                </a:solidFill>
                <a:latin typeface="宋体" pitchFamily="2" charset="-122"/>
              </a:rPr>
              <a:t>BE</a:t>
            </a:r>
            <a:r>
              <a:rPr lang="en-US" altLang="zh-CN" sz="2400" b="1" dirty="0">
                <a:solidFill>
                  <a:srgbClr val="0000FF"/>
                </a:solidFill>
                <a:latin typeface="宋体" pitchFamily="2" charset="-122"/>
              </a:rPr>
              <a:t>&lt;0V(</a:t>
            </a:r>
            <a:r>
              <a:rPr lang="zh-CN" altLang="en-US" sz="2400" b="1" dirty="0">
                <a:solidFill>
                  <a:srgbClr val="0000FF"/>
                </a:solidFill>
                <a:latin typeface="宋体" pitchFamily="2" charset="-122"/>
              </a:rPr>
              <a:t>一般</a:t>
            </a:r>
            <a:r>
              <a:rPr lang="en-US" altLang="zh-CN" sz="2400" b="1" dirty="0">
                <a:solidFill>
                  <a:srgbClr val="0000FF"/>
                </a:solidFill>
                <a:latin typeface="宋体" pitchFamily="2" charset="-122"/>
              </a:rPr>
              <a:t>V</a:t>
            </a:r>
            <a:r>
              <a:rPr lang="en-US" altLang="zh-CN" sz="2400" b="1" baseline="-25000" dirty="0">
                <a:solidFill>
                  <a:srgbClr val="0000FF"/>
                </a:solidFill>
                <a:latin typeface="宋体" pitchFamily="2" charset="-122"/>
              </a:rPr>
              <a:t>BE</a:t>
            </a:r>
            <a:r>
              <a:rPr lang="en-US" altLang="zh-CN" sz="2400" b="1" dirty="0">
                <a:solidFill>
                  <a:srgbClr val="0000FF"/>
                </a:solidFill>
                <a:latin typeface="宋体" pitchFamily="2" charset="-122"/>
              </a:rPr>
              <a:t>&lt;0.5V</a:t>
            </a:r>
            <a:r>
              <a:rPr lang="zh-CN" altLang="en-US" sz="2400" b="1" dirty="0">
                <a:solidFill>
                  <a:srgbClr val="0000FF"/>
                </a:solidFill>
                <a:latin typeface="宋体" pitchFamily="2" charset="-122"/>
              </a:rPr>
              <a:t>就截止</a:t>
            </a:r>
            <a:r>
              <a:rPr lang="en-US" altLang="zh-CN" sz="2400" b="1" dirty="0">
                <a:solidFill>
                  <a:srgbClr val="0000FF"/>
                </a:solidFill>
                <a:latin typeface="宋体" pitchFamily="2" charset="-122"/>
              </a:rPr>
              <a:t>)</a:t>
            </a:r>
          </a:p>
          <a:p>
            <a:pPr lvl="1">
              <a:lnSpc>
                <a:spcPct val="120000"/>
              </a:lnSpc>
              <a:buFont typeface="Wingdings" panose="05000000000000000000" pitchFamily="2" charset="2"/>
              <a:buNone/>
              <a:defRPr/>
            </a:pPr>
            <a:r>
              <a:rPr lang="zh-CN" altLang="en-US" sz="2000" b="1" dirty="0">
                <a:latin typeface="宋体" pitchFamily="2" charset="-122"/>
                <a:sym typeface="Symbol" pitchFamily="18" charset="2"/>
              </a:rPr>
              <a:t>当</a:t>
            </a:r>
            <a:r>
              <a:rPr lang="en-US" altLang="zh-CN" sz="2000" b="1" dirty="0" err="1">
                <a:latin typeface="宋体" pitchFamily="2" charset="-122"/>
                <a:sym typeface="Symbol" pitchFamily="18" charset="2"/>
              </a:rPr>
              <a:t>v</a:t>
            </a:r>
            <a:r>
              <a:rPr lang="en-US" altLang="zh-CN" sz="2000" b="1" baseline="-25000" dirty="0" err="1">
                <a:latin typeface="宋体" pitchFamily="2" charset="-122"/>
              </a:rPr>
              <a:t>I</a:t>
            </a:r>
            <a:r>
              <a:rPr lang="en-US" altLang="zh-CN" sz="2000" b="1" dirty="0">
                <a:latin typeface="宋体" pitchFamily="2" charset="-122"/>
              </a:rPr>
              <a:t>=V</a:t>
            </a:r>
            <a:r>
              <a:rPr lang="en-US" altLang="zh-CN" sz="2000" b="1" baseline="-25000" dirty="0">
                <a:latin typeface="宋体" pitchFamily="2" charset="-122"/>
              </a:rPr>
              <a:t>IL</a:t>
            </a:r>
            <a:r>
              <a:rPr lang="en-US" altLang="zh-CN" sz="2000" b="1" dirty="0">
                <a:latin typeface="宋体" pitchFamily="2" charset="-122"/>
              </a:rPr>
              <a:t>(V</a:t>
            </a:r>
            <a:r>
              <a:rPr lang="en-US" altLang="zh-CN" sz="2000" b="1" baseline="-25000" dirty="0">
                <a:latin typeface="宋体" pitchFamily="2" charset="-122"/>
              </a:rPr>
              <a:t>IL</a:t>
            </a:r>
            <a:r>
              <a:rPr lang="en-US" altLang="zh-CN" sz="2000" b="1" dirty="0">
                <a:latin typeface="宋体" pitchFamily="2" charset="-122"/>
              </a:rPr>
              <a:t>=-1V)</a:t>
            </a:r>
            <a:r>
              <a:rPr lang="zh-CN" altLang="en-US" sz="2000" b="1" dirty="0">
                <a:latin typeface="宋体" pitchFamily="2" charset="-122"/>
              </a:rPr>
              <a:t>时，</a:t>
            </a:r>
            <a:r>
              <a:rPr lang="en-US" altLang="zh-CN" sz="2000" b="1" dirty="0">
                <a:latin typeface="宋体" pitchFamily="2" charset="-122"/>
              </a:rPr>
              <a:t>V</a:t>
            </a:r>
            <a:r>
              <a:rPr lang="en-US" altLang="zh-CN" sz="2000" b="1" baseline="-25000" dirty="0">
                <a:latin typeface="宋体" pitchFamily="2" charset="-122"/>
              </a:rPr>
              <a:t>BE</a:t>
            </a:r>
            <a:r>
              <a:rPr lang="en-US" altLang="zh-CN" sz="2000" b="1" dirty="0">
                <a:latin typeface="宋体" pitchFamily="2" charset="-122"/>
              </a:rPr>
              <a:t>&lt;0V</a:t>
            </a:r>
            <a:r>
              <a:rPr lang="zh-CN" altLang="en-US" sz="2000" b="1" dirty="0">
                <a:latin typeface="宋体" pitchFamily="2" charset="-122"/>
              </a:rPr>
              <a:t>，</a:t>
            </a:r>
            <a:r>
              <a:rPr lang="en-US" altLang="zh-CN" sz="2000" b="1" dirty="0">
                <a:latin typeface="宋体" pitchFamily="2" charset="-122"/>
              </a:rPr>
              <a:t>T</a:t>
            </a:r>
            <a:r>
              <a:rPr lang="zh-CN" altLang="en-US" sz="2000" b="1" dirty="0">
                <a:latin typeface="宋体" pitchFamily="2" charset="-122"/>
              </a:rPr>
              <a:t>截止；</a:t>
            </a:r>
          </a:p>
          <a:p>
            <a:pPr lvl="1">
              <a:lnSpc>
                <a:spcPct val="120000"/>
              </a:lnSpc>
              <a:buFont typeface="Wingdings" panose="05000000000000000000" pitchFamily="2" charset="2"/>
              <a:buNone/>
              <a:defRPr/>
            </a:pPr>
            <a:r>
              <a:rPr lang="zh-CN" altLang="en-US" sz="2000" b="1" dirty="0">
                <a:latin typeface="宋体" pitchFamily="2" charset="-122"/>
              </a:rPr>
              <a:t>此时：</a:t>
            </a:r>
            <a:r>
              <a:rPr lang="en-US" altLang="zh-CN" sz="2000" b="1" dirty="0">
                <a:latin typeface="宋体" pitchFamily="2" charset="-122"/>
              </a:rPr>
              <a:t>I</a:t>
            </a:r>
            <a:r>
              <a:rPr lang="en-US" altLang="zh-CN" sz="2000" b="1" baseline="-25000" dirty="0">
                <a:latin typeface="宋体" pitchFamily="2" charset="-122"/>
              </a:rPr>
              <a:t>B</a:t>
            </a:r>
            <a:r>
              <a:rPr lang="en-US" altLang="zh-CN" sz="2000" b="1" dirty="0">
                <a:latin typeface="宋体" pitchFamily="2" charset="-122"/>
              </a:rPr>
              <a:t>=0</a:t>
            </a:r>
            <a:r>
              <a:rPr lang="zh-CN" altLang="en-US" sz="2000" b="1" dirty="0">
                <a:latin typeface="宋体" pitchFamily="2" charset="-122"/>
              </a:rPr>
              <a:t>，</a:t>
            </a:r>
            <a:r>
              <a:rPr lang="en-US" altLang="zh-CN" sz="2000" b="1" dirty="0">
                <a:latin typeface="宋体" pitchFamily="2" charset="-122"/>
              </a:rPr>
              <a:t>I</a:t>
            </a:r>
            <a:r>
              <a:rPr lang="en-US" altLang="zh-CN" sz="2000" b="1" baseline="-25000" dirty="0">
                <a:latin typeface="宋体" pitchFamily="2" charset="-122"/>
              </a:rPr>
              <a:t>C</a:t>
            </a:r>
            <a:r>
              <a:rPr lang="en-US" altLang="zh-CN" sz="2000" b="1" dirty="0">
                <a:latin typeface="宋体" pitchFamily="2" charset="-122"/>
              </a:rPr>
              <a:t>=0,v</a:t>
            </a:r>
            <a:r>
              <a:rPr lang="en-US" altLang="zh-CN" sz="2000" b="1" baseline="-25000" dirty="0">
                <a:latin typeface="宋体" pitchFamily="2" charset="-122"/>
              </a:rPr>
              <a:t>O</a:t>
            </a:r>
            <a:r>
              <a:rPr lang="en-US" altLang="zh-CN" sz="2000" b="1" dirty="0">
                <a:latin typeface="宋体" pitchFamily="2" charset="-122"/>
              </a:rPr>
              <a:t>=V</a:t>
            </a:r>
            <a:r>
              <a:rPr lang="en-US" altLang="zh-CN" sz="2000" b="1" baseline="-25000" dirty="0">
                <a:latin typeface="宋体" pitchFamily="2" charset="-122"/>
              </a:rPr>
              <a:t>OH</a:t>
            </a:r>
            <a:r>
              <a:rPr lang="en-US" altLang="zh-CN" sz="2000" b="1" dirty="0">
                <a:latin typeface="宋体" pitchFamily="2" charset="-122"/>
              </a:rPr>
              <a:t>=V</a:t>
            </a:r>
            <a:r>
              <a:rPr lang="en-US" altLang="zh-CN" sz="2000" b="1" baseline="-25000" dirty="0">
                <a:latin typeface="宋体" pitchFamily="2" charset="-122"/>
              </a:rPr>
              <a:t>CE</a:t>
            </a:r>
            <a:r>
              <a:rPr lang="en-US" altLang="zh-CN" sz="2000" b="1" dirty="0">
                <a:latin typeface="宋体" pitchFamily="2" charset="-122"/>
              </a:rPr>
              <a:t>=V</a:t>
            </a:r>
            <a:r>
              <a:rPr lang="en-US" altLang="zh-CN" sz="2000" b="1" baseline="-25000" dirty="0">
                <a:latin typeface="宋体" pitchFamily="2" charset="-122"/>
              </a:rPr>
              <a:t>CC </a:t>
            </a:r>
            <a:r>
              <a:rPr lang="zh-CN" altLang="en-US" sz="2000" b="1" baseline="-25000" dirty="0">
                <a:latin typeface="宋体" pitchFamily="2" charset="-122"/>
              </a:rPr>
              <a:t> </a:t>
            </a:r>
            <a:r>
              <a:rPr lang="zh-CN" altLang="en-US" sz="2000" b="1" dirty="0">
                <a:latin typeface="宋体" pitchFamily="2" charset="-122"/>
              </a:rPr>
              <a:t>（</a:t>
            </a:r>
            <a:r>
              <a:rPr lang="zh-CN" altLang="en-US" sz="2000" b="1" baseline="-25000" dirty="0">
                <a:latin typeface="宋体" pitchFamily="2" charset="-122"/>
              </a:rPr>
              <a:t> </a:t>
            </a:r>
            <a:r>
              <a:rPr lang="en-US" altLang="zh-CN" sz="2000" b="1" dirty="0">
                <a:latin typeface="宋体" pitchFamily="2" charset="-122"/>
              </a:rPr>
              <a:t>V</a:t>
            </a:r>
            <a:r>
              <a:rPr lang="en-US" altLang="zh-CN" sz="2000" b="1" baseline="-25000" dirty="0">
                <a:latin typeface="宋体" pitchFamily="2" charset="-122"/>
              </a:rPr>
              <a:t>OH </a:t>
            </a:r>
            <a:r>
              <a:rPr lang="zh-CN" altLang="en-US" sz="2000" b="1" dirty="0">
                <a:latin typeface="宋体" pitchFamily="2" charset="-122"/>
              </a:rPr>
              <a:t>为输出高电平）</a:t>
            </a:r>
            <a:endParaRPr lang="zh-CN" altLang="en-US" sz="2000" b="1" baseline="-25000" dirty="0">
              <a:latin typeface="宋体" pitchFamily="2" charset="-122"/>
            </a:endParaRPr>
          </a:p>
          <a:p>
            <a:pPr lvl="1">
              <a:lnSpc>
                <a:spcPct val="120000"/>
              </a:lnSpc>
              <a:buFont typeface="Wingdings" panose="05000000000000000000" pitchFamily="2" charset="2"/>
              <a:buNone/>
              <a:defRPr/>
            </a:pPr>
            <a:r>
              <a:rPr lang="zh-CN" altLang="en-US" sz="2000" b="1" dirty="0">
                <a:solidFill>
                  <a:schemeClr val="hlink"/>
                </a:solidFill>
                <a:latin typeface="宋体" pitchFamily="2" charset="-122"/>
              </a:rPr>
              <a:t>因此，把</a:t>
            </a:r>
            <a:r>
              <a:rPr lang="en-US" altLang="zh-CN" sz="2000" b="1" dirty="0">
                <a:solidFill>
                  <a:schemeClr val="hlink"/>
                </a:solidFill>
                <a:latin typeface="宋体" pitchFamily="2" charset="-122"/>
              </a:rPr>
              <a:t>V</a:t>
            </a:r>
            <a:r>
              <a:rPr lang="en-US" altLang="zh-CN" sz="2000" b="1" baseline="-25000" dirty="0">
                <a:solidFill>
                  <a:schemeClr val="hlink"/>
                </a:solidFill>
                <a:latin typeface="宋体" pitchFamily="2" charset="-122"/>
              </a:rPr>
              <a:t>BE</a:t>
            </a:r>
            <a:r>
              <a:rPr lang="en-US" altLang="zh-CN" sz="2000" b="1" dirty="0">
                <a:solidFill>
                  <a:schemeClr val="hlink"/>
                </a:solidFill>
                <a:latin typeface="宋体" pitchFamily="2" charset="-122"/>
              </a:rPr>
              <a:t>&lt;0V(</a:t>
            </a:r>
            <a:r>
              <a:rPr lang="zh-CN" altLang="en-US" sz="2000" b="1" dirty="0">
                <a:solidFill>
                  <a:schemeClr val="hlink"/>
                </a:solidFill>
                <a:latin typeface="宋体" pitchFamily="2" charset="-122"/>
              </a:rPr>
              <a:t>或</a:t>
            </a:r>
            <a:r>
              <a:rPr lang="en-US" altLang="zh-CN" sz="2000" b="1" dirty="0">
                <a:solidFill>
                  <a:schemeClr val="hlink"/>
                </a:solidFill>
                <a:latin typeface="宋体" pitchFamily="2" charset="-122"/>
              </a:rPr>
              <a:t>V</a:t>
            </a:r>
            <a:r>
              <a:rPr lang="en-US" altLang="zh-CN" sz="2000" b="1" baseline="-25000" dirty="0">
                <a:solidFill>
                  <a:schemeClr val="hlink"/>
                </a:solidFill>
                <a:latin typeface="宋体" pitchFamily="2" charset="-122"/>
              </a:rPr>
              <a:t>BE</a:t>
            </a:r>
            <a:r>
              <a:rPr lang="en-US" altLang="zh-CN" sz="2000" b="1" dirty="0">
                <a:solidFill>
                  <a:schemeClr val="hlink"/>
                </a:solidFill>
                <a:latin typeface="宋体" pitchFamily="2" charset="-122"/>
              </a:rPr>
              <a:t>&lt;0.5V)</a:t>
            </a:r>
            <a:r>
              <a:rPr lang="zh-CN" altLang="en-US" sz="2000" b="1" dirty="0">
                <a:solidFill>
                  <a:schemeClr val="hlink"/>
                </a:solidFill>
                <a:latin typeface="宋体" pitchFamily="2" charset="-122"/>
              </a:rPr>
              <a:t>作为三极管的截止条件</a:t>
            </a:r>
          </a:p>
          <a:p>
            <a:pPr lvl="1">
              <a:lnSpc>
                <a:spcPct val="120000"/>
              </a:lnSpc>
              <a:buFont typeface="Wingdings" panose="05000000000000000000" pitchFamily="2" charset="2"/>
              <a:buNone/>
              <a:defRPr/>
            </a:pPr>
            <a:endParaRPr lang="zh-CN" altLang="en-US" sz="2000" b="1" dirty="0">
              <a:solidFill>
                <a:schemeClr val="hlink"/>
              </a:solidFill>
              <a:latin typeface="宋体" pitchFamily="2" charset="-122"/>
            </a:endParaRPr>
          </a:p>
          <a:p>
            <a:pPr>
              <a:lnSpc>
                <a:spcPct val="120000"/>
              </a:lnSpc>
              <a:defRPr/>
            </a:pPr>
            <a:r>
              <a:rPr lang="en-US" altLang="zh-CN" sz="2400" b="1" dirty="0">
                <a:solidFill>
                  <a:srgbClr val="0000FF"/>
                </a:solidFill>
                <a:latin typeface="宋体" pitchFamily="2" charset="-122"/>
              </a:rPr>
              <a:t>2</a:t>
            </a:r>
            <a:r>
              <a:rPr lang="zh-CN" altLang="en-US" sz="2400" b="1" dirty="0">
                <a:solidFill>
                  <a:srgbClr val="0000FF"/>
                </a:solidFill>
                <a:latin typeface="宋体" pitchFamily="2" charset="-122"/>
              </a:rPr>
              <a:t>）临界饱和导通：</a:t>
            </a:r>
            <a:r>
              <a:rPr lang="en-US" altLang="zh-CN" sz="2400" b="1" dirty="0">
                <a:solidFill>
                  <a:srgbClr val="0000FF"/>
                </a:solidFill>
                <a:latin typeface="宋体" pitchFamily="2" charset="-122"/>
              </a:rPr>
              <a:t>V</a:t>
            </a:r>
            <a:r>
              <a:rPr lang="en-US" altLang="zh-CN" sz="2400" b="1" baseline="-25000" dirty="0">
                <a:solidFill>
                  <a:srgbClr val="0000FF"/>
                </a:solidFill>
                <a:latin typeface="宋体" pitchFamily="2" charset="-122"/>
              </a:rPr>
              <a:t>BE</a:t>
            </a:r>
            <a:r>
              <a:rPr lang="en-US" altLang="zh-CN" sz="2400" b="1" dirty="0">
                <a:solidFill>
                  <a:srgbClr val="0000FF"/>
                </a:solidFill>
                <a:latin typeface="宋体" pitchFamily="2" charset="-122"/>
              </a:rPr>
              <a:t>=</a:t>
            </a:r>
            <a:r>
              <a:rPr lang="en-US" altLang="zh-CN" sz="2400" b="1" baseline="-25000" dirty="0">
                <a:solidFill>
                  <a:srgbClr val="0000FF"/>
                </a:solidFill>
                <a:latin typeface="宋体" pitchFamily="2" charset="-122"/>
              </a:rPr>
              <a:t> </a:t>
            </a:r>
            <a:r>
              <a:rPr lang="en-US" altLang="zh-CN" sz="2400" b="1" dirty="0">
                <a:solidFill>
                  <a:srgbClr val="0000FF"/>
                </a:solidFill>
                <a:latin typeface="宋体" pitchFamily="2" charset="-122"/>
              </a:rPr>
              <a:t>V</a:t>
            </a:r>
            <a:r>
              <a:rPr lang="en-US" altLang="zh-CN" sz="2400" b="1" baseline="-25000" dirty="0">
                <a:solidFill>
                  <a:srgbClr val="0000FF"/>
                </a:solidFill>
                <a:latin typeface="宋体" pitchFamily="2" charset="-122"/>
              </a:rPr>
              <a:t>CE</a:t>
            </a:r>
            <a:endParaRPr lang="zh-CN" altLang="en-US" sz="2400" b="1" dirty="0">
              <a:solidFill>
                <a:srgbClr val="0000FF"/>
              </a:solidFill>
              <a:latin typeface="宋体" pitchFamily="2" charset="-122"/>
            </a:endParaRPr>
          </a:p>
          <a:p>
            <a:pPr>
              <a:lnSpc>
                <a:spcPct val="120000"/>
              </a:lnSpc>
              <a:buFont typeface="Wingdings" panose="05000000000000000000" pitchFamily="2" charset="2"/>
              <a:buNone/>
              <a:defRPr/>
            </a:pPr>
            <a:r>
              <a:rPr lang="zh-CN" altLang="en-US" b="1" dirty="0">
                <a:latin typeface="宋体" pitchFamily="2" charset="-122"/>
              </a:rPr>
              <a:t>	此时：</a:t>
            </a:r>
            <a:r>
              <a:rPr lang="en-US" altLang="zh-CN" b="1" dirty="0">
                <a:latin typeface="宋体" pitchFamily="2" charset="-122"/>
              </a:rPr>
              <a:t>I</a:t>
            </a:r>
            <a:r>
              <a:rPr lang="en-US" altLang="zh-CN" b="1" baseline="-25000" dirty="0">
                <a:latin typeface="宋体" pitchFamily="2" charset="-122"/>
              </a:rPr>
              <a:t>C</a:t>
            </a:r>
            <a:r>
              <a:rPr lang="en-US" altLang="zh-CN" b="1" dirty="0">
                <a:latin typeface="宋体" pitchFamily="2" charset="-122"/>
              </a:rPr>
              <a:t>=I</a:t>
            </a:r>
            <a:r>
              <a:rPr lang="en-US" altLang="zh-CN" b="1" baseline="-25000" dirty="0">
                <a:latin typeface="宋体" pitchFamily="2" charset="-122"/>
              </a:rPr>
              <a:t>CS</a:t>
            </a:r>
            <a:r>
              <a:rPr lang="en-US" altLang="zh-CN" b="1" dirty="0">
                <a:latin typeface="宋体" pitchFamily="2" charset="-122"/>
              </a:rPr>
              <a:t>=V</a:t>
            </a:r>
            <a:r>
              <a:rPr lang="en-US" altLang="zh-CN" b="1" baseline="-25000" dirty="0">
                <a:latin typeface="宋体" pitchFamily="2" charset="-122"/>
              </a:rPr>
              <a:t>CC</a:t>
            </a:r>
            <a:r>
              <a:rPr lang="en-US" altLang="zh-CN" b="1" dirty="0">
                <a:latin typeface="宋体" pitchFamily="2" charset="-122"/>
              </a:rPr>
              <a:t>/R</a:t>
            </a:r>
            <a:r>
              <a:rPr lang="en-US" altLang="zh-CN" b="1" baseline="-25000" dirty="0">
                <a:latin typeface="宋体" pitchFamily="2" charset="-122"/>
              </a:rPr>
              <a:t>C</a:t>
            </a:r>
            <a:r>
              <a:rPr lang="zh-CN" altLang="en-US" b="1" dirty="0">
                <a:latin typeface="宋体" pitchFamily="2" charset="-122"/>
              </a:rPr>
              <a:t>， </a:t>
            </a:r>
          </a:p>
          <a:p>
            <a:pPr>
              <a:lnSpc>
                <a:spcPct val="120000"/>
              </a:lnSpc>
              <a:buFont typeface="Wingdings" panose="05000000000000000000" pitchFamily="2" charset="2"/>
              <a:buNone/>
              <a:defRPr/>
            </a:pPr>
            <a:r>
              <a:rPr lang="zh-CN" altLang="en-US" b="1" dirty="0">
                <a:latin typeface="宋体" pitchFamily="2" charset="-122"/>
              </a:rPr>
              <a:t>　　　	 </a:t>
            </a:r>
            <a:r>
              <a:rPr lang="en-US" altLang="zh-CN" b="1" dirty="0">
                <a:latin typeface="宋体" pitchFamily="2" charset="-122"/>
              </a:rPr>
              <a:t>I</a:t>
            </a:r>
            <a:r>
              <a:rPr lang="en-US" altLang="zh-CN" b="1" baseline="-25000" dirty="0">
                <a:latin typeface="宋体" pitchFamily="2" charset="-122"/>
              </a:rPr>
              <a:t>B</a:t>
            </a:r>
            <a:r>
              <a:rPr lang="en-US" altLang="zh-CN" b="1" dirty="0">
                <a:latin typeface="宋体" pitchFamily="2" charset="-122"/>
              </a:rPr>
              <a:t>=I</a:t>
            </a:r>
            <a:r>
              <a:rPr lang="en-US" altLang="zh-CN" b="1" baseline="-25000" dirty="0">
                <a:latin typeface="宋体" pitchFamily="2" charset="-122"/>
              </a:rPr>
              <a:t>BS</a:t>
            </a:r>
            <a:r>
              <a:rPr lang="en-US" altLang="zh-CN" b="1" dirty="0">
                <a:latin typeface="宋体" pitchFamily="2" charset="-122"/>
              </a:rPr>
              <a:t>=I</a:t>
            </a:r>
            <a:r>
              <a:rPr lang="en-US" altLang="zh-CN" b="1" baseline="-25000" dirty="0">
                <a:latin typeface="宋体" pitchFamily="2" charset="-122"/>
              </a:rPr>
              <a:t>CS</a:t>
            </a:r>
            <a:r>
              <a:rPr lang="en-US" altLang="zh-CN" b="1" dirty="0">
                <a:latin typeface="宋体" pitchFamily="2" charset="-122"/>
              </a:rPr>
              <a:t>/β=V</a:t>
            </a:r>
            <a:r>
              <a:rPr lang="en-US" altLang="zh-CN" b="1" baseline="-25000" dirty="0">
                <a:latin typeface="宋体" pitchFamily="2" charset="-122"/>
              </a:rPr>
              <a:t>CC </a:t>
            </a:r>
            <a:r>
              <a:rPr lang="en-US" altLang="zh-CN" b="1" dirty="0">
                <a:latin typeface="宋体" pitchFamily="2" charset="-122"/>
              </a:rPr>
              <a:t>/(βR</a:t>
            </a:r>
            <a:r>
              <a:rPr lang="en-US" altLang="zh-CN" b="1" baseline="-25000" dirty="0">
                <a:latin typeface="宋体" pitchFamily="2" charset="-122"/>
              </a:rPr>
              <a:t>C </a:t>
            </a:r>
            <a:r>
              <a:rPr lang="en-US" altLang="zh-CN" b="1" dirty="0">
                <a:latin typeface="宋体" pitchFamily="2" charset="-122"/>
              </a:rPr>
              <a:t>)</a:t>
            </a:r>
            <a:endParaRPr lang="en-US" altLang="zh-CN" b="1" baseline="-25000" dirty="0">
              <a:latin typeface="宋体" pitchFamily="2" charset="-122"/>
            </a:endParaRPr>
          </a:p>
          <a:p>
            <a:pPr>
              <a:lnSpc>
                <a:spcPct val="120000"/>
              </a:lnSpc>
              <a:buFont typeface="Wingdings" panose="05000000000000000000" pitchFamily="2" charset="2"/>
              <a:buNone/>
              <a:defRPr/>
            </a:pPr>
            <a:r>
              <a:rPr lang="zh-CN" altLang="en-US" b="1" baseline="-25000" dirty="0">
                <a:latin typeface="宋体" pitchFamily="2" charset="-122"/>
              </a:rPr>
              <a:t>		  </a:t>
            </a:r>
            <a:r>
              <a:rPr lang="en-US" altLang="zh-CN" b="1" dirty="0">
                <a:latin typeface="宋体" pitchFamily="2" charset="-122"/>
              </a:rPr>
              <a:t>I</a:t>
            </a:r>
            <a:r>
              <a:rPr lang="en-US" altLang="zh-CN" b="1" baseline="-25000" dirty="0">
                <a:latin typeface="宋体" pitchFamily="2" charset="-122"/>
              </a:rPr>
              <a:t>BS</a:t>
            </a:r>
            <a:r>
              <a:rPr lang="zh-CN" altLang="en-US" b="1" dirty="0">
                <a:latin typeface="宋体" pitchFamily="2" charset="-122"/>
              </a:rPr>
              <a:t>称为基极临界饱和电流</a:t>
            </a:r>
          </a:p>
          <a:p>
            <a:pPr>
              <a:lnSpc>
                <a:spcPct val="120000"/>
              </a:lnSpc>
              <a:buFont typeface="Wingdings" panose="05000000000000000000" pitchFamily="2" charset="2"/>
              <a:buNone/>
              <a:defRPr/>
            </a:pPr>
            <a:endParaRPr lang="zh-CN" altLang="en-US" b="1" dirty="0">
              <a:latin typeface="宋体" pitchFamily="2" charset="-122"/>
            </a:endParaRPr>
          </a:p>
          <a:p>
            <a:pPr>
              <a:lnSpc>
                <a:spcPct val="120000"/>
              </a:lnSpc>
              <a:defRPr/>
            </a:pPr>
            <a:r>
              <a:rPr lang="en-US" altLang="zh-CN" sz="2400" b="1" dirty="0">
                <a:solidFill>
                  <a:srgbClr val="0000FF"/>
                </a:solidFill>
                <a:latin typeface="宋体" pitchFamily="2" charset="-122"/>
              </a:rPr>
              <a:t>3</a:t>
            </a:r>
            <a:r>
              <a:rPr lang="zh-CN" altLang="en-US" sz="2400" b="1" dirty="0">
                <a:solidFill>
                  <a:srgbClr val="0000FF"/>
                </a:solidFill>
                <a:latin typeface="宋体" pitchFamily="2" charset="-122"/>
              </a:rPr>
              <a:t>）饱和条件：</a:t>
            </a:r>
            <a:r>
              <a:rPr lang="en-US" altLang="zh-CN" sz="2400" b="1" dirty="0">
                <a:solidFill>
                  <a:srgbClr val="0000FF"/>
                </a:solidFill>
                <a:latin typeface="宋体" pitchFamily="2" charset="-122"/>
              </a:rPr>
              <a:t>I</a:t>
            </a:r>
            <a:r>
              <a:rPr lang="en-US" altLang="zh-CN" sz="2400" b="1" baseline="-25000" dirty="0">
                <a:solidFill>
                  <a:srgbClr val="0000FF"/>
                </a:solidFill>
                <a:latin typeface="宋体" pitchFamily="2" charset="-122"/>
              </a:rPr>
              <a:t>B</a:t>
            </a:r>
            <a:r>
              <a:rPr lang="en-US" altLang="zh-CN" sz="2400" b="1" dirty="0">
                <a:solidFill>
                  <a:srgbClr val="0000FF"/>
                </a:solidFill>
                <a:latin typeface="宋体" pitchFamily="2" charset="-122"/>
              </a:rPr>
              <a:t>&gt;I</a:t>
            </a:r>
            <a:r>
              <a:rPr lang="en-US" altLang="zh-CN" sz="2400" b="1" baseline="-25000" dirty="0">
                <a:solidFill>
                  <a:srgbClr val="0000FF"/>
                </a:solidFill>
                <a:latin typeface="宋体" pitchFamily="2" charset="-122"/>
              </a:rPr>
              <a:t>BS</a:t>
            </a:r>
          </a:p>
          <a:p>
            <a:pPr lvl="1">
              <a:lnSpc>
                <a:spcPct val="120000"/>
              </a:lnSpc>
              <a:buFont typeface="Wingdings" panose="05000000000000000000" pitchFamily="2" charset="2"/>
              <a:buNone/>
              <a:defRPr/>
            </a:pPr>
            <a:r>
              <a:rPr lang="zh-CN" altLang="en-US" sz="2000" b="1" dirty="0">
                <a:latin typeface="宋体" pitchFamily="2" charset="-122"/>
                <a:sym typeface="Symbol" pitchFamily="18" charset="2"/>
              </a:rPr>
              <a:t>当</a:t>
            </a:r>
            <a:r>
              <a:rPr lang="en-US" altLang="zh-CN" sz="2000" b="1" dirty="0" err="1">
                <a:latin typeface="宋体" pitchFamily="2" charset="-122"/>
                <a:sym typeface="Symbol" pitchFamily="18" charset="2"/>
              </a:rPr>
              <a:t>v</a:t>
            </a:r>
            <a:r>
              <a:rPr lang="en-US" altLang="zh-CN" sz="2000" b="1" baseline="-25000" dirty="0" err="1">
                <a:latin typeface="宋体" pitchFamily="2" charset="-122"/>
              </a:rPr>
              <a:t>I</a:t>
            </a:r>
            <a:r>
              <a:rPr lang="en-US" altLang="zh-CN" sz="2000" b="1" dirty="0">
                <a:latin typeface="宋体" pitchFamily="2" charset="-122"/>
              </a:rPr>
              <a:t>=V</a:t>
            </a:r>
            <a:r>
              <a:rPr lang="en-US" altLang="zh-CN" sz="2000" b="1" baseline="-25000" dirty="0">
                <a:latin typeface="宋体" pitchFamily="2" charset="-122"/>
              </a:rPr>
              <a:t>IH</a:t>
            </a:r>
            <a:r>
              <a:rPr lang="en-US" altLang="zh-CN" sz="2000" b="1" dirty="0">
                <a:latin typeface="宋体" pitchFamily="2" charset="-122"/>
              </a:rPr>
              <a:t>(V</a:t>
            </a:r>
            <a:r>
              <a:rPr lang="en-US" altLang="zh-CN" sz="2000" b="1" baseline="-25000" dirty="0">
                <a:latin typeface="宋体" pitchFamily="2" charset="-122"/>
              </a:rPr>
              <a:t>IH</a:t>
            </a:r>
            <a:r>
              <a:rPr lang="en-US" altLang="zh-CN" sz="2000" b="1" dirty="0">
                <a:latin typeface="宋体" pitchFamily="2" charset="-122"/>
              </a:rPr>
              <a:t>=2V)</a:t>
            </a:r>
            <a:r>
              <a:rPr lang="zh-CN" altLang="en-US" sz="2000" b="1" dirty="0">
                <a:latin typeface="宋体" pitchFamily="2" charset="-122"/>
              </a:rPr>
              <a:t>时，</a:t>
            </a:r>
            <a:r>
              <a:rPr lang="en-US" altLang="zh-CN" sz="2000" b="1" dirty="0">
                <a:latin typeface="宋体" pitchFamily="2" charset="-122"/>
              </a:rPr>
              <a:t>I</a:t>
            </a:r>
            <a:r>
              <a:rPr lang="en-US" altLang="zh-CN" sz="2000" b="1" baseline="-25000" dirty="0">
                <a:latin typeface="宋体" pitchFamily="2" charset="-122"/>
              </a:rPr>
              <a:t>B</a:t>
            </a:r>
            <a:r>
              <a:rPr lang="en-US" altLang="zh-CN" sz="2000" b="1" dirty="0">
                <a:latin typeface="宋体" pitchFamily="2" charset="-122"/>
              </a:rPr>
              <a:t>&gt;I</a:t>
            </a:r>
            <a:r>
              <a:rPr lang="en-US" altLang="zh-CN" sz="2000" b="1" baseline="-25000" dirty="0">
                <a:latin typeface="宋体" pitchFamily="2" charset="-122"/>
              </a:rPr>
              <a:t>BS</a:t>
            </a:r>
            <a:endParaRPr lang="en-US" altLang="zh-CN" sz="2000" b="1" dirty="0">
              <a:latin typeface="宋体" pitchFamily="2" charset="-122"/>
            </a:endParaRPr>
          </a:p>
          <a:p>
            <a:pPr lvl="1">
              <a:lnSpc>
                <a:spcPct val="120000"/>
              </a:lnSpc>
              <a:buFont typeface="Wingdings" panose="05000000000000000000" pitchFamily="2" charset="2"/>
              <a:buNone/>
              <a:defRPr/>
            </a:pPr>
            <a:r>
              <a:rPr lang="zh-CN" altLang="en-US" sz="2000" b="1" dirty="0">
                <a:latin typeface="宋体" pitchFamily="2" charset="-122"/>
              </a:rPr>
              <a:t>发射结饱和压降</a:t>
            </a:r>
            <a:r>
              <a:rPr lang="en-US" altLang="zh-CN" sz="2000" b="1" dirty="0">
                <a:latin typeface="宋体" pitchFamily="2" charset="-122"/>
              </a:rPr>
              <a:t>V</a:t>
            </a:r>
            <a:r>
              <a:rPr lang="en-US" altLang="zh-CN" sz="2000" b="1" baseline="-25000" dirty="0">
                <a:latin typeface="宋体" pitchFamily="2" charset="-122"/>
              </a:rPr>
              <a:t>CES</a:t>
            </a:r>
            <a:r>
              <a:rPr lang="en-US" altLang="zh-CN" sz="2000" b="1" dirty="0">
                <a:latin typeface="宋体" pitchFamily="2" charset="-122"/>
              </a:rPr>
              <a:t>=0.1V</a:t>
            </a:r>
            <a:r>
              <a:rPr lang="zh-CN" altLang="en-US" sz="2000" b="1" dirty="0">
                <a:latin typeface="宋体" pitchFamily="2" charset="-122"/>
              </a:rPr>
              <a:t>～</a:t>
            </a:r>
            <a:r>
              <a:rPr lang="en-US" altLang="zh-CN" sz="2000" b="1" dirty="0">
                <a:latin typeface="宋体" pitchFamily="2" charset="-122"/>
              </a:rPr>
              <a:t>0.3V</a:t>
            </a:r>
          </a:p>
        </p:txBody>
      </p:sp>
      <p:grpSp>
        <p:nvGrpSpPr>
          <p:cNvPr id="27653" name="Group 4">
            <a:extLst>
              <a:ext uri="{FF2B5EF4-FFF2-40B4-BE49-F238E27FC236}">
                <a16:creationId xmlns:a16="http://schemas.microsoft.com/office/drawing/2014/main" id="{A9FF9268-78F5-0F8E-E925-AB429F6FF9C5}"/>
              </a:ext>
            </a:extLst>
          </p:cNvPr>
          <p:cNvGrpSpPr>
            <a:grpSpLocks/>
          </p:cNvGrpSpPr>
          <p:nvPr/>
        </p:nvGrpSpPr>
        <p:grpSpPr bwMode="auto">
          <a:xfrm>
            <a:off x="5618163" y="2530475"/>
            <a:ext cx="3344862" cy="3857625"/>
            <a:chOff x="3539" y="1594"/>
            <a:chExt cx="2107" cy="2430"/>
          </a:xfrm>
        </p:grpSpPr>
        <p:grpSp>
          <p:nvGrpSpPr>
            <p:cNvPr id="27654" name="Group 5">
              <a:extLst>
                <a:ext uri="{FF2B5EF4-FFF2-40B4-BE49-F238E27FC236}">
                  <a16:creationId xmlns:a16="http://schemas.microsoft.com/office/drawing/2014/main" id="{A3C7BB9B-5386-696A-807F-27115188DE0A}"/>
                </a:ext>
              </a:extLst>
            </p:cNvPr>
            <p:cNvGrpSpPr>
              <a:grpSpLocks/>
            </p:cNvGrpSpPr>
            <p:nvPr/>
          </p:nvGrpSpPr>
          <p:grpSpPr bwMode="auto">
            <a:xfrm>
              <a:off x="3539" y="1594"/>
              <a:ext cx="2107" cy="2430"/>
              <a:chOff x="3653" y="1620"/>
              <a:chExt cx="2107" cy="2430"/>
            </a:xfrm>
          </p:grpSpPr>
          <p:sp>
            <p:nvSpPr>
              <p:cNvPr id="27658" name="Rectangle 6">
                <a:extLst>
                  <a:ext uri="{FF2B5EF4-FFF2-40B4-BE49-F238E27FC236}">
                    <a16:creationId xmlns:a16="http://schemas.microsoft.com/office/drawing/2014/main" id="{0976D330-63AD-56AF-2191-90795992C029}"/>
                  </a:ext>
                </a:extLst>
              </p:cNvPr>
              <p:cNvSpPr>
                <a:spLocks noChangeArrowheads="1"/>
              </p:cNvSpPr>
              <p:nvPr/>
            </p:nvSpPr>
            <p:spPr bwMode="auto">
              <a:xfrm>
                <a:off x="4870" y="2414"/>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7659" name="Line 7">
                <a:extLst>
                  <a:ext uri="{FF2B5EF4-FFF2-40B4-BE49-F238E27FC236}">
                    <a16:creationId xmlns:a16="http://schemas.microsoft.com/office/drawing/2014/main" id="{03B78DBD-FA33-A489-202F-9F2D7EEDF8C0}"/>
                  </a:ext>
                </a:extLst>
              </p:cNvPr>
              <p:cNvSpPr>
                <a:spLocks noChangeShapeType="1"/>
              </p:cNvSpPr>
              <p:nvPr/>
            </p:nvSpPr>
            <p:spPr bwMode="auto">
              <a:xfrm rot="-5400000">
                <a:off x="4014" y="3271"/>
                <a:ext cx="0" cy="2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0" name="Line 8">
                <a:extLst>
                  <a:ext uri="{FF2B5EF4-FFF2-40B4-BE49-F238E27FC236}">
                    <a16:creationId xmlns:a16="http://schemas.microsoft.com/office/drawing/2014/main" id="{E372BE95-DEA8-D05D-EF67-F0DEC1328FE2}"/>
                  </a:ext>
                </a:extLst>
              </p:cNvPr>
              <p:cNvSpPr>
                <a:spLocks noChangeShapeType="1"/>
              </p:cNvSpPr>
              <p:nvPr/>
            </p:nvSpPr>
            <p:spPr bwMode="auto">
              <a:xfrm>
                <a:off x="4425" y="3377"/>
                <a:ext cx="2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661" name="Group 9">
                <a:extLst>
                  <a:ext uri="{FF2B5EF4-FFF2-40B4-BE49-F238E27FC236}">
                    <a16:creationId xmlns:a16="http://schemas.microsoft.com/office/drawing/2014/main" id="{09D17A86-D4BA-7DFA-BAE5-C7BB16D09E77}"/>
                  </a:ext>
                </a:extLst>
              </p:cNvPr>
              <p:cNvGrpSpPr>
                <a:grpSpLocks/>
              </p:cNvGrpSpPr>
              <p:nvPr/>
            </p:nvGrpSpPr>
            <p:grpSpPr bwMode="auto">
              <a:xfrm>
                <a:off x="4715" y="3228"/>
                <a:ext cx="212" cy="297"/>
                <a:chOff x="594" y="3492"/>
                <a:chExt cx="189" cy="297"/>
              </a:xfrm>
            </p:grpSpPr>
            <p:sp>
              <p:nvSpPr>
                <p:cNvPr id="27678" name="Line 10">
                  <a:extLst>
                    <a:ext uri="{FF2B5EF4-FFF2-40B4-BE49-F238E27FC236}">
                      <a16:creationId xmlns:a16="http://schemas.microsoft.com/office/drawing/2014/main" id="{E726CD15-29AD-5DE3-5A4C-1072EBCF6151}"/>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9" name="Line 11">
                  <a:extLst>
                    <a:ext uri="{FF2B5EF4-FFF2-40B4-BE49-F238E27FC236}">
                      <a16:creationId xmlns:a16="http://schemas.microsoft.com/office/drawing/2014/main" id="{178C1646-4D31-F5F5-A920-B645D712393B}"/>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0" name="Line 12">
                  <a:extLst>
                    <a:ext uri="{FF2B5EF4-FFF2-40B4-BE49-F238E27FC236}">
                      <a16:creationId xmlns:a16="http://schemas.microsoft.com/office/drawing/2014/main" id="{7E67E12D-DD29-C207-8D37-C63EFF18C473}"/>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662" name="Line 13">
                <a:extLst>
                  <a:ext uri="{FF2B5EF4-FFF2-40B4-BE49-F238E27FC236}">
                    <a16:creationId xmlns:a16="http://schemas.microsoft.com/office/drawing/2014/main" id="{810193A7-807A-EC01-A9DD-8C1B81408A26}"/>
                  </a:ext>
                </a:extLst>
              </p:cNvPr>
              <p:cNvSpPr>
                <a:spLocks noChangeShapeType="1"/>
              </p:cNvSpPr>
              <p:nvPr/>
            </p:nvSpPr>
            <p:spPr bwMode="auto">
              <a:xfrm flipH="1">
                <a:off x="4911" y="3519"/>
                <a:ext cx="1" cy="53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3" name="Line 14">
                <a:extLst>
                  <a:ext uri="{FF2B5EF4-FFF2-40B4-BE49-F238E27FC236}">
                    <a16:creationId xmlns:a16="http://schemas.microsoft.com/office/drawing/2014/main" id="{2464FB12-968C-E4AE-681A-7FD61C064D3A}"/>
                  </a:ext>
                </a:extLst>
              </p:cNvPr>
              <p:cNvSpPr>
                <a:spLocks noChangeShapeType="1"/>
              </p:cNvSpPr>
              <p:nvPr/>
            </p:nvSpPr>
            <p:spPr bwMode="auto">
              <a:xfrm>
                <a:off x="4829" y="4047"/>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4" name="Line 15">
                <a:extLst>
                  <a:ext uri="{FF2B5EF4-FFF2-40B4-BE49-F238E27FC236}">
                    <a16:creationId xmlns:a16="http://schemas.microsoft.com/office/drawing/2014/main" id="{B7F3393C-1FE1-423D-A667-E115CC262199}"/>
                  </a:ext>
                </a:extLst>
              </p:cNvPr>
              <p:cNvSpPr>
                <a:spLocks noChangeShapeType="1"/>
              </p:cNvSpPr>
              <p:nvPr/>
            </p:nvSpPr>
            <p:spPr bwMode="auto">
              <a:xfrm>
                <a:off x="4925" y="2726"/>
                <a:ext cx="2" cy="4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5" name="Line 16">
                <a:extLst>
                  <a:ext uri="{FF2B5EF4-FFF2-40B4-BE49-F238E27FC236}">
                    <a16:creationId xmlns:a16="http://schemas.microsoft.com/office/drawing/2014/main" id="{4CFC640D-82CE-0635-D69F-7A9AC2BC7F70}"/>
                  </a:ext>
                </a:extLst>
              </p:cNvPr>
              <p:cNvSpPr>
                <a:spLocks noChangeShapeType="1"/>
              </p:cNvSpPr>
              <p:nvPr/>
            </p:nvSpPr>
            <p:spPr bwMode="auto">
              <a:xfrm rot="-5400000">
                <a:off x="4677" y="2167"/>
                <a:ext cx="4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6" name="Line 17">
                <a:extLst>
                  <a:ext uri="{FF2B5EF4-FFF2-40B4-BE49-F238E27FC236}">
                    <a16:creationId xmlns:a16="http://schemas.microsoft.com/office/drawing/2014/main" id="{D60A6CE3-D929-756C-0AA5-F64A364B70B1}"/>
                  </a:ext>
                </a:extLst>
              </p:cNvPr>
              <p:cNvSpPr>
                <a:spLocks noChangeShapeType="1"/>
              </p:cNvSpPr>
              <p:nvPr/>
            </p:nvSpPr>
            <p:spPr bwMode="auto">
              <a:xfrm>
                <a:off x="4920" y="2987"/>
                <a:ext cx="5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7" name="Oval 18">
                <a:extLst>
                  <a:ext uri="{FF2B5EF4-FFF2-40B4-BE49-F238E27FC236}">
                    <a16:creationId xmlns:a16="http://schemas.microsoft.com/office/drawing/2014/main" id="{3127C03A-96AD-7B8B-2C82-4AAD2E9FF58E}"/>
                  </a:ext>
                </a:extLst>
              </p:cNvPr>
              <p:cNvSpPr>
                <a:spLocks noChangeArrowheads="1"/>
              </p:cNvSpPr>
              <p:nvPr/>
            </p:nvSpPr>
            <p:spPr bwMode="auto">
              <a:xfrm>
                <a:off x="5435" y="2948"/>
                <a:ext cx="80"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7668" name="Oval 19">
                <a:extLst>
                  <a:ext uri="{FF2B5EF4-FFF2-40B4-BE49-F238E27FC236}">
                    <a16:creationId xmlns:a16="http://schemas.microsoft.com/office/drawing/2014/main" id="{BB331ED5-4F88-E116-DE11-CE2DFC66FB36}"/>
                  </a:ext>
                </a:extLst>
              </p:cNvPr>
              <p:cNvSpPr>
                <a:spLocks noChangeArrowheads="1"/>
              </p:cNvSpPr>
              <p:nvPr/>
            </p:nvSpPr>
            <p:spPr bwMode="auto">
              <a:xfrm>
                <a:off x="4893" y="2951"/>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7669" name="Text Box 20">
                <a:extLst>
                  <a:ext uri="{FF2B5EF4-FFF2-40B4-BE49-F238E27FC236}">
                    <a16:creationId xmlns:a16="http://schemas.microsoft.com/office/drawing/2014/main" id="{4C729911-2CA1-5954-794A-7EA13B511173}"/>
                  </a:ext>
                </a:extLst>
              </p:cNvPr>
              <p:cNvSpPr txBox="1">
                <a:spLocks noChangeArrowheads="1"/>
              </p:cNvSpPr>
              <p:nvPr/>
            </p:nvSpPr>
            <p:spPr bwMode="auto">
              <a:xfrm>
                <a:off x="4109" y="3042"/>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R</a:t>
                </a:r>
                <a:r>
                  <a:rPr lang="en-US" altLang="zh-CN" sz="1800" baseline="-25000">
                    <a:solidFill>
                      <a:schemeClr val="folHlink"/>
                    </a:solidFill>
                    <a:latin typeface="Tahoma" panose="020B0604030504040204" pitchFamily="34" charset="0"/>
                    <a:ea typeface="Arial Unicode MS" panose="020B0604020202020204" pitchFamily="34" charset="-122"/>
                  </a:rPr>
                  <a:t>B</a:t>
                </a:r>
              </a:p>
            </p:txBody>
          </p:sp>
          <p:sp>
            <p:nvSpPr>
              <p:cNvPr id="27670" name="Text Box 21">
                <a:extLst>
                  <a:ext uri="{FF2B5EF4-FFF2-40B4-BE49-F238E27FC236}">
                    <a16:creationId xmlns:a16="http://schemas.microsoft.com/office/drawing/2014/main" id="{43644542-6AA8-4396-099C-4397EE65D5B7}"/>
                  </a:ext>
                </a:extLst>
              </p:cNvPr>
              <p:cNvSpPr txBox="1">
                <a:spLocks noChangeArrowheads="1"/>
              </p:cNvSpPr>
              <p:nvPr/>
            </p:nvSpPr>
            <p:spPr bwMode="auto">
              <a:xfrm>
                <a:off x="4818" y="3251"/>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endParaRPr lang="en-US" altLang="zh-CN" sz="1800" baseline="-25000">
                  <a:solidFill>
                    <a:schemeClr val="folHlink"/>
                  </a:solidFill>
                  <a:latin typeface="Tahoma" panose="020B0604030504040204" pitchFamily="34" charset="0"/>
                  <a:ea typeface="Arial Unicode MS" panose="020B0604020202020204" pitchFamily="34" charset="-122"/>
                </a:endParaRPr>
              </a:p>
            </p:txBody>
          </p:sp>
          <p:sp>
            <p:nvSpPr>
              <p:cNvPr id="27671" name="Text Box 22">
                <a:extLst>
                  <a:ext uri="{FF2B5EF4-FFF2-40B4-BE49-F238E27FC236}">
                    <a16:creationId xmlns:a16="http://schemas.microsoft.com/office/drawing/2014/main" id="{52145178-C967-15F7-DE0D-3A483826764D}"/>
                  </a:ext>
                </a:extLst>
              </p:cNvPr>
              <p:cNvSpPr txBox="1">
                <a:spLocks noChangeArrowheads="1"/>
              </p:cNvSpPr>
              <p:nvPr/>
            </p:nvSpPr>
            <p:spPr bwMode="auto">
              <a:xfrm>
                <a:off x="5277" y="2963"/>
                <a:ext cx="2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F</a:t>
                </a:r>
              </a:p>
            </p:txBody>
          </p:sp>
          <p:sp>
            <p:nvSpPr>
              <p:cNvPr id="27672" name="Rectangle 23">
                <a:extLst>
                  <a:ext uri="{FF2B5EF4-FFF2-40B4-BE49-F238E27FC236}">
                    <a16:creationId xmlns:a16="http://schemas.microsoft.com/office/drawing/2014/main" id="{44CA4112-5EB4-B944-B48E-5F11C18E062D}"/>
                  </a:ext>
                </a:extLst>
              </p:cNvPr>
              <p:cNvSpPr>
                <a:spLocks noChangeArrowheads="1"/>
              </p:cNvSpPr>
              <p:nvPr/>
            </p:nvSpPr>
            <p:spPr bwMode="auto">
              <a:xfrm rot="-5400000">
                <a:off x="4219" y="3215"/>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7673" name="Oval 24">
                <a:extLst>
                  <a:ext uri="{FF2B5EF4-FFF2-40B4-BE49-F238E27FC236}">
                    <a16:creationId xmlns:a16="http://schemas.microsoft.com/office/drawing/2014/main" id="{619131F0-6683-AE73-6276-5F9E9B1CB9DE}"/>
                  </a:ext>
                </a:extLst>
              </p:cNvPr>
              <p:cNvSpPr>
                <a:spLocks noChangeArrowheads="1"/>
              </p:cNvSpPr>
              <p:nvPr/>
            </p:nvSpPr>
            <p:spPr bwMode="auto">
              <a:xfrm>
                <a:off x="4879" y="1859"/>
                <a:ext cx="80"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27674" name="Text Box 25">
                <a:extLst>
                  <a:ext uri="{FF2B5EF4-FFF2-40B4-BE49-F238E27FC236}">
                    <a16:creationId xmlns:a16="http://schemas.microsoft.com/office/drawing/2014/main" id="{108FF3D6-26B6-0962-1CF8-40432E47FF99}"/>
                  </a:ext>
                </a:extLst>
              </p:cNvPr>
              <p:cNvSpPr txBox="1">
                <a:spLocks noChangeArrowheads="1"/>
              </p:cNvSpPr>
              <p:nvPr/>
            </p:nvSpPr>
            <p:spPr bwMode="auto">
              <a:xfrm>
                <a:off x="4955" y="2457"/>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R</a:t>
                </a:r>
                <a:r>
                  <a:rPr lang="en-US" altLang="zh-CN" sz="1800" baseline="-25000">
                    <a:solidFill>
                      <a:schemeClr val="folHlink"/>
                    </a:solidFill>
                    <a:latin typeface="Tahoma" panose="020B0604030504040204" pitchFamily="34" charset="0"/>
                    <a:ea typeface="Arial Unicode MS" panose="020B0604020202020204" pitchFamily="34" charset="-122"/>
                  </a:rPr>
                  <a:t>C</a:t>
                </a:r>
              </a:p>
            </p:txBody>
          </p:sp>
          <p:sp>
            <p:nvSpPr>
              <p:cNvPr id="27675" name="Text Box 26">
                <a:extLst>
                  <a:ext uri="{FF2B5EF4-FFF2-40B4-BE49-F238E27FC236}">
                    <a16:creationId xmlns:a16="http://schemas.microsoft.com/office/drawing/2014/main" id="{7D668327-4D12-6B33-AD05-8782354A03EF}"/>
                  </a:ext>
                </a:extLst>
              </p:cNvPr>
              <p:cNvSpPr txBox="1">
                <a:spLocks noChangeArrowheads="1"/>
              </p:cNvSpPr>
              <p:nvPr/>
            </p:nvSpPr>
            <p:spPr bwMode="auto">
              <a:xfrm>
                <a:off x="4736" y="1620"/>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V</a:t>
                </a:r>
                <a:r>
                  <a:rPr lang="en-US" altLang="zh-CN" sz="1800" baseline="-25000">
                    <a:solidFill>
                      <a:schemeClr val="folHlink"/>
                    </a:solidFill>
                    <a:latin typeface="Tahoma" panose="020B0604030504040204" pitchFamily="34" charset="0"/>
                    <a:ea typeface="Arial Unicode MS" panose="020B0604020202020204" pitchFamily="34" charset="-122"/>
                  </a:rPr>
                  <a:t>CC  </a:t>
                </a:r>
              </a:p>
            </p:txBody>
          </p:sp>
          <p:sp>
            <p:nvSpPr>
              <p:cNvPr id="27676" name="Text Box 27">
                <a:extLst>
                  <a:ext uri="{FF2B5EF4-FFF2-40B4-BE49-F238E27FC236}">
                    <a16:creationId xmlns:a16="http://schemas.microsoft.com/office/drawing/2014/main" id="{31BF7C99-DF44-C0DF-156A-57F167218FCD}"/>
                  </a:ext>
                </a:extLst>
              </p:cNvPr>
              <p:cNvSpPr txBox="1">
                <a:spLocks noChangeArrowheads="1"/>
              </p:cNvSpPr>
              <p:nvPr/>
            </p:nvSpPr>
            <p:spPr bwMode="auto">
              <a:xfrm>
                <a:off x="3653" y="3187"/>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v</a:t>
                </a:r>
                <a:r>
                  <a:rPr lang="en-US" altLang="zh-CN" sz="1800" baseline="-25000">
                    <a:solidFill>
                      <a:schemeClr val="folHlink"/>
                    </a:solidFill>
                    <a:latin typeface="Tahoma" panose="020B0604030504040204" pitchFamily="34" charset="0"/>
                    <a:ea typeface="Arial Unicode MS" panose="020B0604020202020204" pitchFamily="34" charset="-122"/>
                  </a:rPr>
                  <a:t>I</a:t>
                </a:r>
              </a:p>
            </p:txBody>
          </p:sp>
          <p:sp>
            <p:nvSpPr>
              <p:cNvPr id="27677" name="Text Box 28">
                <a:extLst>
                  <a:ext uri="{FF2B5EF4-FFF2-40B4-BE49-F238E27FC236}">
                    <a16:creationId xmlns:a16="http://schemas.microsoft.com/office/drawing/2014/main" id="{44F04B48-352E-BF5E-5B95-C6C113583BBD}"/>
                  </a:ext>
                </a:extLst>
              </p:cNvPr>
              <p:cNvSpPr txBox="1">
                <a:spLocks noChangeArrowheads="1"/>
              </p:cNvSpPr>
              <p:nvPr/>
            </p:nvSpPr>
            <p:spPr bwMode="auto">
              <a:xfrm>
                <a:off x="5410" y="2729"/>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V</a:t>
                </a:r>
                <a:r>
                  <a:rPr lang="en-US" altLang="zh-CN" sz="1800" baseline="-25000">
                    <a:solidFill>
                      <a:schemeClr val="folHlink"/>
                    </a:solidFill>
                    <a:latin typeface="Tahoma" panose="020B0604030504040204" pitchFamily="34" charset="0"/>
                    <a:ea typeface="Arial Unicode MS" panose="020B0604020202020204" pitchFamily="34" charset="-122"/>
                  </a:rPr>
                  <a:t>O</a:t>
                </a:r>
              </a:p>
            </p:txBody>
          </p:sp>
        </p:grpSp>
        <p:sp>
          <p:nvSpPr>
            <p:cNvPr id="27655" name="Text Box 29">
              <a:extLst>
                <a:ext uri="{FF2B5EF4-FFF2-40B4-BE49-F238E27FC236}">
                  <a16:creationId xmlns:a16="http://schemas.microsoft.com/office/drawing/2014/main" id="{CD1D86B8-1D19-0B61-8183-B1D8239AA67E}"/>
                </a:ext>
              </a:extLst>
            </p:cNvPr>
            <p:cNvSpPr txBox="1">
              <a:spLocks noChangeArrowheads="1"/>
            </p:cNvSpPr>
            <p:nvPr/>
          </p:nvSpPr>
          <p:spPr bwMode="auto">
            <a:xfrm>
              <a:off x="4013" y="2715"/>
              <a:ext cx="68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r" eaLnBrk="1" hangingPunct="1">
                <a:lnSpc>
                  <a:spcPct val="60000"/>
                </a:lnSpc>
                <a:spcBef>
                  <a:spcPct val="50000"/>
                </a:spcBef>
                <a:buClrTx/>
                <a:buFontTx/>
                <a:buNone/>
              </a:pPr>
              <a:r>
                <a:rPr lang="en-US" altLang="zh-CN" sz="1800">
                  <a:latin typeface="Arial" panose="020B0604020202020204" pitchFamily="34" charset="0"/>
                  <a:ea typeface="Arial Unicode MS" panose="020B0604020202020204" pitchFamily="34" charset="-122"/>
                </a:rPr>
                <a:t>c </a:t>
              </a:r>
            </a:p>
            <a:p>
              <a:pPr algn="r" eaLnBrk="1" hangingPunct="1">
                <a:lnSpc>
                  <a:spcPct val="60000"/>
                </a:lnSpc>
                <a:spcBef>
                  <a:spcPct val="50000"/>
                </a:spcBef>
                <a:buClrTx/>
                <a:buFontTx/>
                <a:buNone/>
              </a:pPr>
              <a:r>
                <a:rPr lang="zh-CN" altLang="en-US" sz="1800">
                  <a:latin typeface="Arial" panose="020B0604020202020204" pitchFamily="34" charset="0"/>
                  <a:ea typeface="Arial Unicode MS" panose="020B0604020202020204" pitchFamily="34" charset="-122"/>
                </a:rPr>
                <a:t>集电极</a:t>
              </a:r>
            </a:p>
          </p:txBody>
        </p:sp>
        <p:sp>
          <p:nvSpPr>
            <p:cNvPr id="27656" name="Text Box 30">
              <a:extLst>
                <a:ext uri="{FF2B5EF4-FFF2-40B4-BE49-F238E27FC236}">
                  <a16:creationId xmlns:a16="http://schemas.microsoft.com/office/drawing/2014/main" id="{2DAA5D84-594F-CDBF-1740-5F354731170C}"/>
                </a:ext>
              </a:extLst>
            </p:cNvPr>
            <p:cNvSpPr txBox="1">
              <a:spLocks noChangeArrowheads="1"/>
            </p:cNvSpPr>
            <p:nvPr/>
          </p:nvSpPr>
          <p:spPr bwMode="auto">
            <a:xfrm>
              <a:off x="3832" y="3499"/>
              <a:ext cx="68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r" eaLnBrk="1" hangingPunct="1">
                <a:lnSpc>
                  <a:spcPct val="60000"/>
                </a:lnSpc>
                <a:spcBef>
                  <a:spcPct val="50000"/>
                </a:spcBef>
                <a:buClrTx/>
                <a:buFontTx/>
                <a:buNone/>
              </a:pPr>
              <a:r>
                <a:rPr lang="en-US" altLang="zh-CN" sz="1800">
                  <a:latin typeface="Arial" panose="020B0604020202020204" pitchFamily="34" charset="0"/>
                  <a:ea typeface="Arial Unicode MS" panose="020B0604020202020204" pitchFamily="34" charset="-122"/>
                </a:rPr>
                <a:t>b </a:t>
              </a:r>
            </a:p>
            <a:p>
              <a:pPr algn="r" eaLnBrk="1" hangingPunct="1">
                <a:lnSpc>
                  <a:spcPct val="60000"/>
                </a:lnSpc>
                <a:spcBef>
                  <a:spcPct val="50000"/>
                </a:spcBef>
                <a:buClrTx/>
                <a:buFontTx/>
                <a:buNone/>
              </a:pPr>
              <a:r>
                <a:rPr lang="zh-CN" altLang="en-US" sz="1800">
                  <a:latin typeface="Arial" panose="020B0604020202020204" pitchFamily="34" charset="0"/>
                  <a:ea typeface="Arial Unicode MS" panose="020B0604020202020204" pitchFamily="34" charset="-122"/>
                </a:rPr>
                <a:t>基极</a:t>
              </a:r>
            </a:p>
          </p:txBody>
        </p:sp>
        <p:sp>
          <p:nvSpPr>
            <p:cNvPr id="27657" name="Text Box 31">
              <a:extLst>
                <a:ext uri="{FF2B5EF4-FFF2-40B4-BE49-F238E27FC236}">
                  <a16:creationId xmlns:a16="http://schemas.microsoft.com/office/drawing/2014/main" id="{F417BBDA-5F2A-7149-7BE7-10735501FB10}"/>
                </a:ext>
              </a:extLst>
            </p:cNvPr>
            <p:cNvSpPr txBox="1">
              <a:spLocks noChangeArrowheads="1"/>
            </p:cNvSpPr>
            <p:nvPr/>
          </p:nvSpPr>
          <p:spPr bwMode="auto">
            <a:xfrm>
              <a:off x="4853" y="3521"/>
              <a:ext cx="68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60000"/>
                </a:lnSpc>
                <a:spcBef>
                  <a:spcPct val="50000"/>
                </a:spcBef>
                <a:buClrTx/>
                <a:buFontTx/>
                <a:buNone/>
              </a:pPr>
              <a:r>
                <a:rPr lang="en-US" altLang="zh-CN" sz="1800">
                  <a:latin typeface="Arial" panose="020B0604020202020204" pitchFamily="34" charset="0"/>
                  <a:ea typeface="Arial Unicode MS" panose="020B0604020202020204" pitchFamily="34" charset="-122"/>
                </a:rPr>
                <a:t>e </a:t>
              </a:r>
            </a:p>
            <a:p>
              <a:pPr eaLnBrk="1" hangingPunct="1">
                <a:lnSpc>
                  <a:spcPct val="60000"/>
                </a:lnSpc>
                <a:spcBef>
                  <a:spcPct val="50000"/>
                </a:spcBef>
                <a:buClrTx/>
                <a:buFontTx/>
                <a:buNone/>
              </a:pPr>
              <a:r>
                <a:rPr lang="zh-CN" altLang="en-US" sz="1800">
                  <a:latin typeface="Arial" panose="020B0604020202020204" pitchFamily="34" charset="0"/>
                  <a:ea typeface="Arial Unicode MS" panose="020B0604020202020204" pitchFamily="34" charset="-122"/>
                </a:rPr>
                <a:t>发射极</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Effect transition="in" filter="blinds(horizontal)">
                                      <p:cBhvr>
                                        <p:cTn id="7" dur="500"/>
                                        <p:tgtEl>
                                          <p:spTgt spid="34918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49187">
                                            <p:txEl>
                                              <p:pRg st="1" end="1"/>
                                            </p:txEl>
                                          </p:spTgt>
                                        </p:tgtEl>
                                        <p:attrNameLst>
                                          <p:attrName>style.visibility</p:attrName>
                                        </p:attrNameLst>
                                      </p:cBhvr>
                                      <p:to>
                                        <p:strVal val="visible"/>
                                      </p:to>
                                    </p:set>
                                    <p:animEffect transition="in" filter="blinds(horizontal)">
                                      <p:cBhvr>
                                        <p:cTn id="10" dur="500"/>
                                        <p:tgtEl>
                                          <p:spTgt spid="34918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9187">
                                            <p:txEl>
                                              <p:pRg st="2" end="2"/>
                                            </p:txEl>
                                          </p:spTgt>
                                        </p:tgtEl>
                                        <p:attrNameLst>
                                          <p:attrName>style.visibility</p:attrName>
                                        </p:attrNameLst>
                                      </p:cBhvr>
                                      <p:to>
                                        <p:strVal val="visible"/>
                                      </p:to>
                                    </p:set>
                                    <p:animEffect transition="in" filter="blinds(horizontal)">
                                      <p:cBhvr>
                                        <p:cTn id="13" dur="500"/>
                                        <p:tgtEl>
                                          <p:spTgt spid="349187">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49187">
                                            <p:txEl>
                                              <p:pRg st="3" end="3"/>
                                            </p:txEl>
                                          </p:spTgt>
                                        </p:tgtEl>
                                        <p:attrNameLst>
                                          <p:attrName>style.visibility</p:attrName>
                                        </p:attrNameLst>
                                      </p:cBhvr>
                                      <p:to>
                                        <p:strVal val="visible"/>
                                      </p:to>
                                    </p:set>
                                    <p:animEffect transition="in" filter="blinds(horizontal)">
                                      <p:cBhvr>
                                        <p:cTn id="16" dur="500"/>
                                        <p:tgtEl>
                                          <p:spTgt spid="34918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49187">
                                            <p:txEl>
                                              <p:pRg st="5" end="5"/>
                                            </p:txEl>
                                          </p:spTgt>
                                        </p:tgtEl>
                                        <p:attrNameLst>
                                          <p:attrName>style.visibility</p:attrName>
                                        </p:attrNameLst>
                                      </p:cBhvr>
                                      <p:to>
                                        <p:strVal val="visible"/>
                                      </p:to>
                                    </p:set>
                                    <p:animEffect transition="in" filter="blinds(horizontal)">
                                      <p:cBhvr>
                                        <p:cTn id="21" dur="500"/>
                                        <p:tgtEl>
                                          <p:spTgt spid="349187">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49187">
                                            <p:txEl>
                                              <p:pRg st="6" end="6"/>
                                            </p:txEl>
                                          </p:spTgt>
                                        </p:tgtEl>
                                        <p:attrNameLst>
                                          <p:attrName>style.visibility</p:attrName>
                                        </p:attrNameLst>
                                      </p:cBhvr>
                                      <p:to>
                                        <p:strVal val="visible"/>
                                      </p:to>
                                    </p:set>
                                    <p:animEffect transition="in" filter="blinds(horizontal)">
                                      <p:cBhvr>
                                        <p:cTn id="26" dur="500"/>
                                        <p:tgtEl>
                                          <p:spTgt spid="349187">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49187">
                                            <p:txEl>
                                              <p:pRg st="7" end="7"/>
                                            </p:txEl>
                                          </p:spTgt>
                                        </p:tgtEl>
                                        <p:attrNameLst>
                                          <p:attrName>style.visibility</p:attrName>
                                        </p:attrNameLst>
                                      </p:cBhvr>
                                      <p:to>
                                        <p:strVal val="visible"/>
                                      </p:to>
                                    </p:set>
                                    <p:animEffect transition="in" filter="blinds(horizontal)">
                                      <p:cBhvr>
                                        <p:cTn id="31" dur="500"/>
                                        <p:tgtEl>
                                          <p:spTgt spid="349187">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49187">
                                            <p:txEl>
                                              <p:pRg st="8" end="8"/>
                                            </p:txEl>
                                          </p:spTgt>
                                        </p:tgtEl>
                                        <p:attrNameLst>
                                          <p:attrName>style.visibility</p:attrName>
                                        </p:attrNameLst>
                                      </p:cBhvr>
                                      <p:to>
                                        <p:strVal val="visible"/>
                                      </p:to>
                                    </p:set>
                                    <p:animEffect transition="in" filter="blinds(horizontal)">
                                      <p:cBhvr>
                                        <p:cTn id="36" dur="500"/>
                                        <p:tgtEl>
                                          <p:spTgt spid="349187">
                                            <p:txEl>
                                              <p:pRg st="8" end="8"/>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49187">
                                            <p:txEl>
                                              <p:pRg st="10" end="10"/>
                                            </p:txEl>
                                          </p:spTgt>
                                        </p:tgtEl>
                                        <p:attrNameLst>
                                          <p:attrName>style.visibility</p:attrName>
                                        </p:attrNameLst>
                                      </p:cBhvr>
                                      <p:to>
                                        <p:strVal val="visible"/>
                                      </p:to>
                                    </p:set>
                                    <p:animEffect transition="in" filter="blinds(horizontal)">
                                      <p:cBhvr>
                                        <p:cTn id="41" dur="500"/>
                                        <p:tgtEl>
                                          <p:spTgt spid="349187">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49187">
                                            <p:txEl>
                                              <p:pRg st="11" end="11"/>
                                            </p:txEl>
                                          </p:spTgt>
                                        </p:tgtEl>
                                        <p:attrNameLst>
                                          <p:attrName>style.visibility</p:attrName>
                                        </p:attrNameLst>
                                      </p:cBhvr>
                                      <p:to>
                                        <p:strVal val="visible"/>
                                      </p:to>
                                    </p:set>
                                    <p:animEffect transition="in" filter="blinds(horizontal)">
                                      <p:cBhvr>
                                        <p:cTn id="44" dur="500"/>
                                        <p:tgtEl>
                                          <p:spTgt spid="349187">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49187">
                                            <p:txEl>
                                              <p:pRg st="12" end="12"/>
                                            </p:txEl>
                                          </p:spTgt>
                                        </p:tgtEl>
                                        <p:attrNameLst>
                                          <p:attrName>style.visibility</p:attrName>
                                        </p:attrNameLst>
                                      </p:cBhvr>
                                      <p:to>
                                        <p:strVal val="visible"/>
                                      </p:to>
                                    </p:set>
                                    <p:animEffect transition="in" filter="blinds(horizontal)">
                                      <p:cBhvr>
                                        <p:cTn id="47" dur="500"/>
                                        <p:tgtEl>
                                          <p:spTgt spid="3491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Slide Number Placeholder 9">
            <a:extLst>
              <a:ext uri="{FF2B5EF4-FFF2-40B4-BE49-F238E27FC236}">
                <a16:creationId xmlns:a16="http://schemas.microsoft.com/office/drawing/2014/main" id="{F7C7918B-87F1-8C49-CC9B-36595AF70B28}"/>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0590CE6F-88E8-4C1E-A536-0C620A3C6F14}"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18</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51234" name="Text Box 2">
            <a:extLst>
              <a:ext uri="{FF2B5EF4-FFF2-40B4-BE49-F238E27FC236}">
                <a16:creationId xmlns:a16="http://schemas.microsoft.com/office/drawing/2014/main" id="{CF8E1ACA-A205-DD4F-7C20-CF85A44B06B0}"/>
              </a:ext>
            </a:extLst>
          </p:cNvPr>
          <p:cNvSpPr txBox="1">
            <a:spLocks noChangeArrowheads="1"/>
          </p:cNvSpPr>
          <p:nvPr/>
        </p:nvSpPr>
        <p:spPr bwMode="auto">
          <a:xfrm>
            <a:off x="685800" y="5486400"/>
            <a:ext cx="7848600" cy="11874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Times New Roman" panose="02020603050405020304" pitchFamily="18" charset="0"/>
                <a:ea typeface="Arial Unicode MS" panose="020B0604020202020204" pitchFamily="34" charset="-122"/>
              </a:rPr>
              <a:t>         三极管是数字电路中最基本的开关元件，通常不是工作在</a:t>
            </a:r>
            <a:r>
              <a:rPr kumimoji="1" lang="zh-CN" altLang="en-US" sz="2400">
                <a:solidFill>
                  <a:srgbClr val="CC0066"/>
                </a:solidFill>
                <a:latin typeface="Times New Roman" panose="02020603050405020304" pitchFamily="18" charset="0"/>
                <a:ea typeface="Arial Unicode MS" panose="020B0604020202020204" pitchFamily="34" charset="-122"/>
              </a:rPr>
              <a:t>饱和区</a:t>
            </a:r>
            <a:r>
              <a:rPr kumimoji="1" lang="zh-CN" altLang="en-US" sz="2400">
                <a:latin typeface="Times New Roman" panose="02020603050405020304" pitchFamily="18" charset="0"/>
                <a:ea typeface="Arial Unicode MS" panose="020B0604020202020204" pitchFamily="34" charset="-122"/>
              </a:rPr>
              <a:t>就是工作在</a:t>
            </a:r>
            <a:r>
              <a:rPr kumimoji="1" lang="zh-CN" altLang="en-US" sz="2400">
                <a:solidFill>
                  <a:srgbClr val="CC0066"/>
                </a:solidFill>
                <a:latin typeface="Times New Roman" panose="02020603050405020304" pitchFamily="18" charset="0"/>
                <a:ea typeface="Arial Unicode MS" panose="020B0604020202020204" pitchFamily="34" charset="-122"/>
              </a:rPr>
              <a:t>截止区</a:t>
            </a:r>
            <a:r>
              <a:rPr kumimoji="1" lang="zh-CN" altLang="en-US" sz="2400">
                <a:latin typeface="Times New Roman" panose="02020603050405020304" pitchFamily="18" charset="0"/>
                <a:ea typeface="Arial Unicode MS" panose="020B0604020202020204" pitchFamily="34" charset="-122"/>
              </a:rPr>
              <a:t>。放大区只是出现在三极由饱和变为截止、由截止变为饱和的过渡过程中。</a:t>
            </a:r>
          </a:p>
        </p:txBody>
      </p:sp>
      <p:sp>
        <p:nvSpPr>
          <p:cNvPr id="351235" name="Rectangle 3">
            <a:extLst>
              <a:ext uri="{FF2B5EF4-FFF2-40B4-BE49-F238E27FC236}">
                <a16:creationId xmlns:a16="http://schemas.microsoft.com/office/drawing/2014/main" id="{36D7EBA3-4B8B-AC9D-418C-B2D63E3C9436}"/>
              </a:ext>
            </a:extLst>
          </p:cNvPr>
          <p:cNvSpPr>
            <a:spLocks noGrp="1"/>
          </p:cNvSpPr>
          <p:nvPr>
            <p:ph type="title" idx="4294967295"/>
          </p:nvPr>
        </p:nvSpPr>
        <p:spPr/>
        <p:txBody>
          <a:bodyPr/>
          <a:lstStyle/>
          <a:p>
            <a:pPr>
              <a:defRPr/>
            </a:pPr>
            <a:r>
              <a:rPr kumimoji="1" lang="zh-CN" altLang="en-US" sz="2400" cap="none"/>
              <a:t>晶体三极管的三种工作状态</a:t>
            </a:r>
          </a:p>
        </p:txBody>
      </p:sp>
      <p:pic>
        <p:nvPicPr>
          <p:cNvPr id="29701" name="Picture 4">
            <a:extLst>
              <a:ext uri="{FF2B5EF4-FFF2-40B4-BE49-F238E27FC236}">
                <a16:creationId xmlns:a16="http://schemas.microsoft.com/office/drawing/2014/main" id="{AFB7B8A0-730A-9B9C-5D7B-6A363EDA0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92150"/>
            <a:ext cx="5581650"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Picture 5">
            <a:extLst>
              <a:ext uri="{FF2B5EF4-FFF2-40B4-BE49-F238E27FC236}">
                <a16:creationId xmlns:a16="http://schemas.microsoft.com/office/drawing/2014/main" id="{33B65F99-960B-D077-F4FB-13B28E245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260350"/>
            <a:ext cx="1547813"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Rectangle 37">
            <a:extLst>
              <a:ext uri="{FF2B5EF4-FFF2-40B4-BE49-F238E27FC236}">
                <a16:creationId xmlns:a16="http://schemas.microsoft.com/office/drawing/2014/main" id="{7A04283F-E7E9-3E25-C351-D9816F2D3EDA}"/>
              </a:ext>
            </a:extLst>
          </p:cNvPr>
          <p:cNvSpPr>
            <a:spLocks noChangeArrowheads="1"/>
          </p:cNvSpPr>
          <p:nvPr/>
        </p:nvSpPr>
        <p:spPr bwMode="auto">
          <a:xfrm>
            <a:off x="1042988" y="188913"/>
            <a:ext cx="3613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solidFill>
                  <a:srgbClr val="0000FF"/>
                </a:solidFill>
                <a:latin typeface="宋体" panose="02010600030101010101" pitchFamily="2" charset="-122"/>
                <a:ea typeface="Arial Unicode MS" panose="020B0604020202020204" pitchFamily="34" charset="-122"/>
              </a:rPr>
              <a:t>1. </a:t>
            </a:r>
            <a:r>
              <a:rPr lang="zh-CN" altLang="en-US" sz="2800">
                <a:solidFill>
                  <a:srgbClr val="0000FF"/>
                </a:solidFill>
                <a:latin typeface="宋体" panose="02010600030101010101" pitchFamily="2" charset="-122"/>
                <a:ea typeface="Arial Unicode MS" panose="020B0604020202020204" pitchFamily="34" charset="-122"/>
              </a:rPr>
              <a:t>三极管的转移特性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351234"/>
                                        </p:tgtEl>
                                        <p:attrNameLst>
                                          <p:attrName>style.visibility</p:attrName>
                                        </p:attrNameLst>
                                      </p:cBhvr>
                                      <p:to>
                                        <p:strVal val="visible"/>
                                      </p:to>
                                    </p:set>
                                    <p:animEffect transition="in" filter="wipe(left)">
                                      <p:cBhvr>
                                        <p:cTn id="7" dur="75"/>
                                        <p:tgtEl>
                                          <p:spTgt spid="351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Slide Number Placeholder 9">
            <a:extLst>
              <a:ext uri="{FF2B5EF4-FFF2-40B4-BE49-F238E27FC236}">
                <a16:creationId xmlns:a16="http://schemas.microsoft.com/office/drawing/2014/main" id="{AB6D6337-BEA7-F3BA-B917-FFD433EFF431}"/>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299EA4AC-49F7-45FB-BCBD-BA68667BC0B9}"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19</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52258" name="Rectangle 2">
            <a:extLst>
              <a:ext uri="{FF2B5EF4-FFF2-40B4-BE49-F238E27FC236}">
                <a16:creationId xmlns:a16="http://schemas.microsoft.com/office/drawing/2014/main" id="{01B662AB-63E8-6B75-7A65-3C1EBB47C15A}"/>
              </a:ext>
            </a:extLst>
          </p:cNvPr>
          <p:cNvSpPr>
            <a:spLocks noGrp="1"/>
          </p:cNvSpPr>
          <p:nvPr>
            <p:ph type="title"/>
          </p:nvPr>
        </p:nvSpPr>
        <p:spPr/>
        <p:txBody>
          <a:bodyPr/>
          <a:lstStyle/>
          <a:p>
            <a:pPr>
              <a:defRPr/>
            </a:pPr>
            <a:r>
              <a:rPr lang="zh-CN" altLang="en-US" sz="2000" b="1" cap="none"/>
              <a:t>三极管的开关时间</a:t>
            </a:r>
          </a:p>
        </p:txBody>
      </p:sp>
      <p:sp>
        <p:nvSpPr>
          <p:cNvPr id="352259" name="Rectangle 3">
            <a:extLst>
              <a:ext uri="{FF2B5EF4-FFF2-40B4-BE49-F238E27FC236}">
                <a16:creationId xmlns:a16="http://schemas.microsoft.com/office/drawing/2014/main" id="{0347F77D-DBFC-1E85-7296-9AF8B49765E9}"/>
              </a:ext>
            </a:extLst>
          </p:cNvPr>
          <p:cNvSpPr>
            <a:spLocks noGrp="1"/>
          </p:cNvSpPr>
          <p:nvPr>
            <p:ph type="body" idx="1"/>
          </p:nvPr>
        </p:nvSpPr>
        <p:spPr bwMode="auto">
          <a:xfrm>
            <a:off x="863600" y="944563"/>
            <a:ext cx="4932363" cy="39973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defRPr/>
            </a:pPr>
            <a:r>
              <a:rPr lang="zh-CN" altLang="en-US" b="1">
                <a:solidFill>
                  <a:srgbClr val="0000FF"/>
                </a:solidFill>
              </a:rPr>
              <a:t>开启时间</a:t>
            </a:r>
            <a:r>
              <a:rPr lang="en-US" altLang="zh-CN" b="1">
                <a:solidFill>
                  <a:srgbClr val="0000FF"/>
                </a:solidFill>
              </a:rPr>
              <a:t>(t</a:t>
            </a:r>
            <a:r>
              <a:rPr lang="en-US" altLang="zh-CN" b="1" baseline="-25000">
                <a:solidFill>
                  <a:srgbClr val="0000FF"/>
                </a:solidFill>
              </a:rPr>
              <a:t>on</a:t>
            </a:r>
            <a:r>
              <a:rPr lang="en-US" altLang="zh-CN" b="1">
                <a:solidFill>
                  <a:srgbClr val="0000FF"/>
                </a:solidFill>
              </a:rPr>
              <a:t>)</a:t>
            </a:r>
            <a:r>
              <a:rPr lang="zh-CN" altLang="en-US" b="1">
                <a:solidFill>
                  <a:srgbClr val="0000FF"/>
                </a:solidFill>
              </a:rPr>
              <a:t> ：</a:t>
            </a:r>
            <a:r>
              <a:rPr lang="zh-CN" altLang="en-US" b="1"/>
              <a:t>由</a:t>
            </a:r>
            <a:r>
              <a:rPr lang="zh-CN" altLang="en-US" b="1">
                <a:solidFill>
                  <a:srgbClr val="0000FF"/>
                </a:solidFill>
              </a:rPr>
              <a:t>截止</a:t>
            </a:r>
            <a:r>
              <a:rPr lang="zh-CN" altLang="en-US" b="1"/>
              <a:t>到</a:t>
            </a:r>
            <a:r>
              <a:rPr lang="zh-CN" altLang="en-US" b="1">
                <a:solidFill>
                  <a:srgbClr val="0000FF"/>
                </a:solidFill>
              </a:rPr>
              <a:t>饱和导通</a:t>
            </a:r>
            <a:endParaRPr lang="zh-CN" altLang="en-US" b="1"/>
          </a:p>
          <a:p>
            <a:pPr>
              <a:lnSpc>
                <a:spcPct val="90000"/>
              </a:lnSpc>
              <a:buFont typeface="Wingdings" panose="05000000000000000000" pitchFamily="2" charset="2"/>
              <a:buNone/>
              <a:defRPr/>
            </a:pPr>
            <a:r>
              <a:rPr lang="en-US" altLang="zh-CN" b="1"/>
              <a:t>		</a:t>
            </a:r>
            <a:r>
              <a:rPr lang="en-US" altLang="zh-CN" sz="2400" b="1">
                <a:solidFill>
                  <a:srgbClr val="0000FF"/>
                </a:solidFill>
              </a:rPr>
              <a:t>t</a:t>
            </a:r>
            <a:r>
              <a:rPr lang="en-US" altLang="zh-CN" sz="2400" b="1" baseline="-25000">
                <a:solidFill>
                  <a:srgbClr val="0000FF"/>
                </a:solidFill>
              </a:rPr>
              <a:t>on</a:t>
            </a:r>
            <a:r>
              <a:rPr lang="en-US" altLang="zh-CN" sz="2400" b="1">
                <a:solidFill>
                  <a:srgbClr val="0000FF"/>
                </a:solidFill>
              </a:rPr>
              <a:t>=t</a:t>
            </a:r>
            <a:r>
              <a:rPr lang="en-US" altLang="zh-CN" sz="2400" b="1" baseline="-25000">
                <a:solidFill>
                  <a:srgbClr val="0000FF"/>
                </a:solidFill>
              </a:rPr>
              <a:t>d</a:t>
            </a:r>
            <a:r>
              <a:rPr lang="en-US" altLang="zh-CN" sz="2400" b="1">
                <a:solidFill>
                  <a:srgbClr val="0000FF"/>
                </a:solidFill>
              </a:rPr>
              <a:t>+t</a:t>
            </a:r>
            <a:r>
              <a:rPr lang="en-US" altLang="zh-CN" sz="2400" b="1" baseline="-25000">
                <a:solidFill>
                  <a:srgbClr val="0000FF"/>
                </a:solidFill>
              </a:rPr>
              <a:t>r</a:t>
            </a:r>
            <a:endParaRPr lang="zh-CN" altLang="en-US" sz="2400" b="1"/>
          </a:p>
          <a:p>
            <a:pPr>
              <a:lnSpc>
                <a:spcPct val="90000"/>
              </a:lnSpc>
              <a:buFont typeface="Wingdings" panose="05000000000000000000" pitchFamily="2" charset="2"/>
              <a:buNone/>
              <a:defRPr/>
            </a:pPr>
            <a:r>
              <a:rPr lang="en-US" altLang="zh-CN" b="1"/>
              <a:t>	t</a:t>
            </a:r>
            <a:r>
              <a:rPr lang="en-US" altLang="zh-CN" b="1" baseline="-25000"/>
              <a:t>d</a:t>
            </a:r>
            <a:r>
              <a:rPr lang="zh-CN" altLang="en-US" b="1"/>
              <a:t>：延迟时间， </a:t>
            </a:r>
            <a:r>
              <a:rPr lang="en-US" altLang="zh-CN" b="1"/>
              <a:t>t</a:t>
            </a:r>
            <a:r>
              <a:rPr lang="en-US" altLang="zh-CN" b="1" baseline="-25000"/>
              <a:t>r</a:t>
            </a:r>
            <a:r>
              <a:rPr lang="zh-CN" altLang="en-US" b="1"/>
              <a:t>：上升时间</a:t>
            </a:r>
          </a:p>
          <a:p>
            <a:pPr>
              <a:lnSpc>
                <a:spcPct val="90000"/>
              </a:lnSpc>
              <a:defRPr/>
            </a:pPr>
            <a:endParaRPr lang="zh-CN" altLang="en-US" b="1"/>
          </a:p>
          <a:p>
            <a:pPr>
              <a:lnSpc>
                <a:spcPct val="90000"/>
              </a:lnSpc>
              <a:defRPr/>
            </a:pPr>
            <a:r>
              <a:rPr lang="zh-CN" altLang="en-US" b="1">
                <a:solidFill>
                  <a:srgbClr val="0000FF"/>
                </a:solidFill>
              </a:rPr>
              <a:t>关闭时间</a:t>
            </a:r>
            <a:r>
              <a:rPr lang="en-US" altLang="zh-CN" b="1">
                <a:solidFill>
                  <a:srgbClr val="0000FF"/>
                </a:solidFill>
              </a:rPr>
              <a:t>(t</a:t>
            </a:r>
            <a:r>
              <a:rPr lang="en-US" altLang="zh-CN" b="1" baseline="-25000">
                <a:solidFill>
                  <a:srgbClr val="0000FF"/>
                </a:solidFill>
              </a:rPr>
              <a:t>off</a:t>
            </a:r>
            <a:r>
              <a:rPr lang="en-US" altLang="zh-CN" b="1">
                <a:solidFill>
                  <a:srgbClr val="0000FF"/>
                </a:solidFill>
              </a:rPr>
              <a:t>) </a:t>
            </a:r>
            <a:r>
              <a:rPr lang="zh-CN" altLang="en-US" b="1">
                <a:solidFill>
                  <a:srgbClr val="0000FF"/>
                </a:solidFill>
              </a:rPr>
              <a:t>：</a:t>
            </a:r>
            <a:r>
              <a:rPr lang="zh-CN" altLang="en-US" b="1"/>
              <a:t>由</a:t>
            </a:r>
            <a:r>
              <a:rPr lang="zh-CN" altLang="en-US" b="1">
                <a:solidFill>
                  <a:srgbClr val="0000FF"/>
                </a:solidFill>
              </a:rPr>
              <a:t>饱和导通</a:t>
            </a:r>
            <a:r>
              <a:rPr lang="zh-CN" altLang="en-US" b="1"/>
              <a:t>到</a:t>
            </a:r>
            <a:r>
              <a:rPr lang="zh-CN" altLang="en-US" b="1">
                <a:solidFill>
                  <a:srgbClr val="0000FF"/>
                </a:solidFill>
              </a:rPr>
              <a:t>截止	</a:t>
            </a:r>
            <a:r>
              <a:rPr lang="en-US" altLang="zh-CN" sz="2400" b="1">
                <a:solidFill>
                  <a:srgbClr val="0000FF"/>
                </a:solidFill>
              </a:rPr>
              <a:t>t</a:t>
            </a:r>
            <a:r>
              <a:rPr lang="en-US" altLang="zh-CN" sz="2400" b="1" baseline="-25000">
                <a:solidFill>
                  <a:srgbClr val="0000FF"/>
                </a:solidFill>
              </a:rPr>
              <a:t>off</a:t>
            </a:r>
            <a:r>
              <a:rPr lang="en-US" altLang="zh-CN" sz="2400" b="1">
                <a:solidFill>
                  <a:srgbClr val="0000FF"/>
                </a:solidFill>
              </a:rPr>
              <a:t>=t</a:t>
            </a:r>
            <a:r>
              <a:rPr lang="en-US" altLang="zh-CN" sz="2400" b="1" baseline="-25000">
                <a:solidFill>
                  <a:srgbClr val="0000FF"/>
                </a:solidFill>
              </a:rPr>
              <a:t>s</a:t>
            </a:r>
            <a:r>
              <a:rPr lang="en-US" altLang="zh-CN" sz="2400" b="1">
                <a:solidFill>
                  <a:srgbClr val="0000FF"/>
                </a:solidFill>
              </a:rPr>
              <a:t>+t</a:t>
            </a:r>
            <a:r>
              <a:rPr lang="en-US" altLang="zh-CN" sz="2400" b="1" baseline="-25000">
                <a:solidFill>
                  <a:srgbClr val="0000FF"/>
                </a:solidFill>
              </a:rPr>
              <a:t>f</a:t>
            </a:r>
            <a:endParaRPr lang="zh-CN" altLang="en-US" sz="2400" b="1">
              <a:solidFill>
                <a:srgbClr val="0000FF"/>
              </a:solidFill>
            </a:endParaRPr>
          </a:p>
          <a:p>
            <a:pPr>
              <a:lnSpc>
                <a:spcPct val="90000"/>
              </a:lnSpc>
              <a:buFont typeface="Wingdings" panose="05000000000000000000" pitchFamily="2" charset="2"/>
              <a:buNone/>
              <a:defRPr/>
            </a:pPr>
            <a:r>
              <a:rPr lang="en-US" altLang="zh-CN" b="1"/>
              <a:t>	t</a:t>
            </a:r>
            <a:r>
              <a:rPr lang="en-US" altLang="zh-CN" b="1" baseline="-25000"/>
              <a:t>s</a:t>
            </a:r>
            <a:r>
              <a:rPr lang="zh-CN" altLang="en-US" b="1"/>
              <a:t>：存储时间， </a:t>
            </a:r>
            <a:r>
              <a:rPr lang="en-US" altLang="zh-CN" b="1"/>
              <a:t>t</a:t>
            </a:r>
            <a:r>
              <a:rPr lang="en-US" altLang="zh-CN" b="1" baseline="-25000"/>
              <a:t>f</a:t>
            </a:r>
            <a:r>
              <a:rPr lang="zh-CN" altLang="en-US" b="1"/>
              <a:t>：下降时间</a:t>
            </a:r>
          </a:p>
          <a:p>
            <a:pPr>
              <a:lnSpc>
                <a:spcPct val="90000"/>
              </a:lnSpc>
              <a:defRPr/>
            </a:pPr>
            <a:endParaRPr lang="zh-CN" altLang="en-US" b="1"/>
          </a:p>
          <a:p>
            <a:pPr>
              <a:lnSpc>
                <a:spcPct val="90000"/>
              </a:lnSpc>
              <a:defRPr/>
            </a:pPr>
            <a:r>
              <a:rPr lang="zh-CN" altLang="en-US" b="1"/>
              <a:t>三极管的开关时间一般为纳秒</a:t>
            </a:r>
            <a:r>
              <a:rPr lang="en-US" altLang="zh-CN" b="1"/>
              <a:t>(ns)</a:t>
            </a:r>
            <a:r>
              <a:rPr lang="zh-CN" altLang="en-US" b="1"/>
              <a:t>数量级，并且</a:t>
            </a:r>
            <a:r>
              <a:rPr lang="en-US" altLang="zh-CN" b="1"/>
              <a:t>t</a:t>
            </a:r>
            <a:r>
              <a:rPr lang="en-US" altLang="zh-CN" b="1" baseline="-25000"/>
              <a:t>off</a:t>
            </a:r>
            <a:r>
              <a:rPr lang="en-US" altLang="zh-CN" b="1"/>
              <a:t>&gt;t</a:t>
            </a:r>
            <a:r>
              <a:rPr lang="en-US" altLang="zh-CN" b="1" baseline="-25000"/>
              <a:t>on</a:t>
            </a:r>
            <a:r>
              <a:rPr lang="zh-CN" altLang="en-US" b="1"/>
              <a:t>，</a:t>
            </a:r>
            <a:r>
              <a:rPr lang="en-US" altLang="zh-CN" b="1"/>
              <a:t>t</a:t>
            </a:r>
            <a:r>
              <a:rPr lang="en-US" altLang="zh-CN" b="1" baseline="-25000"/>
              <a:t>s</a:t>
            </a:r>
            <a:r>
              <a:rPr lang="en-US" altLang="zh-CN" b="1"/>
              <a:t>&gt;t</a:t>
            </a:r>
            <a:r>
              <a:rPr lang="en-US" altLang="zh-CN" b="1" baseline="-25000"/>
              <a:t>f</a:t>
            </a:r>
            <a:r>
              <a:rPr lang="zh-CN" altLang="en-US" b="1"/>
              <a:t>，因此</a:t>
            </a:r>
            <a:r>
              <a:rPr lang="en-US" altLang="zh-CN" b="1"/>
              <a:t>t</a:t>
            </a:r>
            <a:r>
              <a:rPr lang="en-US" altLang="zh-CN" b="1" baseline="-25000"/>
              <a:t>s </a:t>
            </a:r>
            <a:r>
              <a:rPr lang="zh-CN" altLang="en-US" b="1"/>
              <a:t>的大小是决定三极管开关速度的最主要参数。</a:t>
            </a:r>
          </a:p>
        </p:txBody>
      </p:sp>
      <p:pic>
        <p:nvPicPr>
          <p:cNvPr id="30725" name="Picture 4">
            <a:extLst>
              <a:ext uri="{FF2B5EF4-FFF2-40B4-BE49-F238E27FC236}">
                <a16:creationId xmlns:a16="http://schemas.microsoft.com/office/drawing/2014/main" id="{C56704FF-1E8E-323E-75D9-72CAC2AE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75" y="0"/>
            <a:ext cx="3540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261" name="Rectangle 5">
            <a:extLst>
              <a:ext uri="{FF2B5EF4-FFF2-40B4-BE49-F238E27FC236}">
                <a16:creationId xmlns:a16="http://schemas.microsoft.com/office/drawing/2014/main" id="{B59A27B9-113E-E41F-9522-ACA54B30CED1}"/>
              </a:ext>
            </a:extLst>
          </p:cNvPr>
          <p:cNvSpPr>
            <a:spLocks noChangeArrowheads="1"/>
          </p:cNvSpPr>
          <p:nvPr/>
        </p:nvSpPr>
        <p:spPr bwMode="auto">
          <a:xfrm>
            <a:off x="1042988" y="5624513"/>
            <a:ext cx="3051175" cy="1016000"/>
          </a:xfrm>
          <a:prstGeom prst="rect">
            <a:avLst/>
          </a:prstGeom>
          <a:solidFill>
            <a:srgbClr val="CCFF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solidFill>
                  <a:srgbClr val="6600CC"/>
                </a:solidFill>
                <a:latin typeface="Tahoma" panose="020B0604030504040204" pitchFamily="34" charset="0"/>
                <a:ea typeface="Arial Unicode MS" panose="020B0604020202020204" pitchFamily="34" charset="-122"/>
              </a:rPr>
              <a:t>注：	</a:t>
            </a:r>
            <a:r>
              <a:rPr lang="en-US" altLang="zh-CN">
                <a:solidFill>
                  <a:srgbClr val="6600CC"/>
                </a:solidFill>
                <a:latin typeface="Tahoma" panose="020B0604030504040204" pitchFamily="34" charset="0"/>
                <a:ea typeface="Arial Unicode MS" panose="020B0604020202020204" pitchFamily="34" charset="-122"/>
              </a:rPr>
              <a:t>1s</a:t>
            </a:r>
            <a:r>
              <a:rPr lang="zh-CN" altLang="en-US">
                <a:solidFill>
                  <a:srgbClr val="6600CC"/>
                </a:solidFill>
                <a:latin typeface="Tahoma" panose="020B0604030504040204" pitchFamily="34" charset="0"/>
                <a:ea typeface="Arial Unicode MS" panose="020B0604020202020204" pitchFamily="34" charset="-122"/>
              </a:rPr>
              <a:t>＝</a:t>
            </a:r>
            <a:r>
              <a:rPr lang="en-US" altLang="zh-CN">
                <a:solidFill>
                  <a:srgbClr val="6600CC"/>
                </a:solidFill>
                <a:latin typeface="Tahoma" panose="020B0604030504040204" pitchFamily="34" charset="0"/>
                <a:ea typeface="Arial Unicode MS" panose="020B0604020202020204" pitchFamily="34" charset="-122"/>
              </a:rPr>
              <a:t>10</a:t>
            </a:r>
            <a:r>
              <a:rPr lang="en-US" altLang="zh-CN" baseline="30000">
                <a:solidFill>
                  <a:srgbClr val="6600CC"/>
                </a:solidFill>
                <a:latin typeface="Tahoma" panose="020B0604030504040204" pitchFamily="34" charset="0"/>
                <a:ea typeface="Arial Unicode MS" panose="020B0604020202020204" pitchFamily="34" charset="-122"/>
              </a:rPr>
              <a:t>3</a:t>
            </a:r>
            <a:r>
              <a:rPr lang="en-US" altLang="zh-CN">
                <a:solidFill>
                  <a:srgbClr val="6600CC"/>
                </a:solidFill>
                <a:latin typeface="Tahoma" panose="020B0604030504040204" pitchFamily="34" charset="0"/>
                <a:ea typeface="Arial Unicode MS" panose="020B0604020202020204" pitchFamily="34" charset="-122"/>
              </a:rPr>
              <a:t>ms</a:t>
            </a:r>
          </a:p>
          <a:p>
            <a:pPr eaLnBrk="1" hangingPunct="1">
              <a:spcBef>
                <a:spcPct val="0"/>
              </a:spcBef>
              <a:buClrTx/>
              <a:buFontTx/>
              <a:buNone/>
            </a:pPr>
            <a:r>
              <a:rPr lang="en-US" altLang="zh-CN">
                <a:solidFill>
                  <a:srgbClr val="6600CC"/>
                </a:solidFill>
                <a:latin typeface="Tahoma" panose="020B0604030504040204" pitchFamily="34" charset="0"/>
                <a:ea typeface="Arial Unicode MS" panose="020B0604020202020204" pitchFamily="34" charset="-122"/>
              </a:rPr>
              <a:t>	1ms=10</a:t>
            </a:r>
            <a:r>
              <a:rPr lang="en-US" altLang="zh-CN" baseline="30000">
                <a:solidFill>
                  <a:srgbClr val="6600CC"/>
                </a:solidFill>
                <a:latin typeface="Tahoma" panose="020B0604030504040204" pitchFamily="34" charset="0"/>
                <a:ea typeface="Arial Unicode MS" panose="020B0604020202020204" pitchFamily="34" charset="-122"/>
              </a:rPr>
              <a:t>3</a:t>
            </a:r>
            <a:r>
              <a:rPr lang="en-US" altLang="zh-CN">
                <a:solidFill>
                  <a:srgbClr val="6600CC"/>
                </a:solidFill>
                <a:latin typeface="Tahoma" panose="020B0604030504040204" pitchFamily="34" charset="0"/>
                <a:ea typeface="Arial Unicode MS" panose="020B0604020202020204" pitchFamily="34" charset="-122"/>
              </a:rPr>
              <a:t>us</a:t>
            </a:r>
          </a:p>
          <a:p>
            <a:pPr eaLnBrk="1" hangingPunct="1">
              <a:spcBef>
                <a:spcPct val="0"/>
              </a:spcBef>
              <a:buClrTx/>
              <a:buFontTx/>
              <a:buNone/>
            </a:pPr>
            <a:r>
              <a:rPr lang="en-US" altLang="zh-CN">
                <a:solidFill>
                  <a:srgbClr val="6600CC"/>
                </a:solidFill>
                <a:latin typeface="Tahoma" panose="020B0604030504040204" pitchFamily="34" charset="0"/>
                <a:ea typeface="Arial Unicode MS" panose="020B0604020202020204" pitchFamily="34" charset="-122"/>
              </a:rPr>
              <a:t>	1us=10</a:t>
            </a:r>
            <a:r>
              <a:rPr lang="en-US" altLang="zh-CN" baseline="30000">
                <a:solidFill>
                  <a:srgbClr val="6600CC"/>
                </a:solidFill>
                <a:latin typeface="Tahoma" panose="020B0604030504040204" pitchFamily="34" charset="0"/>
                <a:ea typeface="Arial Unicode MS" panose="020B0604020202020204" pitchFamily="34" charset="-122"/>
              </a:rPr>
              <a:t>3</a:t>
            </a:r>
            <a:r>
              <a:rPr lang="en-US" altLang="zh-CN">
                <a:solidFill>
                  <a:srgbClr val="6600CC"/>
                </a:solidFill>
                <a:latin typeface="Tahoma" panose="020B0604030504040204" pitchFamily="34" charset="0"/>
                <a:ea typeface="Arial Unicode MS" panose="020B0604020202020204" pitchFamily="34" charset="-122"/>
              </a:rPr>
              <a:t>ns</a:t>
            </a:r>
          </a:p>
        </p:txBody>
      </p:sp>
      <p:sp>
        <p:nvSpPr>
          <p:cNvPr id="30727" name="Rectangle 6">
            <a:extLst>
              <a:ext uri="{FF2B5EF4-FFF2-40B4-BE49-F238E27FC236}">
                <a16:creationId xmlns:a16="http://schemas.microsoft.com/office/drawing/2014/main" id="{A0482062-6BAA-4779-665C-72E2906A11E4}"/>
              </a:ext>
            </a:extLst>
          </p:cNvPr>
          <p:cNvSpPr>
            <a:spLocks noChangeArrowheads="1"/>
          </p:cNvSpPr>
          <p:nvPr/>
        </p:nvSpPr>
        <p:spPr bwMode="auto">
          <a:xfrm>
            <a:off x="1042988" y="152400"/>
            <a:ext cx="3057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800">
                <a:solidFill>
                  <a:srgbClr val="0000FF"/>
                </a:solidFill>
                <a:latin typeface="宋体" panose="02010600030101010101" pitchFamily="2" charset="-122"/>
                <a:ea typeface="Arial Unicode MS" panose="020B0604020202020204" pitchFamily="34" charset="-122"/>
              </a:rPr>
              <a:t>三极管的开关特性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blinds(horizontal)">
                                      <p:cBhvr>
                                        <p:cTn id="7" dur="500"/>
                                        <p:tgtEl>
                                          <p:spTgt spid="352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2259">
                                            <p:txEl>
                                              <p:pRg st="1" end="1"/>
                                            </p:txEl>
                                          </p:spTgt>
                                        </p:tgtEl>
                                        <p:attrNameLst>
                                          <p:attrName>style.visibility</p:attrName>
                                        </p:attrNameLst>
                                      </p:cBhvr>
                                      <p:to>
                                        <p:strVal val="visible"/>
                                      </p:to>
                                    </p:set>
                                    <p:animEffect transition="in" filter="blinds(horizontal)">
                                      <p:cBhvr>
                                        <p:cTn id="12" dur="500"/>
                                        <p:tgtEl>
                                          <p:spTgt spid="3522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2259">
                                            <p:txEl>
                                              <p:pRg st="2" end="2"/>
                                            </p:txEl>
                                          </p:spTgt>
                                        </p:tgtEl>
                                        <p:attrNameLst>
                                          <p:attrName>style.visibility</p:attrName>
                                        </p:attrNameLst>
                                      </p:cBhvr>
                                      <p:to>
                                        <p:strVal val="visible"/>
                                      </p:to>
                                    </p:set>
                                    <p:animEffect transition="in" filter="blinds(horizontal)">
                                      <p:cBhvr>
                                        <p:cTn id="17" dur="500"/>
                                        <p:tgtEl>
                                          <p:spTgt spid="3522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2259">
                                            <p:txEl>
                                              <p:pRg st="4" end="4"/>
                                            </p:txEl>
                                          </p:spTgt>
                                        </p:tgtEl>
                                        <p:attrNameLst>
                                          <p:attrName>style.visibility</p:attrName>
                                        </p:attrNameLst>
                                      </p:cBhvr>
                                      <p:to>
                                        <p:strVal val="visible"/>
                                      </p:to>
                                    </p:set>
                                    <p:animEffect transition="in" filter="blinds(horizontal)">
                                      <p:cBhvr>
                                        <p:cTn id="22" dur="500"/>
                                        <p:tgtEl>
                                          <p:spTgt spid="35225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2259">
                                            <p:txEl>
                                              <p:pRg st="5" end="5"/>
                                            </p:txEl>
                                          </p:spTgt>
                                        </p:tgtEl>
                                        <p:attrNameLst>
                                          <p:attrName>style.visibility</p:attrName>
                                        </p:attrNameLst>
                                      </p:cBhvr>
                                      <p:to>
                                        <p:strVal val="visible"/>
                                      </p:to>
                                    </p:set>
                                    <p:animEffect transition="in" filter="blinds(horizontal)">
                                      <p:cBhvr>
                                        <p:cTn id="27" dur="500"/>
                                        <p:tgtEl>
                                          <p:spTgt spid="35225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52259">
                                            <p:txEl>
                                              <p:pRg st="7" end="7"/>
                                            </p:txEl>
                                          </p:spTgt>
                                        </p:tgtEl>
                                        <p:attrNameLst>
                                          <p:attrName>style.visibility</p:attrName>
                                        </p:attrNameLst>
                                      </p:cBhvr>
                                      <p:to>
                                        <p:strVal val="visible"/>
                                      </p:to>
                                    </p:set>
                                    <p:animEffect transition="in" filter="blinds(horizontal)">
                                      <p:cBhvr>
                                        <p:cTn id="32" dur="500"/>
                                        <p:tgtEl>
                                          <p:spTgt spid="352259">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52261"/>
                                        </p:tgtEl>
                                        <p:attrNameLst>
                                          <p:attrName>style.visibility</p:attrName>
                                        </p:attrNameLst>
                                      </p:cBhvr>
                                      <p:to>
                                        <p:strVal val="visible"/>
                                      </p:to>
                                    </p:set>
                                    <p:animEffect transition="in" filter="blinds(horizontal)">
                                      <p:cBhvr>
                                        <p:cTn id="37" dur="500"/>
                                        <p:tgtEl>
                                          <p:spTgt spid="352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p"/>
      <p:bldP spid="3522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9">
            <a:extLst>
              <a:ext uri="{FF2B5EF4-FFF2-40B4-BE49-F238E27FC236}">
                <a16:creationId xmlns:a16="http://schemas.microsoft.com/office/drawing/2014/main" id="{BD490C54-75C8-77FD-7B8B-6C543A9894D5}"/>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4D8368EC-0425-4B4A-A023-92E5BBA5C39C}"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168962" name="Rectangle 2">
            <a:extLst>
              <a:ext uri="{FF2B5EF4-FFF2-40B4-BE49-F238E27FC236}">
                <a16:creationId xmlns:a16="http://schemas.microsoft.com/office/drawing/2014/main" id="{D30C977B-B548-74BD-9D86-9D3B185BCEDA}"/>
              </a:ext>
            </a:extLst>
          </p:cNvPr>
          <p:cNvSpPr>
            <a:spLocks noGrp="1"/>
          </p:cNvSpPr>
          <p:nvPr>
            <p:ph type="title"/>
          </p:nvPr>
        </p:nvSpPr>
        <p:spPr/>
        <p:txBody>
          <a:bodyPr/>
          <a:lstStyle/>
          <a:p>
            <a:pPr>
              <a:defRPr/>
            </a:pPr>
            <a:r>
              <a:rPr lang="zh-CN" altLang="en-US" sz="2400" cap="none"/>
              <a:t>基本概念</a:t>
            </a:r>
          </a:p>
        </p:txBody>
      </p:sp>
      <p:sp>
        <p:nvSpPr>
          <p:cNvPr id="168963" name="Rectangle 3">
            <a:extLst>
              <a:ext uri="{FF2B5EF4-FFF2-40B4-BE49-F238E27FC236}">
                <a16:creationId xmlns:a16="http://schemas.microsoft.com/office/drawing/2014/main" id="{DC65A60F-ABFE-20FF-51A1-A46A668F6BDD}"/>
              </a:ext>
            </a:extLst>
          </p:cNvPr>
          <p:cNvSpPr>
            <a:spLocks noGrp="1"/>
          </p:cNvSpPr>
          <p:nvPr>
            <p:ph type="body" idx="1"/>
          </p:nvPr>
        </p:nvSpPr>
        <p:spPr bwMode="auto">
          <a:xfrm>
            <a:off x="935038" y="657225"/>
            <a:ext cx="8208962" cy="57070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73050">
              <a:tabLst>
                <a:tab pos="627063" algn="l"/>
              </a:tabLst>
              <a:defRPr/>
            </a:pPr>
            <a:r>
              <a:rPr lang="zh-CN" altLang="en-US" sz="2400" b="1" dirty="0">
                <a:solidFill>
                  <a:srgbClr val="CC3300"/>
                </a:solidFill>
              </a:rPr>
              <a:t>门</a:t>
            </a:r>
            <a:r>
              <a:rPr lang="zh-CN" altLang="en-US" sz="2400" b="1" dirty="0"/>
              <a:t>：实现基本逻辑关系的电路</a:t>
            </a:r>
          </a:p>
          <a:p>
            <a:pPr indent="-273050">
              <a:tabLst>
                <a:tab pos="627063" algn="l"/>
              </a:tabLst>
              <a:defRPr/>
            </a:pPr>
            <a:r>
              <a:rPr lang="zh-CN" altLang="en-US" sz="2400" b="1" dirty="0">
                <a:solidFill>
                  <a:srgbClr val="CC3300"/>
                </a:solidFill>
              </a:rPr>
              <a:t>最基本的逻辑门</a:t>
            </a:r>
            <a:r>
              <a:rPr lang="zh-CN" altLang="en-US" sz="2400" b="1" dirty="0"/>
              <a:t>：与门、或门、非门</a:t>
            </a:r>
          </a:p>
          <a:p>
            <a:pPr indent="-273050">
              <a:tabLst>
                <a:tab pos="627063" algn="l"/>
              </a:tabLst>
              <a:defRPr/>
            </a:pPr>
            <a:r>
              <a:rPr lang="zh-CN" altLang="en-US" sz="2400" b="1" dirty="0">
                <a:solidFill>
                  <a:srgbClr val="CC3300"/>
                </a:solidFill>
              </a:rPr>
              <a:t>逻辑门的构成</a:t>
            </a:r>
            <a:r>
              <a:rPr lang="en-US" altLang="zh-CN" sz="2400" b="1" dirty="0"/>
              <a:t>—</a:t>
            </a:r>
            <a:r>
              <a:rPr lang="zh-CN" altLang="en-US" sz="2400" b="1" dirty="0"/>
              <a:t>分立元件、集成电路</a:t>
            </a:r>
          </a:p>
          <a:p>
            <a:pPr marL="757238" lvl="1" indent="-304800">
              <a:tabLst>
                <a:tab pos="627063" algn="l"/>
              </a:tabLst>
              <a:defRPr/>
            </a:pPr>
            <a:r>
              <a:rPr lang="zh-CN" altLang="en-US" sz="2000" b="1" dirty="0"/>
              <a:t>分立元件门：用电阻、电容、二极管、三极管等分立元件构成</a:t>
            </a:r>
          </a:p>
          <a:p>
            <a:pPr marL="757238" lvl="1" indent="-304800">
              <a:tabLst>
                <a:tab pos="627063" algn="l"/>
              </a:tabLst>
              <a:defRPr/>
            </a:pPr>
            <a:r>
              <a:rPr lang="zh-CN" altLang="en-US" sz="2000" b="1" dirty="0"/>
              <a:t>集成逻辑门电路：在一块半导体基片上集成所有的元器件</a:t>
            </a:r>
          </a:p>
          <a:p>
            <a:pPr indent="-273050">
              <a:tabLst>
                <a:tab pos="627063" algn="l"/>
              </a:tabLst>
              <a:defRPr/>
            </a:pPr>
            <a:r>
              <a:rPr lang="zh-CN" altLang="en-US" sz="2400" b="1" dirty="0">
                <a:solidFill>
                  <a:srgbClr val="CC3300"/>
                </a:solidFill>
              </a:rPr>
              <a:t>集成电路的按单位芯片面积集成门电路的个数分为：</a:t>
            </a:r>
            <a:endParaRPr lang="en-US" altLang="zh-CN" sz="2400" b="1" dirty="0">
              <a:solidFill>
                <a:srgbClr val="CC3300"/>
              </a:solidFill>
            </a:endParaRPr>
          </a:p>
          <a:p>
            <a:pPr marL="757238" lvl="1" indent="-304800">
              <a:tabLst>
                <a:tab pos="627063" algn="l"/>
              </a:tabLst>
              <a:defRPr/>
            </a:pPr>
            <a:r>
              <a:rPr lang="en-US" altLang="zh-CN" dirty="0"/>
              <a:t>SSI    </a:t>
            </a:r>
            <a:r>
              <a:rPr lang="zh-CN" altLang="en-US" dirty="0"/>
              <a:t>小规模集成电路      （</a:t>
            </a:r>
            <a:r>
              <a:rPr lang="en-US" altLang="zh-CN" b="1" dirty="0"/>
              <a:t>Small Scale Integrated Circuit </a:t>
            </a:r>
            <a:r>
              <a:rPr lang="zh-CN" altLang="en-US" dirty="0"/>
              <a:t>）</a:t>
            </a:r>
          </a:p>
          <a:p>
            <a:pPr marL="757238" lvl="1" indent="-304800">
              <a:tabLst>
                <a:tab pos="627063" algn="l"/>
              </a:tabLst>
              <a:defRPr/>
            </a:pPr>
            <a:r>
              <a:rPr lang="en-US" altLang="zh-CN" dirty="0"/>
              <a:t>MSI   </a:t>
            </a:r>
            <a:r>
              <a:rPr lang="zh-CN" altLang="en-US" dirty="0"/>
              <a:t>中规模集成电路      （</a:t>
            </a:r>
            <a:r>
              <a:rPr lang="en-US" altLang="zh-CN" b="1" dirty="0"/>
              <a:t>Medium Scale Integrated Circuit </a:t>
            </a:r>
            <a:r>
              <a:rPr lang="zh-CN" altLang="en-US" dirty="0"/>
              <a:t>）</a:t>
            </a:r>
          </a:p>
          <a:p>
            <a:pPr marL="757238" lvl="1" indent="-304800">
              <a:tabLst>
                <a:tab pos="627063" algn="l"/>
              </a:tabLst>
              <a:defRPr/>
            </a:pPr>
            <a:r>
              <a:rPr lang="en-US" altLang="zh-CN" dirty="0"/>
              <a:t>LSI</a:t>
            </a:r>
            <a:r>
              <a:rPr lang="zh-CN" altLang="en-US" dirty="0"/>
              <a:t>大规模集成电路      （</a:t>
            </a:r>
            <a:r>
              <a:rPr lang="en-US" altLang="zh-CN" b="1" dirty="0"/>
              <a:t>Large Scale Integrated Circuit  </a:t>
            </a:r>
            <a:r>
              <a:rPr lang="zh-CN" altLang="en-US" dirty="0"/>
              <a:t>）</a:t>
            </a:r>
          </a:p>
          <a:p>
            <a:pPr marL="757238" lvl="1" indent="-304800">
              <a:tabLst>
                <a:tab pos="627063" algn="l"/>
              </a:tabLst>
              <a:defRPr/>
            </a:pPr>
            <a:r>
              <a:rPr lang="en-US" altLang="zh-CN" dirty="0"/>
              <a:t>VLSI  </a:t>
            </a:r>
            <a:r>
              <a:rPr lang="zh-CN" altLang="en-US" dirty="0"/>
              <a:t>超大规模集成电路 （</a:t>
            </a:r>
            <a:r>
              <a:rPr lang="en-US" altLang="zh-CN" b="1" dirty="0"/>
              <a:t>Very Large Scale Integrated Circuit </a:t>
            </a:r>
            <a:r>
              <a:rPr lang="zh-CN" altLang="en-US" dirty="0"/>
              <a:t>）</a:t>
            </a:r>
            <a:endParaRPr lang="en-US" altLang="zh-CN" sz="2400" b="1" dirty="0"/>
          </a:p>
          <a:p>
            <a:pPr indent="-273050">
              <a:tabLst>
                <a:tab pos="627063" algn="l"/>
              </a:tabLst>
              <a:defRPr/>
            </a:pPr>
            <a:r>
              <a:rPr lang="zh-CN" altLang="en-US" sz="2400" b="1" dirty="0">
                <a:solidFill>
                  <a:srgbClr val="CC3300"/>
                </a:solidFill>
              </a:rPr>
              <a:t>数字集成电路</a:t>
            </a:r>
          </a:p>
          <a:p>
            <a:pPr marL="757238" lvl="1" indent="-304800">
              <a:tabLst>
                <a:tab pos="627063" algn="l"/>
              </a:tabLst>
              <a:defRPr/>
            </a:pPr>
            <a:r>
              <a:rPr lang="zh-CN" altLang="en-US" b="1" dirty="0"/>
              <a:t>双极型集成电路</a:t>
            </a:r>
            <a:r>
              <a:rPr lang="en-US" altLang="zh-CN" b="1" dirty="0"/>
              <a:t>(</a:t>
            </a:r>
            <a:r>
              <a:rPr lang="zh-CN" altLang="en-US" b="1" dirty="0"/>
              <a:t>电子和空穴都参与导电</a:t>
            </a:r>
            <a:r>
              <a:rPr lang="en-US" altLang="zh-CN" b="1" dirty="0"/>
              <a:t>)</a:t>
            </a:r>
            <a:endParaRPr lang="zh-CN" altLang="en-US" b="1" dirty="0"/>
          </a:p>
          <a:p>
            <a:pPr marL="757238" lvl="1" indent="-304800">
              <a:tabLst>
                <a:tab pos="627063" algn="l"/>
              </a:tabLst>
              <a:defRPr/>
            </a:pPr>
            <a:r>
              <a:rPr lang="zh-CN" altLang="en-US" b="1" dirty="0"/>
              <a:t>单极型集成电路</a:t>
            </a:r>
            <a:r>
              <a:rPr lang="en-US" altLang="zh-CN" b="1" dirty="0"/>
              <a:t>(</a:t>
            </a:r>
            <a:r>
              <a:rPr lang="zh-CN" altLang="en-US" b="1" dirty="0"/>
              <a:t>电子或空穴只有一种参与导电</a:t>
            </a:r>
            <a:r>
              <a:rPr lang="en-US" altLang="zh-CN" b="1"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anim calcmode="lin" valueType="num">
                                      <p:cBhvr additive="base">
                                        <p:cTn id="7" dur="500" fill="hold"/>
                                        <p:tgtEl>
                                          <p:spTgt spid="168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8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8963">
                                            <p:txEl>
                                              <p:pRg st="1" end="1"/>
                                            </p:txEl>
                                          </p:spTgt>
                                        </p:tgtEl>
                                        <p:attrNameLst>
                                          <p:attrName>style.visibility</p:attrName>
                                        </p:attrNameLst>
                                      </p:cBhvr>
                                      <p:to>
                                        <p:strVal val="visible"/>
                                      </p:to>
                                    </p:set>
                                    <p:anim calcmode="lin" valueType="num">
                                      <p:cBhvr additive="base">
                                        <p:cTn id="13" dur="500" fill="hold"/>
                                        <p:tgtEl>
                                          <p:spTgt spid="1689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8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8963">
                                            <p:txEl>
                                              <p:pRg st="2" end="2"/>
                                            </p:txEl>
                                          </p:spTgt>
                                        </p:tgtEl>
                                        <p:attrNameLst>
                                          <p:attrName>style.visibility</p:attrName>
                                        </p:attrNameLst>
                                      </p:cBhvr>
                                      <p:to>
                                        <p:strVal val="visible"/>
                                      </p:to>
                                    </p:set>
                                    <p:anim calcmode="lin" valueType="num">
                                      <p:cBhvr additive="base">
                                        <p:cTn id="19" dur="500" fill="hold"/>
                                        <p:tgtEl>
                                          <p:spTgt spid="1689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896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8963">
                                            <p:txEl>
                                              <p:pRg st="3" end="3"/>
                                            </p:txEl>
                                          </p:spTgt>
                                        </p:tgtEl>
                                        <p:attrNameLst>
                                          <p:attrName>style.visibility</p:attrName>
                                        </p:attrNameLst>
                                      </p:cBhvr>
                                      <p:to>
                                        <p:strVal val="visible"/>
                                      </p:to>
                                    </p:set>
                                    <p:anim calcmode="lin" valueType="num">
                                      <p:cBhvr additive="base">
                                        <p:cTn id="23" dur="500" fill="hold"/>
                                        <p:tgtEl>
                                          <p:spTgt spid="16896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896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8963">
                                            <p:txEl>
                                              <p:pRg st="4" end="4"/>
                                            </p:txEl>
                                          </p:spTgt>
                                        </p:tgtEl>
                                        <p:attrNameLst>
                                          <p:attrName>style.visibility</p:attrName>
                                        </p:attrNameLst>
                                      </p:cBhvr>
                                      <p:to>
                                        <p:strVal val="visible"/>
                                      </p:to>
                                    </p:set>
                                    <p:anim calcmode="lin" valueType="num">
                                      <p:cBhvr additive="base">
                                        <p:cTn id="27" dur="500" fill="hold"/>
                                        <p:tgtEl>
                                          <p:spTgt spid="16896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89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8963">
                                            <p:txEl>
                                              <p:pRg st="5" end="5"/>
                                            </p:txEl>
                                          </p:spTgt>
                                        </p:tgtEl>
                                        <p:attrNameLst>
                                          <p:attrName>style.visibility</p:attrName>
                                        </p:attrNameLst>
                                      </p:cBhvr>
                                      <p:to>
                                        <p:strVal val="visible"/>
                                      </p:to>
                                    </p:set>
                                    <p:anim calcmode="lin" valueType="num">
                                      <p:cBhvr additive="base">
                                        <p:cTn id="33" dur="500" fill="hold"/>
                                        <p:tgtEl>
                                          <p:spTgt spid="16896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896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8963">
                                            <p:txEl>
                                              <p:pRg st="6" end="6"/>
                                            </p:txEl>
                                          </p:spTgt>
                                        </p:tgtEl>
                                        <p:attrNameLst>
                                          <p:attrName>style.visibility</p:attrName>
                                        </p:attrNameLst>
                                      </p:cBhvr>
                                      <p:to>
                                        <p:strVal val="visible"/>
                                      </p:to>
                                    </p:set>
                                    <p:anim calcmode="lin" valueType="num">
                                      <p:cBhvr additive="base">
                                        <p:cTn id="37" dur="500" fill="hold"/>
                                        <p:tgtEl>
                                          <p:spTgt spid="16896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896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8963">
                                            <p:txEl>
                                              <p:pRg st="7" end="7"/>
                                            </p:txEl>
                                          </p:spTgt>
                                        </p:tgtEl>
                                        <p:attrNameLst>
                                          <p:attrName>style.visibility</p:attrName>
                                        </p:attrNameLst>
                                      </p:cBhvr>
                                      <p:to>
                                        <p:strVal val="visible"/>
                                      </p:to>
                                    </p:set>
                                    <p:anim calcmode="lin" valueType="num">
                                      <p:cBhvr additive="base">
                                        <p:cTn id="41" dur="500" fill="hold"/>
                                        <p:tgtEl>
                                          <p:spTgt spid="16896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896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8963">
                                            <p:txEl>
                                              <p:pRg st="8" end="8"/>
                                            </p:txEl>
                                          </p:spTgt>
                                        </p:tgtEl>
                                        <p:attrNameLst>
                                          <p:attrName>style.visibility</p:attrName>
                                        </p:attrNameLst>
                                      </p:cBhvr>
                                      <p:to>
                                        <p:strVal val="visible"/>
                                      </p:to>
                                    </p:set>
                                    <p:anim calcmode="lin" valueType="num">
                                      <p:cBhvr additive="base">
                                        <p:cTn id="45" dur="500" fill="hold"/>
                                        <p:tgtEl>
                                          <p:spTgt spid="16896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6896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8963">
                                            <p:txEl>
                                              <p:pRg st="9" end="9"/>
                                            </p:txEl>
                                          </p:spTgt>
                                        </p:tgtEl>
                                        <p:attrNameLst>
                                          <p:attrName>style.visibility</p:attrName>
                                        </p:attrNameLst>
                                      </p:cBhvr>
                                      <p:to>
                                        <p:strVal val="visible"/>
                                      </p:to>
                                    </p:set>
                                    <p:anim calcmode="lin" valueType="num">
                                      <p:cBhvr additive="base">
                                        <p:cTn id="49" dur="500" fill="hold"/>
                                        <p:tgtEl>
                                          <p:spTgt spid="16896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896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8963">
                                            <p:txEl>
                                              <p:pRg st="10" end="10"/>
                                            </p:txEl>
                                          </p:spTgt>
                                        </p:tgtEl>
                                        <p:attrNameLst>
                                          <p:attrName>style.visibility</p:attrName>
                                        </p:attrNameLst>
                                      </p:cBhvr>
                                      <p:to>
                                        <p:strVal val="visible"/>
                                      </p:to>
                                    </p:set>
                                    <p:anim calcmode="lin" valueType="num">
                                      <p:cBhvr additive="base">
                                        <p:cTn id="55" dur="500" fill="hold"/>
                                        <p:tgtEl>
                                          <p:spTgt spid="16896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8963">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8963">
                                            <p:txEl>
                                              <p:pRg st="11" end="11"/>
                                            </p:txEl>
                                          </p:spTgt>
                                        </p:tgtEl>
                                        <p:attrNameLst>
                                          <p:attrName>style.visibility</p:attrName>
                                        </p:attrNameLst>
                                      </p:cBhvr>
                                      <p:to>
                                        <p:strVal val="visible"/>
                                      </p:to>
                                    </p:set>
                                    <p:anim calcmode="lin" valueType="num">
                                      <p:cBhvr additive="base">
                                        <p:cTn id="59" dur="500" fill="hold"/>
                                        <p:tgtEl>
                                          <p:spTgt spid="168963">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68963">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8963">
                                            <p:txEl>
                                              <p:pRg st="12" end="12"/>
                                            </p:txEl>
                                          </p:spTgt>
                                        </p:tgtEl>
                                        <p:attrNameLst>
                                          <p:attrName>style.visibility</p:attrName>
                                        </p:attrNameLst>
                                      </p:cBhvr>
                                      <p:to>
                                        <p:strVal val="visible"/>
                                      </p:to>
                                    </p:set>
                                    <p:anim calcmode="lin" valueType="num">
                                      <p:cBhvr additive="base">
                                        <p:cTn id="63" dur="500" fill="hold"/>
                                        <p:tgtEl>
                                          <p:spTgt spid="168963">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6896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a:extLst>
              <a:ext uri="{FF2B5EF4-FFF2-40B4-BE49-F238E27FC236}">
                <a16:creationId xmlns:a16="http://schemas.microsoft.com/office/drawing/2014/main" id="{6B880836-2A94-1537-F431-74F0BBB0EA24}"/>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C0554832-8355-48A8-9C77-6BA53ED931A7}"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20</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188418" name="Rectangle 2">
            <a:extLst>
              <a:ext uri="{FF2B5EF4-FFF2-40B4-BE49-F238E27FC236}">
                <a16:creationId xmlns:a16="http://schemas.microsoft.com/office/drawing/2014/main" id="{D75D31E1-EE24-FB09-1FA6-A47F580376A0}"/>
              </a:ext>
            </a:extLst>
          </p:cNvPr>
          <p:cNvSpPr>
            <a:spLocks noGrp="1"/>
          </p:cNvSpPr>
          <p:nvPr>
            <p:ph type="title"/>
          </p:nvPr>
        </p:nvSpPr>
        <p:spPr/>
        <p:txBody>
          <a:bodyPr/>
          <a:lstStyle/>
          <a:p>
            <a:pPr>
              <a:defRPr/>
            </a:pPr>
            <a:r>
              <a:rPr lang="zh-CN" altLang="en-US" sz="2400" cap="none"/>
              <a:t>三极管非门电路</a:t>
            </a:r>
          </a:p>
        </p:txBody>
      </p:sp>
      <p:sp>
        <p:nvSpPr>
          <p:cNvPr id="188419" name="Rectangle 3">
            <a:extLst>
              <a:ext uri="{FF2B5EF4-FFF2-40B4-BE49-F238E27FC236}">
                <a16:creationId xmlns:a16="http://schemas.microsoft.com/office/drawing/2014/main" id="{D1C629D4-2BC2-0741-8A73-62A5B2641CB4}"/>
              </a:ext>
            </a:extLst>
          </p:cNvPr>
          <p:cNvSpPr>
            <a:spLocks noGrp="1"/>
          </p:cNvSpPr>
          <p:nvPr>
            <p:ph type="body" sz="half" idx="1"/>
          </p:nvPr>
        </p:nvSpPr>
        <p:spPr bwMode="auto">
          <a:xfrm>
            <a:off x="827088" y="404813"/>
            <a:ext cx="5040312" cy="20685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0850" indent="-406400">
              <a:defRPr/>
            </a:pPr>
            <a:endParaRPr lang="zh-CN" altLang="en-US" sz="2400" b="1"/>
          </a:p>
          <a:p>
            <a:pPr marL="450850" indent="-406400">
              <a:defRPr/>
            </a:pPr>
            <a:r>
              <a:rPr lang="zh-CN" altLang="en-US" sz="2400" b="1"/>
              <a:t>当输入</a:t>
            </a:r>
            <a:r>
              <a:rPr lang="en-US" altLang="zh-CN" sz="2400" b="1"/>
              <a:t>A</a:t>
            </a:r>
            <a:r>
              <a:rPr lang="zh-CN" altLang="en-US" sz="2400" b="1"/>
              <a:t>为高电平时，三极管饱和导通，输出</a:t>
            </a:r>
            <a:r>
              <a:rPr lang="en-US" altLang="zh-CN" sz="2400" b="1"/>
              <a:t>F</a:t>
            </a:r>
            <a:r>
              <a:rPr lang="zh-CN" altLang="en-US" sz="2400" b="1"/>
              <a:t>为低电平；</a:t>
            </a:r>
          </a:p>
          <a:p>
            <a:pPr marL="450850" indent="-406400">
              <a:defRPr/>
            </a:pPr>
            <a:r>
              <a:rPr lang="zh-CN" altLang="en-US" sz="2400" b="1"/>
              <a:t>当输入</a:t>
            </a:r>
            <a:r>
              <a:rPr lang="en-US" altLang="zh-CN" sz="2400" b="1"/>
              <a:t>A</a:t>
            </a:r>
            <a:r>
              <a:rPr lang="zh-CN" altLang="en-US" sz="2400" b="1"/>
              <a:t>为低电平时，三极管截止，输出</a:t>
            </a:r>
            <a:r>
              <a:rPr lang="en-US" altLang="zh-CN" sz="2400" b="1"/>
              <a:t>F</a:t>
            </a:r>
            <a:r>
              <a:rPr lang="zh-CN" altLang="en-US" sz="2400" b="1"/>
              <a:t>为高电平</a:t>
            </a:r>
          </a:p>
        </p:txBody>
      </p:sp>
      <p:grpSp>
        <p:nvGrpSpPr>
          <p:cNvPr id="188420" name="Group 4">
            <a:extLst>
              <a:ext uri="{FF2B5EF4-FFF2-40B4-BE49-F238E27FC236}">
                <a16:creationId xmlns:a16="http://schemas.microsoft.com/office/drawing/2014/main" id="{96BE7AEB-1310-C937-4494-D3D2BC386F3E}"/>
              </a:ext>
            </a:extLst>
          </p:cNvPr>
          <p:cNvGrpSpPr>
            <a:grpSpLocks/>
          </p:cNvGrpSpPr>
          <p:nvPr/>
        </p:nvGrpSpPr>
        <p:grpSpPr bwMode="auto">
          <a:xfrm>
            <a:off x="5462588" y="1030288"/>
            <a:ext cx="2944812" cy="4305300"/>
            <a:chOff x="3435" y="1219"/>
            <a:chExt cx="1855" cy="2712"/>
          </a:xfrm>
        </p:grpSpPr>
        <p:grpSp>
          <p:nvGrpSpPr>
            <p:cNvPr id="32799" name="Group 5">
              <a:extLst>
                <a:ext uri="{FF2B5EF4-FFF2-40B4-BE49-F238E27FC236}">
                  <a16:creationId xmlns:a16="http://schemas.microsoft.com/office/drawing/2014/main" id="{0977E766-3CC2-3D70-1F24-F4CD9718ED0F}"/>
                </a:ext>
              </a:extLst>
            </p:cNvPr>
            <p:cNvGrpSpPr>
              <a:grpSpLocks/>
            </p:cNvGrpSpPr>
            <p:nvPr/>
          </p:nvGrpSpPr>
          <p:grpSpPr bwMode="auto">
            <a:xfrm>
              <a:off x="3435" y="1219"/>
              <a:ext cx="1855" cy="2430"/>
              <a:chOff x="3368" y="868"/>
              <a:chExt cx="1855" cy="2430"/>
            </a:xfrm>
          </p:grpSpPr>
          <p:sp>
            <p:nvSpPr>
              <p:cNvPr id="32801" name="Rectangle 6">
                <a:extLst>
                  <a:ext uri="{FF2B5EF4-FFF2-40B4-BE49-F238E27FC236}">
                    <a16:creationId xmlns:a16="http://schemas.microsoft.com/office/drawing/2014/main" id="{3B8776EE-06C4-C3E6-BF11-5E21B8CFB78D}"/>
                  </a:ext>
                </a:extLst>
              </p:cNvPr>
              <p:cNvSpPr>
                <a:spLocks noChangeArrowheads="1"/>
              </p:cNvSpPr>
              <p:nvPr/>
            </p:nvSpPr>
            <p:spPr bwMode="auto">
              <a:xfrm>
                <a:off x="4440" y="1662"/>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2802" name="Line 7">
                <a:extLst>
                  <a:ext uri="{FF2B5EF4-FFF2-40B4-BE49-F238E27FC236}">
                    <a16:creationId xmlns:a16="http://schemas.microsoft.com/office/drawing/2014/main" id="{E4C6F15C-BB23-6357-AE9C-6B5E90D0F132}"/>
                  </a:ext>
                </a:extLst>
              </p:cNvPr>
              <p:cNvSpPr>
                <a:spLocks noChangeShapeType="1"/>
              </p:cNvSpPr>
              <p:nvPr/>
            </p:nvSpPr>
            <p:spPr bwMode="auto">
              <a:xfrm rot="-5400000">
                <a:off x="3584" y="2519"/>
                <a:ext cx="0" cy="2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Line 8">
                <a:extLst>
                  <a:ext uri="{FF2B5EF4-FFF2-40B4-BE49-F238E27FC236}">
                    <a16:creationId xmlns:a16="http://schemas.microsoft.com/office/drawing/2014/main" id="{1DA79FDE-72FD-625E-449B-64139EE08952}"/>
                  </a:ext>
                </a:extLst>
              </p:cNvPr>
              <p:cNvSpPr>
                <a:spLocks noChangeShapeType="1"/>
              </p:cNvSpPr>
              <p:nvPr/>
            </p:nvSpPr>
            <p:spPr bwMode="auto">
              <a:xfrm>
                <a:off x="3995" y="2625"/>
                <a:ext cx="2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804" name="Group 9">
                <a:extLst>
                  <a:ext uri="{FF2B5EF4-FFF2-40B4-BE49-F238E27FC236}">
                    <a16:creationId xmlns:a16="http://schemas.microsoft.com/office/drawing/2014/main" id="{8CFF6079-2708-951B-0B90-08BC5C0E1DC9}"/>
                  </a:ext>
                </a:extLst>
              </p:cNvPr>
              <p:cNvGrpSpPr>
                <a:grpSpLocks/>
              </p:cNvGrpSpPr>
              <p:nvPr/>
            </p:nvGrpSpPr>
            <p:grpSpPr bwMode="auto">
              <a:xfrm>
                <a:off x="4285" y="2476"/>
                <a:ext cx="212" cy="297"/>
                <a:chOff x="594" y="3492"/>
                <a:chExt cx="189" cy="297"/>
              </a:xfrm>
            </p:grpSpPr>
            <p:sp>
              <p:nvSpPr>
                <p:cNvPr id="32820" name="Line 10">
                  <a:extLst>
                    <a:ext uri="{FF2B5EF4-FFF2-40B4-BE49-F238E27FC236}">
                      <a16:creationId xmlns:a16="http://schemas.microsoft.com/office/drawing/2014/main" id="{B2890F1F-F511-EEB9-3238-FA2BF4CAA67C}"/>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11">
                  <a:extLst>
                    <a:ext uri="{FF2B5EF4-FFF2-40B4-BE49-F238E27FC236}">
                      <a16:creationId xmlns:a16="http://schemas.microsoft.com/office/drawing/2014/main" id="{F9EDE56B-CE0F-442A-BE05-92EA68D2C83B}"/>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2" name="Line 12">
                  <a:extLst>
                    <a:ext uri="{FF2B5EF4-FFF2-40B4-BE49-F238E27FC236}">
                      <a16:creationId xmlns:a16="http://schemas.microsoft.com/office/drawing/2014/main" id="{6E580452-C13D-9DB0-8216-C48B3D6825F0}"/>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805" name="Line 13">
                <a:extLst>
                  <a:ext uri="{FF2B5EF4-FFF2-40B4-BE49-F238E27FC236}">
                    <a16:creationId xmlns:a16="http://schemas.microsoft.com/office/drawing/2014/main" id="{FA8E224F-E009-22A4-3ADB-1410BBD1C2AD}"/>
                  </a:ext>
                </a:extLst>
              </p:cNvPr>
              <p:cNvSpPr>
                <a:spLocks noChangeShapeType="1"/>
              </p:cNvSpPr>
              <p:nvPr/>
            </p:nvSpPr>
            <p:spPr bwMode="auto">
              <a:xfrm flipH="1">
                <a:off x="4481" y="2767"/>
                <a:ext cx="1" cy="53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14">
                <a:extLst>
                  <a:ext uri="{FF2B5EF4-FFF2-40B4-BE49-F238E27FC236}">
                    <a16:creationId xmlns:a16="http://schemas.microsoft.com/office/drawing/2014/main" id="{CE1E5238-40F5-0E12-3AE2-9A22B11A3C24}"/>
                  </a:ext>
                </a:extLst>
              </p:cNvPr>
              <p:cNvSpPr>
                <a:spLocks noChangeShapeType="1"/>
              </p:cNvSpPr>
              <p:nvPr/>
            </p:nvSpPr>
            <p:spPr bwMode="auto">
              <a:xfrm>
                <a:off x="4399" y="3295"/>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Line 15">
                <a:extLst>
                  <a:ext uri="{FF2B5EF4-FFF2-40B4-BE49-F238E27FC236}">
                    <a16:creationId xmlns:a16="http://schemas.microsoft.com/office/drawing/2014/main" id="{A35151A5-FC68-CCAE-E0A1-B215BF5161AB}"/>
                  </a:ext>
                </a:extLst>
              </p:cNvPr>
              <p:cNvSpPr>
                <a:spLocks noChangeShapeType="1"/>
              </p:cNvSpPr>
              <p:nvPr/>
            </p:nvSpPr>
            <p:spPr bwMode="auto">
              <a:xfrm>
                <a:off x="4495" y="1974"/>
                <a:ext cx="2" cy="4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Line 16">
                <a:extLst>
                  <a:ext uri="{FF2B5EF4-FFF2-40B4-BE49-F238E27FC236}">
                    <a16:creationId xmlns:a16="http://schemas.microsoft.com/office/drawing/2014/main" id="{48AB1525-C3C8-5A82-7A84-9FDBCA2BCFFC}"/>
                  </a:ext>
                </a:extLst>
              </p:cNvPr>
              <p:cNvSpPr>
                <a:spLocks noChangeShapeType="1"/>
              </p:cNvSpPr>
              <p:nvPr/>
            </p:nvSpPr>
            <p:spPr bwMode="auto">
              <a:xfrm rot="-5400000">
                <a:off x="4247" y="1415"/>
                <a:ext cx="4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9" name="Line 17">
                <a:extLst>
                  <a:ext uri="{FF2B5EF4-FFF2-40B4-BE49-F238E27FC236}">
                    <a16:creationId xmlns:a16="http://schemas.microsoft.com/office/drawing/2014/main" id="{70589D5A-5D0C-14A7-08CF-142FE16E5EE8}"/>
                  </a:ext>
                </a:extLst>
              </p:cNvPr>
              <p:cNvSpPr>
                <a:spLocks noChangeShapeType="1"/>
              </p:cNvSpPr>
              <p:nvPr/>
            </p:nvSpPr>
            <p:spPr bwMode="auto">
              <a:xfrm>
                <a:off x="4490" y="2235"/>
                <a:ext cx="5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0" name="Oval 18">
                <a:extLst>
                  <a:ext uri="{FF2B5EF4-FFF2-40B4-BE49-F238E27FC236}">
                    <a16:creationId xmlns:a16="http://schemas.microsoft.com/office/drawing/2014/main" id="{722E20D1-45A9-DF58-1913-658F80C1DF61}"/>
                  </a:ext>
                </a:extLst>
              </p:cNvPr>
              <p:cNvSpPr>
                <a:spLocks noChangeArrowheads="1"/>
              </p:cNvSpPr>
              <p:nvPr/>
            </p:nvSpPr>
            <p:spPr bwMode="auto">
              <a:xfrm>
                <a:off x="5005" y="2196"/>
                <a:ext cx="80"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2811" name="Oval 19">
                <a:extLst>
                  <a:ext uri="{FF2B5EF4-FFF2-40B4-BE49-F238E27FC236}">
                    <a16:creationId xmlns:a16="http://schemas.microsoft.com/office/drawing/2014/main" id="{9107F92D-C6E8-F814-15FC-4AD0BB94CE94}"/>
                  </a:ext>
                </a:extLst>
              </p:cNvPr>
              <p:cNvSpPr>
                <a:spLocks noChangeArrowheads="1"/>
              </p:cNvSpPr>
              <p:nvPr/>
            </p:nvSpPr>
            <p:spPr bwMode="auto">
              <a:xfrm>
                <a:off x="4463" y="2199"/>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2812" name="Text Box 20">
                <a:extLst>
                  <a:ext uri="{FF2B5EF4-FFF2-40B4-BE49-F238E27FC236}">
                    <a16:creationId xmlns:a16="http://schemas.microsoft.com/office/drawing/2014/main" id="{78A48928-AA21-978E-2FA3-B0E5DA9998F3}"/>
                  </a:ext>
                </a:extLst>
              </p:cNvPr>
              <p:cNvSpPr txBox="1">
                <a:spLocks noChangeArrowheads="1"/>
              </p:cNvSpPr>
              <p:nvPr/>
            </p:nvSpPr>
            <p:spPr bwMode="auto">
              <a:xfrm>
                <a:off x="3679" y="2290"/>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R</a:t>
                </a:r>
                <a:r>
                  <a:rPr lang="en-US" altLang="zh-CN" sz="1800" baseline="-25000">
                    <a:solidFill>
                      <a:schemeClr val="folHlink"/>
                    </a:solidFill>
                    <a:latin typeface="Tahoma" panose="020B0604030504040204" pitchFamily="34" charset="0"/>
                    <a:ea typeface="Arial Unicode MS" panose="020B0604020202020204" pitchFamily="34" charset="-122"/>
                  </a:rPr>
                  <a:t>B</a:t>
                </a:r>
              </a:p>
            </p:txBody>
          </p:sp>
          <p:sp>
            <p:nvSpPr>
              <p:cNvPr id="32813" name="Text Box 21">
                <a:extLst>
                  <a:ext uri="{FF2B5EF4-FFF2-40B4-BE49-F238E27FC236}">
                    <a16:creationId xmlns:a16="http://schemas.microsoft.com/office/drawing/2014/main" id="{8D2285C7-006C-A513-88A0-BCA0C18ACD7A}"/>
                  </a:ext>
                </a:extLst>
              </p:cNvPr>
              <p:cNvSpPr txBox="1">
                <a:spLocks noChangeArrowheads="1"/>
              </p:cNvSpPr>
              <p:nvPr/>
            </p:nvSpPr>
            <p:spPr bwMode="auto">
              <a:xfrm>
                <a:off x="4388" y="2499"/>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endParaRPr lang="en-US" altLang="zh-CN" sz="1800" baseline="-25000">
                  <a:solidFill>
                    <a:schemeClr val="folHlink"/>
                  </a:solidFill>
                  <a:latin typeface="Tahoma" panose="020B0604030504040204" pitchFamily="34" charset="0"/>
                  <a:ea typeface="Arial Unicode MS" panose="020B0604020202020204" pitchFamily="34" charset="-122"/>
                </a:endParaRPr>
              </a:p>
            </p:txBody>
          </p:sp>
          <p:sp>
            <p:nvSpPr>
              <p:cNvPr id="32814" name="Rectangle 22">
                <a:extLst>
                  <a:ext uri="{FF2B5EF4-FFF2-40B4-BE49-F238E27FC236}">
                    <a16:creationId xmlns:a16="http://schemas.microsoft.com/office/drawing/2014/main" id="{B5856B06-C2CF-04CE-04C3-4CDAD06CB119}"/>
                  </a:ext>
                </a:extLst>
              </p:cNvPr>
              <p:cNvSpPr>
                <a:spLocks noChangeArrowheads="1"/>
              </p:cNvSpPr>
              <p:nvPr/>
            </p:nvSpPr>
            <p:spPr bwMode="auto">
              <a:xfrm rot="-5400000">
                <a:off x="3789" y="2463"/>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2815" name="Oval 23">
                <a:extLst>
                  <a:ext uri="{FF2B5EF4-FFF2-40B4-BE49-F238E27FC236}">
                    <a16:creationId xmlns:a16="http://schemas.microsoft.com/office/drawing/2014/main" id="{DE67A2EA-4F3D-4169-A2F8-3DFD985AC503}"/>
                  </a:ext>
                </a:extLst>
              </p:cNvPr>
              <p:cNvSpPr>
                <a:spLocks noChangeArrowheads="1"/>
              </p:cNvSpPr>
              <p:nvPr/>
            </p:nvSpPr>
            <p:spPr bwMode="auto">
              <a:xfrm>
                <a:off x="4449" y="1107"/>
                <a:ext cx="80"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2816" name="Text Box 24">
                <a:extLst>
                  <a:ext uri="{FF2B5EF4-FFF2-40B4-BE49-F238E27FC236}">
                    <a16:creationId xmlns:a16="http://schemas.microsoft.com/office/drawing/2014/main" id="{D5C1EE2E-5C60-1CF5-9D19-D0F246CC393C}"/>
                  </a:ext>
                </a:extLst>
              </p:cNvPr>
              <p:cNvSpPr txBox="1">
                <a:spLocks noChangeArrowheads="1"/>
              </p:cNvSpPr>
              <p:nvPr/>
            </p:nvSpPr>
            <p:spPr bwMode="auto">
              <a:xfrm>
                <a:off x="4525" y="1705"/>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R</a:t>
                </a:r>
                <a:r>
                  <a:rPr lang="en-US" altLang="zh-CN" sz="1800" baseline="-25000">
                    <a:solidFill>
                      <a:schemeClr val="folHlink"/>
                    </a:solidFill>
                    <a:latin typeface="Tahoma" panose="020B0604030504040204" pitchFamily="34" charset="0"/>
                    <a:ea typeface="Arial Unicode MS" panose="020B0604020202020204" pitchFamily="34" charset="-122"/>
                  </a:rPr>
                  <a:t>C</a:t>
                </a:r>
              </a:p>
            </p:txBody>
          </p:sp>
          <p:sp>
            <p:nvSpPr>
              <p:cNvPr id="32817" name="Text Box 25">
                <a:extLst>
                  <a:ext uri="{FF2B5EF4-FFF2-40B4-BE49-F238E27FC236}">
                    <a16:creationId xmlns:a16="http://schemas.microsoft.com/office/drawing/2014/main" id="{48B4CD31-2921-7837-AD43-70AC511E8425}"/>
                  </a:ext>
                </a:extLst>
              </p:cNvPr>
              <p:cNvSpPr txBox="1">
                <a:spLocks noChangeArrowheads="1"/>
              </p:cNvSpPr>
              <p:nvPr/>
            </p:nvSpPr>
            <p:spPr bwMode="auto">
              <a:xfrm>
                <a:off x="4306" y="868"/>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V</a:t>
                </a:r>
                <a:r>
                  <a:rPr lang="en-US" altLang="zh-CN" sz="1800" baseline="-25000">
                    <a:solidFill>
                      <a:schemeClr val="folHlink"/>
                    </a:solidFill>
                    <a:latin typeface="Tahoma" panose="020B0604030504040204" pitchFamily="34" charset="0"/>
                    <a:ea typeface="Arial Unicode MS" panose="020B0604020202020204" pitchFamily="34" charset="-122"/>
                  </a:rPr>
                  <a:t>CC</a:t>
                </a:r>
              </a:p>
            </p:txBody>
          </p:sp>
          <p:sp>
            <p:nvSpPr>
              <p:cNvPr id="32818" name="Rectangle 26">
                <a:extLst>
                  <a:ext uri="{FF2B5EF4-FFF2-40B4-BE49-F238E27FC236}">
                    <a16:creationId xmlns:a16="http://schemas.microsoft.com/office/drawing/2014/main" id="{F1D0A391-BCA9-490C-3979-8111DED7DEDD}"/>
                  </a:ext>
                </a:extLst>
              </p:cNvPr>
              <p:cNvSpPr>
                <a:spLocks noChangeArrowheads="1"/>
              </p:cNvSpPr>
              <p:nvPr/>
            </p:nvSpPr>
            <p:spPr bwMode="auto">
              <a:xfrm>
                <a:off x="5127" y="2105"/>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solidFill>
                      <a:srgbClr val="000000"/>
                    </a:solidFill>
                    <a:latin typeface="宋体" panose="02010600030101010101" pitchFamily="2" charset="-122"/>
                    <a:ea typeface="Arial Unicode MS" panose="020B0604020202020204" pitchFamily="34" charset="-122"/>
                  </a:rPr>
                  <a:t>F</a:t>
                </a:r>
                <a:endParaRPr lang="en-US" altLang="zh-CN" sz="2400">
                  <a:latin typeface="Arial" panose="020B0604020202020204" pitchFamily="34" charset="0"/>
                  <a:ea typeface="Arial Unicode MS" panose="020B0604020202020204" pitchFamily="34" charset="-122"/>
                </a:endParaRPr>
              </a:p>
            </p:txBody>
          </p:sp>
          <p:sp>
            <p:nvSpPr>
              <p:cNvPr id="32819" name="Rectangle 27">
                <a:extLst>
                  <a:ext uri="{FF2B5EF4-FFF2-40B4-BE49-F238E27FC236}">
                    <a16:creationId xmlns:a16="http://schemas.microsoft.com/office/drawing/2014/main" id="{1B54C09C-2ECD-F021-E45C-40E334CF633F}"/>
                  </a:ext>
                </a:extLst>
              </p:cNvPr>
              <p:cNvSpPr>
                <a:spLocks noChangeArrowheads="1"/>
              </p:cNvSpPr>
              <p:nvPr/>
            </p:nvSpPr>
            <p:spPr bwMode="auto">
              <a:xfrm>
                <a:off x="3368" y="2446"/>
                <a:ext cx="10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solidFill>
                      <a:srgbClr val="000000"/>
                    </a:solidFill>
                    <a:latin typeface="宋体" panose="02010600030101010101" pitchFamily="2" charset="-122"/>
                    <a:ea typeface="Arial Unicode MS" panose="020B0604020202020204" pitchFamily="34" charset="-122"/>
                  </a:rPr>
                  <a:t>A</a:t>
                </a:r>
                <a:endParaRPr lang="en-US" altLang="zh-CN" sz="2400">
                  <a:latin typeface="Arial" panose="020B0604020202020204" pitchFamily="34" charset="0"/>
                  <a:ea typeface="Arial Unicode MS" panose="020B0604020202020204" pitchFamily="34" charset="-122"/>
                </a:endParaRPr>
              </a:p>
            </p:txBody>
          </p:sp>
        </p:grpSp>
        <p:sp>
          <p:nvSpPr>
            <p:cNvPr id="32800" name="Text Box 28">
              <a:extLst>
                <a:ext uri="{FF2B5EF4-FFF2-40B4-BE49-F238E27FC236}">
                  <a16:creationId xmlns:a16="http://schemas.microsoft.com/office/drawing/2014/main" id="{93839FA0-E84C-0698-4A73-2CDF11D2A320}"/>
                </a:ext>
              </a:extLst>
            </p:cNvPr>
            <p:cNvSpPr txBox="1">
              <a:spLocks noChangeArrowheads="1"/>
            </p:cNvSpPr>
            <p:nvPr/>
          </p:nvSpPr>
          <p:spPr bwMode="auto">
            <a:xfrm>
              <a:off x="3705" y="3681"/>
              <a:ext cx="14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Tahoma" panose="020B0604030504040204" pitchFamily="34" charset="0"/>
                  <a:ea typeface="Arial Unicode MS" panose="020B0604020202020204" pitchFamily="34" charset="-122"/>
                </a:rPr>
                <a:t>三极管组成的非门</a:t>
              </a:r>
            </a:p>
          </p:txBody>
        </p:sp>
      </p:grpSp>
      <p:grpSp>
        <p:nvGrpSpPr>
          <p:cNvPr id="188445" name="Group 29">
            <a:extLst>
              <a:ext uri="{FF2B5EF4-FFF2-40B4-BE49-F238E27FC236}">
                <a16:creationId xmlns:a16="http://schemas.microsoft.com/office/drawing/2014/main" id="{CAEEF1A7-E9F3-6F6D-E4E3-B144DC974A55}"/>
              </a:ext>
            </a:extLst>
          </p:cNvPr>
          <p:cNvGrpSpPr>
            <a:grpSpLocks/>
          </p:cNvGrpSpPr>
          <p:nvPr/>
        </p:nvGrpSpPr>
        <p:grpSpPr bwMode="auto">
          <a:xfrm>
            <a:off x="1800225" y="2960688"/>
            <a:ext cx="1970088" cy="966787"/>
            <a:chOff x="962" y="2057"/>
            <a:chExt cx="1241" cy="609"/>
          </a:xfrm>
        </p:grpSpPr>
        <p:grpSp>
          <p:nvGrpSpPr>
            <p:cNvPr id="32791" name="Group 30">
              <a:extLst>
                <a:ext uri="{FF2B5EF4-FFF2-40B4-BE49-F238E27FC236}">
                  <a16:creationId xmlns:a16="http://schemas.microsoft.com/office/drawing/2014/main" id="{18EB14DE-4BA3-149E-E9D0-4DEF203DB7C9}"/>
                </a:ext>
              </a:extLst>
            </p:cNvPr>
            <p:cNvGrpSpPr>
              <a:grpSpLocks/>
            </p:cNvGrpSpPr>
            <p:nvPr/>
          </p:nvGrpSpPr>
          <p:grpSpPr bwMode="auto">
            <a:xfrm>
              <a:off x="1090" y="2057"/>
              <a:ext cx="825" cy="386"/>
              <a:chOff x="2219" y="1914"/>
              <a:chExt cx="825" cy="386"/>
            </a:xfrm>
          </p:grpSpPr>
          <p:sp>
            <p:nvSpPr>
              <p:cNvPr id="32793" name="Rectangle 31">
                <a:extLst>
                  <a:ext uri="{FF2B5EF4-FFF2-40B4-BE49-F238E27FC236}">
                    <a16:creationId xmlns:a16="http://schemas.microsoft.com/office/drawing/2014/main" id="{8365DB44-76DA-38F7-443D-828742A7979F}"/>
                  </a:ext>
                </a:extLst>
              </p:cNvPr>
              <p:cNvSpPr>
                <a:spLocks noChangeArrowheads="1"/>
              </p:cNvSpPr>
              <p:nvPr/>
            </p:nvSpPr>
            <p:spPr bwMode="auto">
              <a:xfrm>
                <a:off x="2219" y="1940"/>
                <a:ext cx="10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solidFill>
                      <a:srgbClr val="000000"/>
                    </a:solidFill>
                    <a:latin typeface="宋体" panose="02010600030101010101" pitchFamily="2" charset="-122"/>
                    <a:ea typeface="Arial Unicode MS" panose="020B0604020202020204" pitchFamily="34" charset="-122"/>
                  </a:rPr>
                  <a:t>A</a:t>
                </a:r>
                <a:endParaRPr lang="en-US" altLang="zh-CN" sz="2400">
                  <a:latin typeface="Arial" panose="020B0604020202020204" pitchFamily="34" charset="0"/>
                  <a:ea typeface="Arial Unicode MS" panose="020B0604020202020204" pitchFamily="34" charset="-122"/>
                </a:endParaRPr>
              </a:p>
            </p:txBody>
          </p:sp>
          <p:sp>
            <p:nvSpPr>
              <p:cNvPr id="32794" name="Rectangle 32">
                <a:extLst>
                  <a:ext uri="{FF2B5EF4-FFF2-40B4-BE49-F238E27FC236}">
                    <a16:creationId xmlns:a16="http://schemas.microsoft.com/office/drawing/2014/main" id="{9424C6D2-4D0C-A93C-8A43-D5529FAE4B37}"/>
                  </a:ext>
                </a:extLst>
              </p:cNvPr>
              <p:cNvSpPr>
                <a:spLocks noChangeArrowheads="1"/>
              </p:cNvSpPr>
              <p:nvPr/>
            </p:nvSpPr>
            <p:spPr bwMode="auto">
              <a:xfrm>
                <a:off x="2948" y="1914"/>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solidFill>
                      <a:srgbClr val="000000"/>
                    </a:solidFill>
                    <a:latin typeface="宋体" panose="02010600030101010101" pitchFamily="2" charset="-122"/>
                    <a:ea typeface="Arial Unicode MS" panose="020B0604020202020204" pitchFamily="34" charset="-122"/>
                  </a:rPr>
                  <a:t>F</a:t>
                </a:r>
                <a:endParaRPr lang="en-US" altLang="zh-CN" sz="2400">
                  <a:latin typeface="Arial" panose="020B0604020202020204" pitchFamily="34" charset="0"/>
                  <a:ea typeface="Arial Unicode MS" panose="020B0604020202020204" pitchFamily="34" charset="-122"/>
                </a:endParaRPr>
              </a:p>
            </p:txBody>
          </p:sp>
          <p:sp>
            <p:nvSpPr>
              <p:cNvPr id="32795" name="Line 33">
                <a:extLst>
                  <a:ext uri="{FF2B5EF4-FFF2-40B4-BE49-F238E27FC236}">
                    <a16:creationId xmlns:a16="http://schemas.microsoft.com/office/drawing/2014/main" id="{7916850B-A819-7CA1-3B51-B2A1D13CA135}"/>
                  </a:ext>
                </a:extLst>
              </p:cNvPr>
              <p:cNvSpPr>
                <a:spLocks noChangeShapeType="1"/>
              </p:cNvSpPr>
              <p:nvPr/>
            </p:nvSpPr>
            <p:spPr bwMode="auto">
              <a:xfrm flipH="1">
                <a:off x="2837" y="2148"/>
                <a:ext cx="156" cy="1"/>
              </a:xfrm>
              <a:prstGeom prst="line">
                <a:avLst/>
              </a:prstGeom>
              <a:noFill/>
              <a:ln w="285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6" name="Freeform 34">
                <a:extLst>
                  <a:ext uri="{FF2B5EF4-FFF2-40B4-BE49-F238E27FC236}">
                    <a16:creationId xmlns:a16="http://schemas.microsoft.com/office/drawing/2014/main" id="{164D4276-ABA2-E60E-6F27-2C675EEB6F52}"/>
                  </a:ext>
                </a:extLst>
              </p:cNvPr>
              <p:cNvSpPr>
                <a:spLocks noEditPoints="1"/>
              </p:cNvSpPr>
              <p:nvPr/>
            </p:nvSpPr>
            <p:spPr bwMode="auto">
              <a:xfrm>
                <a:off x="2515" y="1997"/>
                <a:ext cx="345" cy="303"/>
              </a:xfrm>
              <a:custGeom>
                <a:avLst/>
                <a:gdLst>
                  <a:gd name="T0" fmla="*/ 0 w 926"/>
                  <a:gd name="T1" fmla="*/ 0 h 805"/>
                  <a:gd name="T2" fmla="*/ 0 w 926"/>
                  <a:gd name="T3" fmla="*/ 0 h 805"/>
                  <a:gd name="T4" fmla="*/ 0 w 926"/>
                  <a:gd name="T5" fmla="*/ 0 h 805"/>
                  <a:gd name="T6" fmla="*/ 0 w 926"/>
                  <a:gd name="T7" fmla="*/ 0 h 805"/>
                  <a:gd name="T8" fmla="*/ 0 w 926"/>
                  <a:gd name="T9" fmla="*/ 0 h 805"/>
                  <a:gd name="T10" fmla="*/ 0 w 926"/>
                  <a:gd name="T11" fmla="*/ 0 h 805"/>
                  <a:gd name="T12" fmla="*/ 0 w 926"/>
                  <a:gd name="T13" fmla="*/ 0 h 805"/>
                  <a:gd name="T14" fmla="*/ 0 w 926"/>
                  <a:gd name="T15" fmla="*/ 0 h 805"/>
                  <a:gd name="T16" fmla="*/ 0 w 926"/>
                  <a:gd name="T17" fmla="*/ 0 h 805"/>
                  <a:gd name="T18" fmla="*/ 0 w 926"/>
                  <a:gd name="T19" fmla="*/ 0 h 8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6" h="805">
                    <a:moveTo>
                      <a:pt x="805" y="402"/>
                    </a:moveTo>
                    <a:cubicBezTo>
                      <a:pt x="805" y="436"/>
                      <a:pt x="832" y="463"/>
                      <a:pt x="865" y="463"/>
                    </a:cubicBezTo>
                    <a:cubicBezTo>
                      <a:pt x="899" y="463"/>
                      <a:pt x="926" y="436"/>
                      <a:pt x="926" y="402"/>
                    </a:cubicBezTo>
                    <a:cubicBezTo>
                      <a:pt x="926" y="402"/>
                      <a:pt x="926" y="402"/>
                      <a:pt x="926" y="402"/>
                    </a:cubicBezTo>
                    <a:cubicBezTo>
                      <a:pt x="926" y="369"/>
                      <a:pt x="899" y="342"/>
                      <a:pt x="865" y="342"/>
                    </a:cubicBezTo>
                    <a:cubicBezTo>
                      <a:pt x="832" y="342"/>
                      <a:pt x="805" y="369"/>
                      <a:pt x="805" y="402"/>
                    </a:cubicBezTo>
                    <a:close/>
                    <a:moveTo>
                      <a:pt x="0" y="0"/>
                    </a:moveTo>
                    <a:lnTo>
                      <a:pt x="805" y="402"/>
                    </a:lnTo>
                    <a:lnTo>
                      <a:pt x="0" y="805"/>
                    </a:lnTo>
                    <a:lnTo>
                      <a:pt x="0" y="0"/>
                    </a:lnTo>
                    <a:close/>
                  </a:path>
                </a:pathLst>
              </a:custGeom>
              <a:solidFill>
                <a:srgbClr val="FFFFFF"/>
              </a:solidFill>
              <a:ln w="0">
                <a:solidFill>
                  <a:srgbClr val="000000"/>
                </a:solidFill>
                <a:prstDash val="solid"/>
                <a:round/>
                <a:headEnd/>
                <a:tailEnd/>
              </a:ln>
            </p:spPr>
            <p:txBody>
              <a:bodyPr/>
              <a:lstStyle/>
              <a:p>
                <a:endParaRPr lang="zh-CN" altLang="en-US"/>
              </a:p>
            </p:txBody>
          </p:sp>
          <p:sp>
            <p:nvSpPr>
              <p:cNvPr id="32797" name="Freeform 35">
                <a:extLst>
                  <a:ext uri="{FF2B5EF4-FFF2-40B4-BE49-F238E27FC236}">
                    <a16:creationId xmlns:a16="http://schemas.microsoft.com/office/drawing/2014/main" id="{E1F5424B-A70C-164D-319A-465C09F26D19}"/>
                  </a:ext>
                </a:extLst>
              </p:cNvPr>
              <p:cNvSpPr>
                <a:spLocks noEditPoints="1"/>
              </p:cNvSpPr>
              <p:nvPr/>
            </p:nvSpPr>
            <p:spPr bwMode="auto">
              <a:xfrm>
                <a:off x="2515" y="1997"/>
                <a:ext cx="345" cy="303"/>
              </a:xfrm>
              <a:custGeom>
                <a:avLst/>
                <a:gdLst>
                  <a:gd name="T0" fmla="*/ 0 w 926"/>
                  <a:gd name="T1" fmla="*/ 0 h 805"/>
                  <a:gd name="T2" fmla="*/ 0 w 926"/>
                  <a:gd name="T3" fmla="*/ 0 h 805"/>
                  <a:gd name="T4" fmla="*/ 0 w 926"/>
                  <a:gd name="T5" fmla="*/ 0 h 805"/>
                  <a:gd name="T6" fmla="*/ 0 w 926"/>
                  <a:gd name="T7" fmla="*/ 0 h 805"/>
                  <a:gd name="T8" fmla="*/ 0 w 926"/>
                  <a:gd name="T9" fmla="*/ 0 h 805"/>
                  <a:gd name="T10" fmla="*/ 0 w 926"/>
                  <a:gd name="T11" fmla="*/ 0 h 805"/>
                  <a:gd name="T12" fmla="*/ 0 w 926"/>
                  <a:gd name="T13" fmla="*/ 0 h 805"/>
                  <a:gd name="T14" fmla="*/ 0 w 926"/>
                  <a:gd name="T15" fmla="*/ 0 h 805"/>
                  <a:gd name="T16" fmla="*/ 0 w 926"/>
                  <a:gd name="T17" fmla="*/ 0 h 805"/>
                  <a:gd name="T18" fmla="*/ 0 w 926"/>
                  <a:gd name="T19" fmla="*/ 0 h 8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6" h="805">
                    <a:moveTo>
                      <a:pt x="805" y="402"/>
                    </a:moveTo>
                    <a:cubicBezTo>
                      <a:pt x="805" y="436"/>
                      <a:pt x="832" y="463"/>
                      <a:pt x="865" y="463"/>
                    </a:cubicBezTo>
                    <a:cubicBezTo>
                      <a:pt x="899" y="463"/>
                      <a:pt x="926" y="436"/>
                      <a:pt x="926" y="402"/>
                    </a:cubicBezTo>
                    <a:cubicBezTo>
                      <a:pt x="926" y="402"/>
                      <a:pt x="926" y="402"/>
                      <a:pt x="926" y="402"/>
                    </a:cubicBezTo>
                    <a:cubicBezTo>
                      <a:pt x="926" y="369"/>
                      <a:pt x="899" y="342"/>
                      <a:pt x="865" y="342"/>
                    </a:cubicBezTo>
                    <a:cubicBezTo>
                      <a:pt x="832" y="342"/>
                      <a:pt x="805" y="369"/>
                      <a:pt x="805" y="402"/>
                    </a:cubicBezTo>
                    <a:close/>
                    <a:moveTo>
                      <a:pt x="0" y="0"/>
                    </a:moveTo>
                    <a:lnTo>
                      <a:pt x="805" y="402"/>
                    </a:lnTo>
                    <a:lnTo>
                      <a:pt x="0" y="805"/>
                    </a:lnTo>
                    <a:lnTo>
                      <a:pt x="0" y="0"/>
                    </a:lnTo>
                    <a:close/>
                  </a:path>
                </a:pathLst>
              </a:custGeom>
              <a:noFill/>
              <a:ln w="28575"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98" name="Line 36">
                <a:extLst>
                  <a:ext uri="{FF2B5EF4-FFF2-40B4-BE49-F238E27FC236}">
                    <a16:creationId xmlns:a16="http://schemas.microsoft.com/office/drawing/2014/main" id="{B08D87B6-5C1B-AC52-8B27-7652AF0060DF}"/>
                  </a:ext>
                </a:extLst>
              </p:cNvPr>
              <p:cNvSpPr>
                <a:spLocks noChangeShapeType="1"/>
              </p:cNvSpPr>
              <p:nvPr/>
            </p:nvSpPr>
            <p:spPr bwMode="auto">
              <a:xfrm flipH="1">
                <a:off x="2269" y="2148"/>
                <a:ext cx="246" cy="1"/>
              </a:xfrm>
              <a:prstGeom prst="line">
                <a:avLst/>
              </a:prstGeom>
              <a:noFill/>
              <a:ln w="285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2792" name="Text Box 37">
              <a:extLst>
                <a:ext uri="{FF2B5EF4-FFF2-40B4-BE49-F238E27FC236}">
                  <a16:creationId xmlns:a16="http://schemas.microsoft.com/office/drawing/2014/main" id="{27DD85B4-9A35-4772-F71F-FFBAD40533EF}"/>
                </a:ext>
              </a:extLst>
            </p:cNvPr>
            <p:cNvSpPr txBox="1">
              <a:spLocks noChangeArrowheads="1"/>
            </p:cNvSpPr>
            <p:nvPr/>
          </p:nvSpPr>
          <p:spPr bwMode="auto">
            <a:xfrm>
              <a:off x="962" y="2416"/>
              <a:ext cx="12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Tahoma" panose="020B0604030504040204" pitchFamily="34" charset="0"/>
                  <a:ea typeface="Arial Unicode MS" panose="020B0604020202020204" pitchFamily="34" charset="-122"/>
                </a:rPr>
                <a:t>非门逻辑符号</a:t>
              </a:r>
            </a:p>
          </p:txBody>
        </p:sp>
      </p:grpSp>
      <p:grpSp>
        <p:nvGrpSpPr>
          <p:cNvPr id="188454" name="Group 38">
            <a:extLst>
              <a:ext uri="{FF2B5EF4-FFF2-40B4-BE49-F238E27FC236}">
                <a16:creationId xmlns:a16="http://schemas.microsoft.com/office/drawing/2014/main" id="{B4E73F75-6B37-26D4-CD60-30A7088F0C54}"/>
              </a:ext>
            </a:extLst>
          </p:cNvPr>
          <p:cNvGrpSpPr>
            <a:grpSpLocks/>
          </p:cNvGrpSpPr>
          <p:nvPr/>
        </p:nvGrpSpPr>
        <p:grpSpPr bwMode="auto">
          <a:xfrm>
            <a:off x="1871663" y="4303713"/>
            <a:ext cx="1749425" cy="2005012"/>
            <a:chOff x="892" y="2629"/>
            <a:chExt cx="1102" cy="1310"/>
          </a:xfrm>
        </p:grpSpPr>
        <p:sp>
          <p:nvSpPr>
            <p:cNvPr id="32777" name="Rectangle 39">
              <a:extLst>
                <a:ext uri="{FF2B5EF4-FFF2-40B4-BE49-F238E27FC236}">
                  <a16:creationId xmlns:a16="http://schemas.microsoft.com/office/drawing/2014/main" id="{9074D5C3-ED47-826D-747B-1063C787545A}"/>
                </a:ext>
              </a:extLst>
            </p:cNvPr>
            <p:cNvSpPr>
              <a:spLocks noChangeArrowheads="1"/>
            </p:cNvSpPr>
            <p:nvPr/>
          </p:nvSpPr>
          <p:spPr bwMode="auto">
            <a:xfrm>
              <a:off x="1385" y="3622"/>
              <a:ext cx="407"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lnSpc>
                  <a:spcPct val="150000"/>
                </a:lnSpc>
                <a:buFont typeface="Wingdings" panose="05000000000000000000" pitchFamily="2" charset="2"/>
                <a:buNone/>
              </a:pPr>
              <a:r>
                <a:rPr lang="en-US" altLang="zh-CN" sz="1600">
                  <a:ea typeface="Arial Unicode MS" panose="020B0604020202020204" pitchFamily="34" charset="-122"/>
                </a:rPr>
                <a:t>0</a:t>
              </a:r>
            </a:p>
          </p:txBody>
        </p:sp>
        <p:sp>
          <p:nvSpPr>
            <p:cNvPr id="32778" name="Rectangle 40">
              <a:extLst>
                <a:ext uri="{FF2B5EF4-FFF2-40B4-BE49-F238E27FC236}">
                  <a16:creationId xmlns:a16="http://schemas.microsoft.com/office/drawing/2014/main" id="{9C57C90B-8004-E0D7-6BFD-CDBA8C18ABBE}"/>
                </a:ext>
              </a:extLst>
            </p:cNvPr>
            <p:cNvSpPr>
              <a:spLocks noChangeArrowheads="1"/>
            </p:cNvSpPr>
            <p:nvPr/>
          </p:nvSpPr>
          <p:spPr bwMode="auto">
            <a:xfrm>
              <a:off x="979" y="3622"/>
              <a:ext cx="40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lnSpc>
                  <a:spcPct val="150000"/>
                </a:lnSpc>
                <a:buFont typeface="Wingdings" panose="05000000000000000000" pitchFamily="2" charset="2"/>
                <a:buNone/>
              </a:pPr>
              <a:r>
                <a:rPr lang="en-US" altLang="zh-CN" sz="1600">
                  <a:ea typeface="Arial Unicode MS" panose="020B0604020202020204" pitchFamily="34" charset="-122"/>
                </a:rPr>
                <a:t>1</a:t>
              </a:r>
            </a:p>
          </p:txBody>
        </p:sp>
        <p:sp>
          <p:nvSpPr>
            <p:cNvPr id="32779" name="Rectangle 41">
              <a:extLst>
                <a:ext uri="{FF2B5EF4-FFF2-40B4-BE49-F238E27FC236}">
                  <a16:creationId xmlns:a16="http://schemas.microsoft.com/office/drawing/2014/main" id="{4455EAA3-3BB0-8CC9-3803-711361245494}"/>
                </a:ext>
              </a:extLst>
            </p:cNvPr>
            <p:cNvSpPr>
              <a:spLocks noChangeArrowheads="1"/>
            </p:cNvSpPr>
            <p:nvPr/>
          </p:nvSpPr>
          <p:spPr bwMode="auto">
            <a:xfrm>
              <a:off x="1385" y="3304"/>
              <a:ext cx="407"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lnSpc>
                  <a:spcPct val="150000"/>
                </a:lnSpc>
                <a:buFont typeface="Wingdings" panose="05000000000000000000" pitchFamily="2" charset="2"/>
                <a:buNone/>
              </a:pPr>
              <a:r>
                <a:rPr lang="en-US" altLang="zh-CN" sz="1600">
                  <a:ea typeface="Arial Unicode MS" panose="020B0604020202020204" pitchFamily="34" charset="-122"/>
                </a:rPr>
                <a:t>1</a:t>
              </a:r>
            </a:p>
          </p:txBody>
        </p:sp>
        <p:sp>
          <p:nvSpPr>
            <p:cNvPr id="32780" name="Rectangle 42">
              <a:extLst>
                <a:ext uri="{FF2B5EF4-FFF2-40B4-BE49-F238E27FC236}">
                  <a16:creationId xmlns:a16="http://schemas.microsoft.com/office/drawing/2014/main" id="{CC3D1D56-BC17-32D9-5073-C1D0A2F36B66}"/>
                </a:ext>
              </a:extLst>
            </p:cNvPr>
            <p:cNvSpPr>
              <a:spLocks noChangeArrowheads="1"/>
            </p:cNvSpPr>
            <p:nvPr/>
          </p:nvSpPr>
          <p:spPr bwMode="auto">
            <a:xfrm>
              <a:off x="979" y="3304"/>
              <a:ext cx="406"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lnSpc>
                  <a:spcPct val="150000"/>
                </a:lnSpc>
                <a:buFont typeface="Wingdings" panose="05000000000000000000" pitchFamily="2" charset="2"/>
                <a:buNone/>
              </a:pPr>
              <a:r>
                <a:rPr lang="en-US" altLang="zh-CN" sz="1600">
                  <a:ea typeface="Arial Unicode MS" panose="020B0604020202020204" pitchFamily="34" charset="-122"/>
                </a:rPr>
                <a:t>0</a:t>
              </a:r>
            </a:p>
          </p:txBody>
        </p:sp>
        <p:sp>
          <p:nvSpPr>
            <p:cNvPr id="32781" name="Rectangle 43">
              <a:extLst>
                <a:ext uri="{FF2B5EF4-FFF2-40B4-BE49-F238E27FC236}">
                  <a16:creationId xmlns:a16="http://schemas.microsoft.com/office/drawing/2014/main" id="{79FFC967-C301-B310-F32E-B2BC420C63EE}"/>
                </a:ext>
              </a:extLst>
            </p:cNvPr>
            <p:cNvSpPr>
              <a:spLocks noChangeArrowheads="1"/>
            </p:cNvSpPr>
            <p:nvPr/>
          </p:nvSpPr>
          <p:spPr bwMode="auto">
            <a:xfrm>
              <a:off x="1385" y="2981"/>
              <a:ext cx="407" cy="323"/>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lnSpc>
                  <a:spcPct val="150000"/>
                </a:lnSpc>
                <a:buFont typeface="Wingdings" panose="05000000000000000000" pitchFamily="2" charset="2"/>
                <a:buNone/>
              </a:pPr>
              <a:r>
                <a:rPr lang="en-US" altLang="zh-CN" sz="1600">
                  <a:ea typeface="Arial Unicode MS" panose="020B0604020202020204" pitchFamily="34" charset="-122"/>
                </a:rPr>
                <a:t>F</a:t>
              </a:r>
            </a:p>
          </p:txBody>
        </p:sp>
        <p:sp>
          <p:nvSpPr>
            <p:cNvPr id="32782" name="Rectangle 44">
              <a:extLst>
                <a:ext uri="{FF2B5EF4-FFF2-40B4-BE49-F238E27FC236}">
                  <a16:creationId xmlns:a16="http://schemas.microsoft.com/office/drawing/2014/main" id="{C52AA098-8FF1-9231-A6EB-E883B138271A}"/>
                </a:ext>
              </a:extLst>
            </p:cNvPr>
            <p:cNvSpPr>
              <a:spLocks noChangeArrowheads="1"/>
            </p:cNvSpPr>
            <p:nvPr/>
          </p:nvSpPr>
          <p:spPr bwMode="auto">
            <a:xfrm>
              <a:off x="979" y="2981"/>
              <a:ext cx="406" cy="323"/>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a:lnSpc>
                  <a:spcPct val="150000"/>
                </a:lnSpc>
                <a:buFont typeface="Wingdings" panose="05000000000000000000" pitchFamily="2" charset="2"/>
                <a:buNone/>
              </a:pPr>
              <a:r>
                <a:rPr lang="en-US" altLang="zh-CN" sz="1600">
                  <a:ea typeface="Arial Unicode MS" panose="020B0604020202020204" pitchFamily="34" charset="-122"/>
                </a:rPr>
                <a:t>A</a:t>
              </a:r>
            </a:p>
          </p:txBody>
        </p:sp>
        <p:sp>
          <p:nvSpPr>
            <p:cNvPr id="32783" name="Line 45">
              <a:extLst>
                <a:ext uri="{FF2B5EF4-FFF2-40B4-BE49-F238E27FC236}">
                  <a16:creationId xmlns:a16="http://schemas.microsoft.com/office/drawing/2014/main" id="{05BFA72B-F01B-68A4-BB23-AD2CDD167A74}"/>
                </a:ext>
              </a:extLst>
            </p:cNvPr>
            <p:cNvSpPr>
              <a:spLocks noChangeShapeType="1"/>
            </p:cNvSpPr>
            <p:nvPr/>
          </p:nvSpPr>
          <p:spPr bwMode="auto">
            <a:xfrm>
              <a:off x="979" y="2981"/>
              <a:ext cx="81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4" name="Line 46">
              <a:extLst>
                <a:ext uri="{FF2B5EF4-FFF2-40B4-BE49-F238E27FC236}">
                  <a16:creationId xmlns:a16="http://schemas.microsoft.com/office/drawing/2014/main" id="{8FAF7FCA-A48A-DC90-9962-3FEBE009E541}"/>
                </a:ext>
              </a:extLst>
            </p:cNvPr>
            <p:cNvSpPr>
              <a:spLocks noChangeShapeType="1"/>
            </p:cNvSpPr>
            <p:nvPr/>
          </p:nvSpPr>
          <p:spPr bwMode="auto">
            <a:xfrm>
              <a:off x="979" y="3304"/>
              <a:ext cx="8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5" name="Line 47">
              <a:extLst>
                <a:ext uri="{FF2B5EF4-FFF2-40B4-BE49-F238E27FC236}">
                  <a16:creationId xmlns:a16="http://schemas.microsoft.com/office/drawing/2014/main" id="{64693927-E962-1777-3A83-C1B02B0AA159}"/>
                </a:ext>
              </a:extLst>
            </p:cNvPr>
            <p:cNvSpPr>
              <a:spLocks noChangeShapeType="1"/>
            </p:cNvSpPr>
            <p:nvPr/>
          </p:nvSpPr>
          <p:spPr bwMode="auto">
            <a:xfrm>
              <a:off x="979" y="3622"/>
              <a:ext cx="8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6" name="Line 48">
              <a:extLst>
                <a:ext uri="{FF2B5EF4-FFF2-40B4-BE49-F238E27FC236}">
                  <a16:creationId xmlns:a16="http://schemas.microsoft.com/office/drawing/2014/main" id="{9CC9E02A-AA59-9A7E-479E-6DAF6A2298C7}"/>
                </a:ext>
              </a:extLst>
            </p:cNvPr>
            <p:cNvSpPr>
              <a:spLocks noChangeShapeType="1"/>
            </p:cNvSpPr>
            <p:nvPr/>
          </p:nvSpPr>
          <p:spPr bwMode="auto">
            <a:xfrm>
              <a:off x="979" y="3939"/>
              <a:ext cx="81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7" name="Line 49">
              <a:extLst>
                <a:ext uri="{FF2B5EF4-FFF2-40B4-BE49-F238E27FC236}">
                  <a16:creationId xmlns:a16="http://schemas.microsoft.com/office/drawing/2014/main" id="{5A457A09-D678-1276-D65C-6FD804BD6786}"/>
                </a:ext>
              </a:extLst>
            </p:cNvPr>
            <p:cNvSpPr>
              <a:spLocks noChangeShapeType="1"/>
            </p:cNvSpPr>
            <p:nvPr/>
          </p:nvSpPr>
          <p:spPr bwMode="auto">
            <a:xfrm>
              <a:off x="979" y="2981"/>
              <a:ext cx="0" cy="95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8" name="Line 50">
              <a:extLst>
                <a:ext uri="{FF2B5EF4-FFF2-40B4-BE49-F238E27FC236}">
                  <a16:creationId xmlns:a16="http://schemas.microsoft.com/office/drawing/2014/main" id="{19997BB2-F1AF-9317-D526-19CA44EA6021}"/>
                </a:ext>
              </a:extLst>
            </p:cNvPr>
            <p:cNvSpPr>
              <a:spLocks noChangeShapeType="1"/>
            </p:cNvSpPr>
            <p:nvPr/>
          </p:nvSpPr>
          <p:spPr bwMode="auto">
            <a:xfrm>
              <a:off x="1385" y="2981"/>
              <a:ext cx="0" cy="9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9" name="Line 51">
              <a:extLst>
                <a:ext uri="{FF2B5EF4-FFF2-40B4-BE49-F238E27FC236}">
                  <a16:creationId xmlns:a16="http://schemas.microsoft.com/office/drawing/2014/main" id="{397F397E-F253-94D4-D394-20BAA120D633}"/>
                </a:ext>
              </a:extLst>
            </p:cNvPr>
            <p:cNvSpPr>
              <a:spLocks noChangeShapeType="1"/>
            </p:cNvSpPr>
            <p:nvPr/>
          </p:nvSpPr>
          <p:spPr bwMode="auto">
            <a:xfrm>
              <a:off x="1792" y="2981"/>
              <a:ext cx="0" cy="95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Text Box 52">
              <a:extLst>
                <a:ext uri="{FF2B5EF4-FFF2-40B4-BE49-F238E27FC236}">
                  <a16:creationId xmlns:a16="http://schemas.microsoft.com/office/drawing/2014/main" id="{7934C43C-84E5-8A14-A87F-AEE5071FE4FB}"/>
                </a:ext>
              </a:extLst>
            </p:cNvPr>
            <p:cNvSpPr txBox="1">
              <a:spLocks noChangeArrowheads="1"/>
            </p:cNvSpPr>
            <p:nvPr/>
          </p:nvSpPr>
          <p:spPr bwMode="auto">
            <a:xfrm>
              <a:off x="892" y="2629"/>
              <a:ext cx="1102"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50000"/>
                </a:lnSpc>
                <a:spcBef>
                  <a:spcPct val="50000"/>
                </a:spcBef>
                <a:buClrTx/>
                <a:buFontTx/>
                <a:buNone/>
              </a:pPr>
              <a:r>
                <a:rPr lang="zh-CN" altLang="en-US">
                  <a:latin typeface="Tahoma" panose="020B0604030504040204" pitchFamily="34" charset="0"/>
                  <a:ea typeface="Arial Unicode MS" panose="020B0604020202020204" pitchFamily="34" charset="-122"/>
                </a:rPr>
                <a:t>非门真值表</a:t>
              </a:r>
            </a:p>
          </p:txBody>
        </p:sp>
      </p:grpSp>
      <p:sp>
        <p:nvSpPr>
          <p:cNvPr id="32776" name="Rectangle 53">
            <a:extLst>
              <a:ext uri="{FF2B5EF4-FFF2-40B4-BE49-F238E27FC236}">
                <a16:creationId xmlns:a16="http://schemas.microsoft.com/office/drawing/2014/main" id="{69CE7DFE-2DC4-AF8B-1452-2CFBE2F1807B}"/>
              </a:ext>
            </a:extLst>
          </p:cNvPr>
          <p:cNvSpPr>
            <a:spLocks noChangeArrowheads="1"/>
          </p:cNvSpPr>
          <p:nvPr/>
        </p:nvSpPr>
        <p:spPr bwMode="auto">
          <a:xfrm>
            <a:off x="935038" y="188913"/>
            <a:ext cx="32416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solidFill>
                  <a:srgbClr val="0000FF"/>
                </a:solidFill>
                <a:latin typeface="宋体" panose="02010600030101010101" pitchFamily="2" charset="-122"/>
                <a:ea typeface="Arial Unicode MS" panose="020B0604020202020204" pitchFamily="34" charset="-122"/>
              </a:rPr>
              <a:t>2. </a:t>
            </a:r>
            <a:r>
              <a:rPr lang="zh-CN" altLang="en-US" sz="2800">
                <a:solidFill>
                  <a:srgbClr val="0000FF"/>
                </a:solidFill>
                <a:latin typeface="宋体" panose="02010600030101010101" pitchFamily="2" charset="-122"/>
                <a:ea typeface="Arial Unicode MS" panose="020B0604020202020204" pitchFamily="34" charset="-122"/>
              </a:rPr>
              <a:t>三极管非门电路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8420"/>
                                        </p:tgtEl>
                                        <p:attrNameLst>
                                          <p:attrName>style.visibility</p:attrName>
                                        </p:attrNameLst>
                                      </p:cBhvr>
                                      <p:to>
                                        <p:strVal val="visible"/>
                                      </p:to>
                                    </p:set>
                                    <p:animEffect transition="in" filter="blinds(horizontal)">
                                      <p:cBhvr>
                                        <p:cTn id="7" dur="500"/>
                                        <p:tgtEl>
                                          <p:spTgt spid="188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8419">
                                            <p:txEl>
                                              <p:pRg st="1" end="1"/>
                                            </p:txEl>
                                          </p:spTgt>
                                        </p:tgtEl>
                                        <p:attrNameLst>
                                          <p:attrName>style.visibility</p:attrName>
                                        </p:attrNameLst>
                                      </p:cBhvr>
                                      <p:to>
                                        <p:strVal val="visible"/>
                                      </p:to>
                                    </p:set>
                                    <p:animEffect transition="in" filter="blinds(horizontal)">
                                      <p:cBhvr>
                                        <p:cTn id="12" dur="500"/>
                                        <p:tgtEl>
                                          <p:spTgt spid="1884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8419">
                                            <p:txEl>
                                              <p:pRg st="2" end="2"/>
                                            </p:txEl>
                                          </p:spTgt>
                                        </p:tgtEl>
                                        <p:attrNameLst>
                                          <p:attrName>style.visibility</p:attrName>
                                        </p:attrNameLst>
                                      </p:cBhvr>
                                      <p:to>
                                        <p:strVal val="visible"/>
                                      </p:to>
                                    </p:set>
                                    <p:animEffect transition="in" filter="blinds(horizontal)">
                                      <p:cBhvr>
                                        <p:cTn id="17" dur="500"/>
                                        <p:tgtEl>
                                          <p:spTgt spid="1884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8445"/>
                                        </p:tgtEl>
                                        <p:attrNameLst>
                                          <p:attrName>style.visibility</p:attrName>
                                        </p:attrNameLst>
                                      </p:cBhvr>
                                      <p:to>
                                        <p:strVal val="visible"/>
                                      </p:to>
                                    </p:set>
                                    <p:animEffect transition="in" filter="blinds(horizontal)">
                                      <p:cBhvr>
                                        <p:cTn id="22" dur="500"/>
                                        <p:tgtEl>
                                          <p:spTgt spid="188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8454"/>
                                        </p:tgtEl>
                                        <p:attrNameLst>
                                          <p:attrName>style.visibility</p:attrName>
                                        </p:attrNameLst>
                                      </p:cBhvr>
                                      <p:to>
                                        <p:strVal val="visible"/>
                                      </p:to>
                                    </p:set>
                                    <p:animEffect transition="in" filter="blinds(horizontal)">
                                      <p:cBhvr>
                                        <p:cTn id="27" dur="500"/>
                                        <p:tgtEl>
                                          <p:spTgt spid="188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9">
            <a:extLst>
              <a:ext uri="{FF2B5EF4-FFF2-40B4-BE49-F238E27FC236}">
                <a16:creationId xmlns:a16="http://schemas.microsoft.com/office/drawing/2014/main" id="{0658A2CD-CF36-0119-3E70-4A65769DA38D}"/>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53F183BC-12ED-4A00-9B60-F4C257256EF0}"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21</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190466" name="Rectangle 2">
            <a:extLst>
              <a:ext uri="{FF2B5EF4-FFF2-40B4-BE49-F238E27FC236}">
                <a16:creationId xmlns:a16="http://schemas.microsoft.com/office/drawing/2014/main" id="{33CF08D3-CE8F-8FFD-0E0C-41C21F6D2507}"/>
              </a:ext>
            </a:extLst>
          </p:cNvPr>
          <p:cNvSpPr>
            <a:spLocks noGrp="1"/>
          </p:cNvSpPr>
          <p:nvPr>
            <p:ph type="title"/>
          </p:nvPr>
        </p:nvSpPr>
        <p:spPr/>
        <p:txBody>
          <a:bodyPr/>
          <a:lstStyle/>
          <a:p>
            <a:pPr>
              <a:defRPr/>
            </a:pPr>
            <a:r>
              <a:rPr lang="en-US" altLang="zh-CN" sz="2400" cap="none"/>
              <a:t>TTL</a:t>
            </a:r>
            <a:r>
              <a:rPr lang="zh-CN" altLang="en-US" sz="2400" cap="none"/>
              <a:t>与非门电路</a:t>
            </a:r>
          </a:p>
        </p:txBody>
      </p:sp>
      <p:sp>
        <p:nvSpPr>
          <p:cNvPr id="190467" name="Rectangle 3">
            <a:extLst>
              <a:ext uri="{FF2B5EF4-FFF2-40B4-BE49-F238E27FC236}">
                <a16:creationId xmlns:a16="http://schemas.microsoft.com/office/drawing/2014/main" id="{C276BE44-2A43-30C8-BE58-FA820D867828}"/>
              </a:ext>
            </a:extLst>
          </p:cNvPr>
          <p:cNvSpPr>
            <a:spLocks noGrp="1"/>
          </p:cNvSpPr>
          <p:nvPr>
            <p:ph type="body" idx="1"/>
          </p:nvPr>
        </p:nvSpPr>
        <p:spPr bwMode="auto">
          <a:xfrm>
            <a:off x="952500" y="333375"/>
            <a:ext cx="8191500" cy="476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a:buFont typeface="Wingdings" panose="05000000000000000000" pitchFamily="2" charset="2"/>
              <a:buNone/>
              <a:defRPr/>
            </a:pPr>
            <a:r>
              <a:rPr lang="en-US" altLang="zh-CN" sz="2800" b="1" dirty="0"/>
              <a:t>3.3  TTL</a:t>
            </a:r>
            <a:r>
              <a:rPr lang="zh-CN" altLang="en-US" sz="2800" b="1" dirty="0"/>
              <a:t>与非门</a:t>
            </a:r>
          </a:p>
        </p:txBody>
      </p:sp>
      <p:grpSp>
        <p:nvGrpSpPr>
          <p:cNvPr id="190468" name="Group 4">
            <a:extLst>
              <a:ext uri="{FF2B5EF4-FFF2-40B4-BE49-F238E27FC236}">
                <a16:creationId xmlns:a16="http://schemas.microsoft.com/office/drawing/2014/main" id="{585FD15C-1AE9-1DB7-9294-ABD4B72462B5}"/>
              </a:ext>
            </a:extLst>
          </p:cNvPr>
          <p:cNvGrpSpPr>
            <a:grpSpLocks/>
          </p:cNvGrpSpPr>
          <p:nvPr/>
        </p:nvGrpSpPr>
        <p:grpSpPr bwMode="auto">
          <a:xfrm>
            <a:off x="5434013" y="1233488"/>
            <a:ext cx="3717925" cy="3351212"/>
            <a:chOff x="3334" y="777"/>
            <a:chExt cx="2342" cy="2111"/>
          </a:xfrm>
        </p:grpSpPr>
        <p:sp>
          <p:nvSpPr>
            <p:cNvPr id="34930" name="Text Box 5">
              <a:extLst>
                <a:ext uri="{FF2B5EF4-FFF2-40B4-BE49-F238E27FC236}">
                  <a16:creationId xmlns:a16="http://schemas.microsoft.com/office/drawing/2014/main" id="{91833BB6-1542-63D8-A3E5-1C7FA43D7FB5}"/>
                </a:ext>
              </a:extLst>
            </p:cNvPr>
            <p:cNvSpPr txBox="1">
              <a:spLocks noChangeArrowheads="1"/>
            </p:cNvSpPr>
            <p:nvPr/>
          </p:nvSpPr>
          <p:spPr bwMode="auto">
            <a:xfrm>
              <a:off x="3334" y="1656"/>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34931" name="Text Box 6">
              <a:extLst>
                <a:ext uri="{FF2B5EF4-FFF2-40B4-BE49-F238E27FC236}">
                  <a16:creationId xmlns:a16="http://schemas.microsoft.com/office/drawing/2014/main" id="{05F59B24-B16E-BB34-2E26-AEFE72A74B07}"/>
                </a:ext>
              </a:extLst>
            </p:cNvPr>
            <p:cNvSpPr txBox="1">
              <a:spLocks noChangeArrowheads="1"/>
            </p:cNvSpPr>
            <p:nvPr/>
          </p:nvSpPr>
          <p:spPr bwMode="auto">
            <a:xfrm>
              <a:off x="4045" y="1658"/>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2</a:t>
              </a:r>
            </a:p>
          </p:txBody>
        </p:sp>
        <p:sp>
          <p:nvSpPr>
            <p:cNvPr id="34932" name="Rectangle 7">
              <a:extLst>
                <a:ext uri="{FF2B5EF4-FFF2-40B4-BE49-F238E27FC236}">
                  <a16:creationId xmlns:a16="http://schemas.microsoft.com/office/drawing/2014/main" id="{42304BD0-AC8D-0D91-C573-42F0953FEB55}"/>
                </a:ext>
              </a:extLst>
            </p:cNvPr>
            <p:cNvSpPr>
              <a:spLocks noChangeArrowheads="1"/>
            </p:cNvSpPr>
            <p:nvPr/>
          </p:nvSpPr>
          <p:spPr bwMode="auto">
            <a:xfrm>
              <a:off x="4555" y="2638"/>
              <a:ext cx="11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a:solidFill>
                    <a:schemeClr val="folHlink"/>
                  </a:solidFill>
                  <a:latin typeface="Tahoma" panose="020B0604030504040204" pitchFamily="34" charset="0"/>
                  <a:ea typeface="Arial Unicode MS" panose="020B0604020202020204" pitchFamily="34" charset="-122"/>
                </a:rPr>
                <a:t>T1</a:t>
              </a:r>
              <a:r>
                <a:rPr lang="zh-CN" altLang="en-US">
                  <a:solidFill>
                    <a:schemeClr val="folHlink"/>
                  </a:solidFill>
                  <a:latin typeface="Tahoma" panose="020B0604030504040204" pitchFamily="34" charset="0"/>
                  <a:ea typeface="Arial Unicode MS" panose="020B0604020202020204" pitchFamily="34" charset="-122"/>
                </a:rPr>
                <a:t>管等效电路</a:t>
              </a:r>
            </a:p>
          </p:txBody>
        </p:sp>
        <p:grpSp>
          <p:nvGrpSpPr>
            <p:cNvPr id="34933" name="Group 8">
              <a:extLst>
                <a:ext uri="{FF2B5EF4-FFF2-40B4-BE49-F238E27FC236}">
                  <a16:creationId xmlns:a16="http://schemas.microsoft.com/office/drawing/2014/main" id="{6F3BD217-A864-DB00-C4E8-FD7B2D00B6CD}"/>
                </a:ext>
              </a:extLst>
            </p:cNvPr>
            <p:cNvGrpSpPr>
              <a:grpSpLocks/>
            </p:cNvGrpSpPr>
            <p:nvPr/>
          </p:nvGrpSpPr>
          <p:grpSpPr bwMode="auto">
            <a:xfrm>
              <a:off x="3595" y="1715"/>
              <a:ext cx="231" cy="187"/>
              <a:chOff x="3562" y="1524"/>
              <a:chExt cx="231" cy="187"/>
            </a:xfrm>
          </p:grpSpPr>
          <p:sp>
            <p:nvSpPr>
              <p:cNvPr id="34965" name="Line 9">
                <a:extLst>
                  <a:ext uri="{FF2B5EF4-FFF2-40B4-BE49-F238E27FC236}">
                    <a16:creationId xmlns:a16="http://schemas.microsoft.com/office/drawing/2014/main" id="{808EE272-37AD-CB1F-4E49-7F5DDBE6B1D4}"/>
                  </a:ext>
                </a:extLst>
              </p:cNvPr>
              <p:cNvSpPr>
                <a:spLocks noChangeShapeType="1"/>
              </p:cNvSpPr>
              <p:nvPr/>
            </p:nvSpPr>
            <p:spPr bwMode="auto">
              <a:xfrm>
                <a:off x="3589" y="1533"/>
                <a:ext cx="18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6" name="Line 10">
                <a:extLst>
                  <a:ext uri="{FF2B5EF4-FFF2-40B4-BE49-F238E27FC236}">
                    <a16:creationId xmlns:a16="http://schemas.microsoft.com/office/drawing/2014/main" id="{97D02703-F7B6-FE7A-7069-DF252336AF5C}"/>
                  </a:ext>
                </a:extLst>
              </p:cNvPr>
              <p:cNvSpPr>
                <a:spLocks noChangeShapeType="1"/>
              </p:cNvSpPr>
              <p:nvPr/>
            </p:nvSpPr>
            <p:spPr bwMode="auto">
              <a:xfrm flipH="1">
                <a:off x="3562" y="1533"/>
                <a:ext cx="98" cy="17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7" name="Line 11">
                <a:extLst>
                  <a:ext uri="{FF2B5EF4-FFF2-40B4-BE49-F238E27FC236}">
                    <a16:creationId xmlns:a16="http://schemas.microsoft.com/office/drawing/2014/main" id="{A2EB844C-1BE2-49CF-1238-6ECA4B3AD325}"/>
                  </a:ext>
                </a:extLst>
              </p:cNvPr>
              <p:cNvSpPr>
                <a:spLocks noChangeShapeType="1"/>
              </p:cNvSpPr>
              <p:nvPr/>
            </p:nvSpPr>
            <p:spPr bwMode="auto">
              <a:xfrm>
                <a:off x="3704" y="1524"/>
                <a:ext cx="89" cy="17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934" name="Group 12">
              <a:extLst>
                <a:ext uri="{FF2B5EF4-FFF2-40B4-BE49-F238E27FC236}">
                  <a16:creationId xmlns:a16="http://schemas.microsoft.com/office/drawing/2014/main" id="{436D8988-556A-DB67-D59A-3970C6492E90}"/>
                </a:ext>
              </a:extLst>
            </p:cNvPr>
            <p:cNvGrpSpPr>
              <a:grpSpLocks/>
            </p:cNvGrpSpPr>
            <p:nvPr/>
          </p:nvGrpSpPr>
          <p:grpSpPr bwMode="auto">
            <a:xfrm>
              <a:off x="4298" y="1717"/>
              <a:ext cx="231" cy="187"/>
              <a:chOff x="3562" y="1524"/>
              <a:chExt cx="231" cy="187"/>
            </a:xfrm>
          </p:grpSpPr>
          <p:sp>
            <p:nvSpPr>
              <p:cNvPr id="34962" name="Line 13">
                <a:extLst>
                  <a:ext uri="{FF2B5EF4-FFF2-40B4-BE49-F238E27FC236}">
                    <a16:creationId xmlns:a16="http://schemas.microsoft.com/office/drawing/2014/main" id="{4CDAF90E-B5AC-8505-AE92-6740DDF176B6}"/>
                  </a:ext>
                </a:extLst>
              </p:cNvPr>
              <p:cNvSpPr>
                <a:spLocks noChangeShapeType="1"/>
              </p:cNvSpPr>
              <p:nvPr/>
            </p:nvSpPr>
            <p:spPr bwMode="auto">
              <a:xfrm>
                <a:off x="3589" y="1533"/>
                <a:ext cx="18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3" name="Line 14">
                <a:extLst>
                  <a:ext uri="{FF2B5EF4-FFF2-40B4-BE49-F238E27FC236}">
                    <a16:creationId xmlns:a16="http://schemas.microsoft.com/office/drawing/2014/main" id="{5A90CA67-9D2A-4EFB-3F82-63C0760F5D17}"/>
                  </a:ext>
                </a:extLst>
              </p:cNvPr>
              <p:cNvSpPr>
                <a:spLocks noChangeShapeType="1"/>
              </p:cNvSpPr>
              <p:nvPr/>
            </p:nvSpPr>
            <p:spPr bwMode="auto">
              <a:xfrm flipH="1">
                <a:off x="3562" y="1533"/>
                <a:ext cx="98" cy="17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4" name="Line 15">
                <a:extLst>
                  <a:ext uri="{FF2B5EF4-FFF2-40B4-BE49-F238E27FC236}">
                    <a16:creationId xmlns:a16="http://schemas.microsoft.com/office/drawing/2014/main" id="{92F27E63-26B6-EC3E-306B-C6EF8C94E1A5}"/>
                  </a:ext>
                </a:extLst>
              </p:cNvPr>
              <p:cNvSpPr>
                <a:spLocks noChangeShapeType="1"/>
              </p:cNvSpPr>
              <p:nvPr/>
            </p:nvSpPr>
            <p:spPr bwMode="auto">
              <a:xfrm>
                <a:off x="3704" y="1524"/>
                <a:ext cx="89" cy="17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935" name="Group 16">
              <a:extLst>
                <a:ext uri="{FF2B5EF4-FFF2-40B4-BE49-F238E27FC236}">
                  <a16:creationId xmlns:a16="http://schemas.microsoft.com/office/drawing/2014/main" id="{719A96D0-745F-E035-1015-7F6D5EDB4660}"/>
                </a:ext>
              </a:extLst>
            </p:cNvPr>
            <p:cNvGrpSpPr>
              <a:grpSpLocks/>
            </p:cNvGrpSpPr>
            <p:nvPr/>
          </p:nvGrpSpPr>
          <p:grpSpPr bwMode="auto">
            <a:xfrm>
              <a:off x="4928" y="1720"/>
              <a:ext cx="231" cy="187"/>
              <a:chOff x="3562" y="1524"/>
              <a:chExt cx="231" cy="187"/>
            </a:xfrm>
          </p:grpSpPr>
          <p:sp>
            <p:nvSpPr>
              <p:cNvPr id="34959" name="Line 17">
                <a:extLst>
                  <a:ext uri="{FF2B5EF4-FFF2-40B4-BE49-F238E27FC236}">
                    <a16:creationId xmlns:a16="http://schemas.microsoft.com/office/drawing/2014/main" id="{179702C1-ABAC-E1D4-E7A1-60883F2639B0}"/>
                  </a:ext>
                </a:extLst>
              </p:cNvPr>
              <p:cNvSpPr>
                <a:spLocks noChangeShapeType="1"/>
              </p:cNvSpPr>
              <p:nvPr/>
            </p:nvSpPr>
            <p:spPr bwMode="auto">
              <a:xfrm>
                <a:off x="3589" y="1533"/>
                <a:ext cx="18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0" name="Line 18">
                <a:extLst>
                  <a:ext uri="{FF2B5EF4-FFF2-40B4-BE49-F238E27FC236}">
                    <a16:creationId xmlns:a16="http://schemas.microsoft.com/office/drawing/2014/main" id="{D1599F79-751D-A41E-82DC-447FDA7D61DB}"/>
                  </a:ext>
                </a:extLst>
              </p:cNvPr>
              <p:cNvSpPr>
                <a:spLocks noChangeShapeType="1"/>
              </p:cNvSpPr>
              <p:nvPr/>
            </p:nvSpPr>
            <p:spPr bwMode="auto">
              <a:xfrm flipH="1">
                <a:off x="3562" y="1533"/>
                <a:ext cx="98" cy="17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1" name="Line 19">
                <a:extLst>
                  <a:ext uri="{FF2B5EF4-FFF2-40B4-BE49-F238E27FC236}">
                    <a16:creationId xmlns:a16="http://schemas.microsoft.com/office/drawing/2014/main" id="{AA33DA83-C833-5AF8-53FF-225F431CC306}"/>
                  </a:ext>
                </a:extLst>
              </p:cNvPr>
              <p:cNvSpPr>
                <a:spLocks noChangeShapeType="1"/>
              </p:cNvSpPr>
              <p:nvPr/>
            </p:nvSpPr>
            <p:spPr bwMode="auto">
              <a:xfrm>
                <a:off x="3704" y="1524"/>
                <a:ext cx="89" cy="17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936" name="Line 20">
              <a:extLst>
                <a:ext uri="{FF2B5EF4-FFF2-40B4-BE49-F238E27FC236}">
                  <a16:creationId xmlns:a16="http://schemas.microsoft.com/office/drawing/2014/main" id="{EFDB5DC3-BC60-8BCD-34FD-DDA03F143A8F}"/>
                </a:ext>
              </a:extLst>
            </p:cNvPr>
            <p:cNvSpPr>
              <a:spLocks noChangeShapeType="1"/>
            </p:cNvSpPr>
            <p:nvPr/>
          </p:nvSpPr>
          <p:spPr bwMode="auto">
            <a:xfrm>
              <a:off x="4411" y="1042"/>
              <a:ext cx="0" cy="68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37" name="Line 21">
              <a:extLst>
                <a:ext uri="{FF2B5EF4-FFF2-40B4-BE49-F238E27FC236}">
                  <a16:creationId xmlns:a16="http://schemas.microsoft.com/office/drawing/2014/main" id="{1D3A17AE-2EF6-1C4B-8B3B-8336FCE590D3}"/>
                </a:ext>
              </a:extLst>
            </p:cNvPr>
            <p:cNvSpPr>
              <a:spLocks noChangeShapeType="1"/>
            </p:cNvSpPr>
            <p:nvPr/>
          </p:nvSpPr>
          <p:spPr bwMode="auto">
            <a:xfrm>
              <a:off x="3711" y="1440"/>
              <a:ext cx="1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38" name="Line 22">
              <a:extLst>
                <a:ext uri="{FF2B5EF4-FFF2-40B4-BE49-F238E27FC236}">
                  <a16:creationId xmlns:a16="http://schemas.microsoft.com/office/drawing/2014/main" id="{567979D6-4FDC-F459-7D97-13BB14811B5F}"/>
                </a:ext>
              </a:extLst>
            </p:cNvPr>
            <p:cNvSpPr>
              <a:spLocks noChangeShapeType="1"/>
            </p:cNvSpPr>
            <p:nvPr/>
          </p:nvSpPr>
          <p:spPr bwMode="auto">
            <a:xfrm>
              <a:off x="3711" y="1431"/>
              <a:ext cx="0" cy="2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39" name="Line 23">
              <a:extLst>
                <a:ext uri="{FF2B5EF4-FFF2-40B4-BE49-F238E27FC236}">
                  <a16:creationId xmlns:a16="http://schemas.microsoft.com/office/drawing/2014/main" id="{5E5C6EA2-5AF9-1B5F-D384-D662E176CB97}"/>
                </a:ext>
              </a:extLst>
            </p:cNvPr>
            <p:cNvSpPr>
              <a:spLocks noChangeShapeType="1"/>
            </p:cNvSpPr>
            <p:nvPr/>
          </p:nvSpPr>
          <p:spPr bwMode="auto">
            <a:xfrm>
              <a:off x="5051" y="1443"/>
              <a:ext cx="0" cy="2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40" name="Oval 24">
              <a:extLst>
                <a:ext uri="{FF2B5EF4-FFF2-40B4-BE49-F238E27FC236}">
                  <a16:creationId xmlns:a16="http://schemas.microsoft.com/office/drawing/2014/main" id="{99D80230-9E6E-CA58-E197-AE99F8463A25}"/>
                </a:ext>
              </a:extLst>
            </p:cNvPr>
            <p:cNvSpPr>
              <a:spLocks noChangeArrowheads="1"/>
            </p:cNvSpPr>
            <p:nvPr/>
          </p:nvSpPr>
          <p:spPr bwMode="auto">
            <a:xfrm>
              <a:off x="4379" y="1418"/>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941" name="Line 25">
              <a:extLst>
                <a:ext uri="{FF2B5EF4-FFF2-40B4-BE49-F238E27FC236}">
                  <a16:creationId xmlns:a16="http://schemas.microsoft.com/office/drawing/2014/main" id="{9E38850C-D5AD-2FA8-E0CE-996AC97C25EC}"/>
                </a:ext>
              </a:extLst>
            </p:cNvPr>
            <p:cNvSpPr>
              <a:spLocks noChangeShapeType="1"/>
            </p:cNvSpPr>
            <p:nvPr/>
          </p:nvSpPr>
          <p:spPr bwMode="auto">
            <a:xfrm>
              <a:off x="3826" y="1892"/>
              <a:ext cx="1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42" name="Line 26">
              <a:extLst>
                <a:ext uri="{FF2B5EF4-FFF2-40B4-BE49-F238E27FC236}">
                  <a16:creationId xmlns:a16="http://schemas.microsoft.com/office/drawing/2014/main" id="{9DA66B9F-F8E5-E7F8-3C63-C2EFD650AFBA}"/>
                </a:ext>
              </a:extLst>
            </p:cNvPr>
            <p:cNvSpPr>
              <a:spLocks noChangeShapeType="1"/>
            </p:cNvSpPr>
            <p:nvPr/>
          </p:nvSpPr>
          <p:spPr bwMode="auto">
            <a:xfrm>
              <a:off x="4520" y="1884"/>
              <a:ext cx="1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43" name="Line 27">
              <a:extLst>
                <a:ext uri="{FF2B5EF4-FFF2-40B4-BE49-F238E27FC236}">
                  <a16:creationId xmlns:a16="http://schemas.microsoft.com/office/drawing/2014/main" id="{4B2A2CEC-6587-0164-B0A9-4040C3367225}"/>
                </a:ext>
              </a:extLst>
            </p:cNvPr>
            <p:cNvSpPr>
              <a:spLocks noChangeShapeType="1"/>
            </p:cNvSpPr>
            <p:nvPr/>
          </p:nvSpPr>
          <p:spPr bwMode="auto">
            <a:xfrm>
              <a:off x="5160" y="1903"/>
              <a:ext cx="1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44" name="Line 28">
              <a:extLst>
                <a:ext uri="{FF2B5EF4-FFF2-40B4-BE49-F238E27FC236}">
                  <a16:creationId xmlns:a16="http://schemas.microsoft.com/office/drawing/2014/main" id="{A7625D45-A9B8-F918-F5C0-CEB520F937C7}"/>
                </a:ext>
              </a:extLst>
            </p:cNvPr>
            <p:cNvSpPr>
              <a:spLocks noChangeShapeType="1"/>
            </p:cNvSpPr>
            <p:nvPr/>
          </p:nvSpPr>
          <p:spPr bwMode="auto">
            <a:xfrm>
              <a:off x="3997" y="1885"/>
              <a:ext cx="0" cy="2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45" name="Line 29">
              <a:extLst>
                <a:ext uri="{FF2B5EF4-FFF2-40B4-BE49-F238E27FC236}">
                  <a16:creationId xmlns:a16="http://schemas.microsoft.com/office/drawing/2014/main" id="{20A3A5F5-38C1-4CA2-01D1-3DECA2318817}"/>
                </a:ext>
              </a:extLst>
            </p:cNvPr>
            <p:cNvSpPr>
              <a:spLocks noChangeShapeType="1"/>
            </p:cNvSpPr>
            <p:nvPr/>
          </p:nvSpPr>
          <p:spPr bwMode="auto">
            <a:xfrm>
              <a:off x="4682" y="1887"/>
              <a:ext cx="0" cy="29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46" name="Line 30">
              <a:extLst>
                <a:ext uri="{FF2B5EF4-FFF2-40B4-BE49-F238E27FC236}">
                  <a16:creationId xmlns:a16="http://schemas.microsoft.com/office/drawing/2014/main" id="{B9E8F891-FE6B-B3A9-DD36-6A7F35F23C38}"/>
                </a:ext>
              </a:extLst>
            </p:cNvPr>
            <p:cNvSpPr>
              <a:spLocks noChangeShapeType="1"/>
            </p:cNvSpPr>
            <p:nvPr/>
          </p:nvSpPr>
          <p:spPr bwMode="auto">
            <a:xfrm>
              <a:off x="5320" y="1914"/>
              <a:ext cx="0" cy="2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47" name="Line 31">
              <a:extLst>
                <a:ext uri="{FF2B5EF4-FFF2-40B4-BE49-F238E27FC236}">
                  <a16:creationId xmlns:a16="http://schemas.microsoft.com/office/drawing/2014/main" id="{B1158E5F-6EAD-A813-19ED-B41EF1872D95}"/>
                </a:ext>
              </a:extLst>
            </p:cNvPr>
            <p:cNvSpPr>
              <a:spLocks noChangeShapeType="1"/>
            </p:cNvSpPr>
            <p:nvPr/>
          </p:nvSpPr>
          <p:spPr bwMode="auto">
            <a:xfrm>
              <a:off x="4005" y="2160"/>
              <a:ext cx="13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48" name="Oval 32">
              <a:extLst>
                <a:ext uri="{FF2B5EF4-FFF2-40B4-BE49-F238E27FC236}">
                  <a16:creationId xmlns:a16="http://schemas.microsoft.com/office/drawing/2014/main" id="{22DA50EC-179A-1765-DEA9-6D872CE7370D}"/>
                </a:ext>
              </a:extLst>
            </p:cNvPr>
            <p:cNvSpPr>
              <a:spLocks noChangeArrowheads="1"/>
            </p:cNvSpPr>
            <p:nvPr/>
          </p:nvSpPr>
          <p:spPr bwMode="auto">
            <a:xfrm>
              <a:off x="4656" y="2121"/>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949" name="Oval 33">
              <a:extLst>
                <a:ext uri="{FF2B5EF4-FFF2-40B4-BE49-F238E27FC236}">
                  <a16:creationId xmlns:a16="http://schemas.microsoft.com/office/drawing/2014/main" id="{10E917BC-408B-FEF8-24E6-30C1EAED6190}"/>
                </a:ext>
              </a:extLst>
            </p:cNvPr>
            <p:cNvSpPr>
              <a:spLocks noChangeArrowheads="1"/>
            </p:cNvSpPr>
            <p:nvPr/>
          </p:nvSpPr>
          <p:spPr bwMode="auto">
            <a:xfrm>
              <a:off x="4396" y="2131"/>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950" name="Line 34">
              <a:extLst>
                <a:ext uri="{FF2B5EF4-FFF2-40B4-BE49-F238E27FC236}">
                  <a16:creationId xmlns:a16="http://schemas.microsoft.com/office/drawing/2014/main" id="{328FF279-CC57-2464-7E14-516959B30BDE}"/>
                </a:ext>
              </a:extLst>
            </p:cNvPr>
            <p:cNvSpPr>
              <a:spLocks noChangeShapeType="1"/>
            </p:cNvSpPr>
            <p:nvPr/>
          </p:nvSpPr>
          <p:spPr bwMode="auto">
            <a:xfrm flipH="1">
              <a:off x="4414" y="2168"/>
              <a:ext cx="0" cy="4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51" name="Oval 35">
              <a:extLst>
                <a:ext uri="{FF2B5EF4-FFF2-40B4-BE49-F238E27FC236}">
                  <a16:creationId xmlns:a16="http://schemas.microsoft.com/office/drawing/2014/main" id="{0A920F3A-3A6C-826C-76DC-DAA5A958B2AD}"/>
                </a:ext>
              </a:extLst>
            </p:cNvPr>
            <p:cNvSpPr>
              <a:spLocks noChangeArrowheads="1"/>
            </p:cNvSpPr>
            <p:nvPr/>
          </p:nvSpPr>
          <p:spPr bwMode="auto">
            <a:xfrm>
              <a:off x="4385" y="2600"/>
              <a:ext cx="56" cy="5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952" name="Oval 36">
              <a:extLst>
                <a:ext uri="{FF2B5EF4-FFF2-40B4-BE49-F238E27FC236}">
                  <a16:creationId xmlns:a16="http://schemas.microsoft.com/office/drawing/2014/main" id="{60D04DFC-342E-5ABD-5CB8-5247AECBB21F}"/>
                </a:ext>
              </a:extLst>
            </p:cNvPr>
            <p:cNvSpPr>
              <a:spLocks noChangeArrowheads="1"/>
            </p:cNvSpPr>
            <p:nvPr/>
          </p:nvSpPr>
          <p:spPr bwMode="auto">
            <a:xfrm>
              <a:off x="4386" y="990"/>
              <a:ext cx="56" cy="5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953" name="Line 37">
              <a:extLst>
                <a:ext uri="{FF2B5EF4-FFF2-40B4-BE49-F238E27FC236}">
                  <a16:creationId xmlns:a16="http://schemas.microsoft.com/office/drawing/2014/main" id="{1F38B1F5-2A50-EACA-74CB-64BBEF91FE6E}"/>
                </a:ext>
              </a:extLst>
            </p:cNvPr>
            <p:cNvSpPr>
              <a:spLocks noChangeShapeType="1"/>
            </p:cNvSpPr>
            <p:nvPr/>
          </p:nvSpPr>
          <p:spPr bwMode="auto">
            <a:xfrm>
              <a:off x="3440" y="1896"/>
              <a:ext cx="1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54" name="Line 38">
              <a:extLst>
                <a:ext uri="{FF2B5EF4-FFF2-40B4-BE49-F238E27FC236}">
                  <a16:creationId xmlns:a16="http://schemas.microsoft.com/office/drawing/2014/main" id="{6F9DAF01-EE6A-AF4B-912C-2D8C11E2EA14}"/>
                </a:ext>
              </a:extLst>
            </p:cNvPr>
            <p:cNvSpPr>
              <a:spLocks noChangeShapeType="1"/>
            </p:cNvSpPr>
            <p:nvPr/>
          </p:nvSpPr>
          <p:spPr bwMode="auto">
            <a:xfrm>
              <a:off x="4131" y="1897"/>
              <a:ext cx="1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55" name="Line 39">
              <a:extLst>
                <a:ext uri="{FF2B5EF4-FFF2-40B4-BE49-F238E27FC236}">
                  <a16:creationId xmlns:a16="http://schemas.microsoft.com/office/drawing/2014/main" id="{65918CDB-9723-65DA-F090-7C863224B740}"/>
                </a:ext>
              </a:extLst>
            </p:cNvPr>
            <p:cNvSpPr>
              <a:spLocks noChangeShapeType="1"/>
            </p:cNvSpPr>
            <p:nvPr/>
          </p:nvSpPr>
          <p:spPr bwMode="auto">
            <a:xfrm>
              <a:off x="4765" y="1898"/>
              <a:ext cx="1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56" name="Text Box 40">
              <a:extLst>
                <a:ext uri="{FF2B5EF4-FFF2-40B4-BE49-F238E27FC236}">
                  <a16:creationId xmlns:a16="http://schemas.microsoft.com/office/drawing/2014/main" id="{A656B430-4702-24BA-9526-2510F7E8CAED}"/>
                </a:ext>
              </a:extLst>
            </p:cNvPr>
            <p:cNvSpPr txBox="1">
              <a:spLocks noChangeArrowheads="1"/>
            </p:cNvSpPr>
            <p:nvPr/>
          </p:nvSpPr>
          <p:spPr bwMode="auto">
            <a:xfrm>
              <a:off x="4273" y="777"/>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34957" name="Text Box 41">
              <a:extLst>
                <a:ext uri="{FF2B5EF4-FFF2-40B4-BE49-F238E27FC236}">
                  <a16:creationId xmlns:a16="http://schemas.microsoft.com/office/drawing/2014/main" id="{DB6D6A54-66EF-F188-7F3B-AEE861FCCBC4}"/>
                </a:ext>
              </a:extLst>
            </p:cNvPr>
            <p:cNvSpPr txBox="1">
              <a:spLocks noChangeArrowheads="1"/>
            </p:cNvSpPr>
            <p:nvPr/>
          </p:nvSpPr>
          <p:spPr bwMode="auto">
            <a:xfrm>
              <a:off x="4299" y="2613"/>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34958" name="Text Box 42">
              <a:extLst>
                <a:ext uri="{FF2B5EF4-FFF2-40B4-BE49-F238E27FC236}">
                  <a16:creationId xmlns:a16="http://schemas.microsoft.com/office/drawing/2014/main" id="{865764D4-7F0F-CBEC-D686-F561CECF82F9}"/>
                </a:ext>
              </a:extLst>
            </p:cNvPr>
            <p:cNvSpPr txBox="1">
              <a:spLocks noChangeArrowheads="1"/>
            </p:cNvSpPr>
            <p:nvPr/>
          </p:nvSpPr>
          <p:spPr bwMode="auto">
            <a:xfrm>
              <a:off x="4676" y="1651"/>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grpSp>
      <p:grpSp>
        <p:nvGrpSpPr>
          <p:cNvPr id="190507" name="Group 43">
            <a:extLst>
              <a:ext uri="{FF2B5EF4-FFF2-40B4-BE49-F238E27FC236}">
                <a16:creationId xmlns:a16="http://schemas.microsoft.com/office/drawing/2014/main" id="{10D486B5-5041-9BA0-17B3-2DDEB271E4E1}"/>
              </a:ext>
            </a:extLst>
          </p:cNvPr>
          <p:cNvGrpSpPr>
            <a:grpSpLocks/>
          </p:cNvGrpSpPr>
          <p:nvPr/>
        </p:nvGrpSpPr>
        <p:grpSpPr bwMode="auto">
          <a:xfrm>
            <a:off x="719138" y="1268413"/>
            <a:ext cx="5045075" cy="5033962"/>
            <a:chOff x="187" y="969"/>
            <a:chExt cx="3178" cy="3171"/>
          </a:xfrm>
        </p:grpSpPr>
        <p:sp>
          <p:nvSpPr>
            <p:cNvPr id="34835" name="Rectangle 44">
              <a:extLst>
                <a:ext uri="{FF2B5EF4-FFF2-40B4-BE49-F238E27FC236}">
                  <a16:creationId xmlns:a16="http://schemas.microsoft.com/office/drawing/2014/main" id="{3822BAEC-C8F4-9786-5B42-948FD7084BB7}"/>
                </a:ext>
              </a:extLst>
            </p:cNvPr>
            <p:cNvSpPr>
              <a:spLocks noChangeArrowheads="1"/>
            </p:cNvSpPr>
            <p:nvPr/>
          </p:nvSpPr>
          <p:spPr bwMode="auto">
            <a:xfrm>
              <a:off x="854" y="3890"/>
              <a:ext cx="1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a:solidFill>
                    <a:schemeClr val="folHlink"/>
                  </a:solidFill>
                  <a:latin typeface="Tahoma" panose="020B0604030504040204" pitchFamily="34" charset="0"/>
                  <a:ea typeface="Arial Unicode MS" panose="020B0604020202020204" pitchFamily="34" charset="-122"/>
                </a:rPr>
                <a:t>TTL</a:t>
              </a:r>
              <a:r>
                <a:rPr lang="zh-CN" altLang="en-US">
                  <a:solidFill>
                    <a:schemeClr val="folHlink"/>
                  </a:solidFill>
                  <a:latin typeface="Tahoma" panose="020B0604030504040204" pitchFamily="34" charset="0"/>
                  <a:ea typeface="Arial Unicode MS" panose="020B0604020202020204" pitchFamily="34" charset="-122"/>
                </a:rPr>
                <a:t>与非门电路</a:t>
              </a:r>
            </a:p>
          </p:txBody>
        </p:sp>
        <p:grpSp>
          <p:nvGrpSpPr>
            <p:cNvPr id="34836" name="Group 45">
              <a:extLst>
                <a:ext uri="{FF2B5EF4-FFF2-40B4-BE49-F238E27FC236}">
                  <a16:creationId xmlns:a16="http://schemas.microsoft.com/office/drawing/2014/main" id="{77924AC8-A867-DA40-3BDD-439745230951}"/>
                </a:ext>
              </a:extLst>
            </p:cNvPr>
            <p:cNvGrpSpPr>
              <a:grpSpLocks/>
            </p:cNvGrpSpPr>
            <p:nvPr/>
          </p:nvGrpSpPr>
          <p:grpSpPr bwMode="auto">
            <a:xfrm>
              <a:off x="187" y="969"/>
              <a:ext cx="3178" cy="2880"/>
              <a:chOff x="187" y="969"/>
              <a:chExt cx="3178" cy="2880"/>
            </a:xfrm>
          </p:grpSpPr>
          <p:sp>
            <p:nvSpPr>
              <p:cNvPr id="34837" name="Text Box 46">
                <a:extLst>
                  <a:ext uri="{FF2B5EF4-FFF2-40B4-BE49-F238E27FC236}">
                    <a16:creationId xmlns:a16="http://schemas.microsoft.com/office/drawing/2014/main" id="{48DEA482-6280-A34C-228B-65CA47718670}"/>
                  </a:ext>
                </a:extLst>
              </p:cNvPr>
              <p:cNvSpPr txBox="1">
                <a:spLocks noChangeArrowheads="1"/>
              </p:cNvSpPr>
              <p:nvPr/>
            </p:nvSpPr>
            <p:spPr bwMode="auto">
              <a:xfrm>
                <a:off x="1570" y="1888"/>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34838" name="Rectangle 47">
                <a:extLst>
                  <a:ext uri="{FF2B5EF4-FFF2-40B4-BE49-F238E27FC236}">
                    <a16:creationId xmlns:a16="http://schemas.microsoft.com/office/drawing/2014/main" id="{7150FE41-0A55-7F58-BE09-C2E993C6D2A6}"/>
                  </a:ext>
                </a:extLst>
              </p:cNvPr>
              <p:cNvSpPr>
                <a:spLocks noChangeArrowheads="1"/>
              </p:cNvSpPr>
              <p:nvPr/>
            </p:nvSpPr>
            <p:spPr bwMode="auto">
              <a:xfrm>
                <a:off x="1953" y="2498"/>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39" name="Rectangle 48">
                <a:extLst>
                  <a:ext uri="{FF2B5EF4-FFF2-40B4-BE49-F238E27FC236}">
                    <a16:creationId xmlns:a16="http://schemas.microsoft.com/office/drawing/2014/main" id="{72982602-A91C-6EEA-4F62-E681094E3018}"/>
                  </a:ext>
                </a:extLst>
              </p:cNvPr>
              <p:cNvSpPr>
                <a:spLocks noChangeArrowheads="1"/>
              </p:cNvSpPr>
              <p:nvPr/>
            </p:nvSpPr>
            <p:spPr bwMode="auto">
              <a:xfrm>
                <a:off x="2429" y="1538"/>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40" name="Rectangle 49">
                <a:extLst>
                  <a:ext uri="{FF2B5EF4-FFF2-40B4-BE49-F238E27FC236}">
                    <a16:creationId xmlns:a16="http://schemas.microsoft.com/office/drawing/2014/main" id="{A59F245B-2105-BD3A-5BCA-757EC658252E}"/>
                  </a:ext>
                </a:extLst>
              </p:cNvPr>
              <p:cNvSpPr>
                <a:spLocks noChangeArrowheads="1"/>
              </p:cNvSpPr>
              <p:nvPr/>
            </p:nvSpPr>
            <p:spPr bwMode="auto">
              <a:xfrm>
                <a:off x="913" y="2081"/>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41" name="Rectangle 50">
                <a:extLst>
                  <a:ext uri="{FF2B5EF4-FFF2-40B4-BE49-F238E27FC236}">
                    <a16:creationId xmlns:a16="http://schemas.microsoft.com/office/drawing/2014/main" id="{E270174B-06D6-AC2D-E955-DCB20CAAE043}"/>
                  </a:ext>
                </a:extLst>
              </p:cNvPr>
              <p:cNvSpPr>
                <a:spLocks noChangeArrowheads="1"/>
              </p:cNvSpPr>
              <p:nvPr/>
            </p:nvSpPr>
            <p:spPr bwMode="auto">
              <a:xfrm>
                <a:off x="1491" y="1604"/>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42" name="Rectangle 51">
                <a:extLst>
                  <a:ext uri="{FF2B5EF4-FFF2-40B4-BE49-F238E27FC236}">
                    <a16:creationId xmlns:a16="http://schemas.microsoft.com/office/drawing/2014/main" id="{BCE6CB16-A75D-8AF8-3F3D-247B1103E968}"/>
                  </a:ext>
                </a:extLst>
              </p:cNvPr>
              <p:cNvSpPr>
                <a:spLocks noChangeArrowheads="1"/>
              </p:cNvSpPr>
              <p:nvPr/>
            </p:nvSpPr>
            <p:spPr bwMode="auto">
              <a:xfrm>
                <a:off x="1473" y="3287"/>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nvGrpSpPr>
              <p:cNvPr id="34843" name="Group 52">
                <a:extLst>
                  <a:ext uri="{FF2B5EF4-FFF2-40B4-BE49-F238E27FC236}">
                    <a16:creationId xmlns:a16="http://schemas.microsoft.com/office/drawing/2014/main" id="{178637CF-8A1C-6103-D43E-148FBAA51B1E}"/>
                  </a:ext>
                </a:extLst>
              </p:cNvPr>
              <p:cNvGrpSpPr>
                <a:grpSpLocks/>
              </p:cNvGrpSpPr>
              <p:nvPr/>
            </p:nvGrpSpPr>
            <p:grpSpPr bwMode="auto">
              <a:xfrm>
                <a:off x="1323" y="2779"/>
                <a:ext cx="213" cy="297"/>
                <a:chOff x="594" y="3492"/>
                <a:chExt cx="189" cy="297"/>
              </a:xfrm>
            </p:grpSpPr>
            <p:sp>
              <p:nvSpPr>
                <p:cNvPr id="34927" name="Line 53">
                  <a:extLst>
                    <a:ext uri="{FF2B5EF4-FFF2-40B4-BE49-F238E27FC236}">
                      <a16:creationId xmlns:a16="http://schemas.microsoft.com/office/drawing/2014/main" id="{AF7AB0D6-0AAB-851F-B335-12A04C4EB9DE}"/>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28" name="Line 54">
                  <a:extLst>
                    <a:ext uri="{FF2B5EF4-FFF2-40B4-BE49-F238E27FC236}">
                      <a16:creationId xmlns:a16="http://schemas.microsoft.com/office/drawing/2014/main" id="{9F5E581F-52B2-CE52-AB41-7CBD1B19DAA1}"/>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29" name="Line 55">
                  <a:extLst>
                    <a:ext uri="{FF2B5EF4-FFF2-40B4-BE49-F238E27FC236}">
                      <a16:creationId xmlns:a16="http://schemas.microsoft.com/office/drawing/2014/main" id="{C381BF22-8FBC-5945-DEE2-D8F88C468A6F}"/>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844" name="Line 56">
                <a:extLst>
                  <a:ext uri="{FF2B5EF4-FFF2-40B4-BE49-F238E27FC236}">
                    <a16:creationId xmlns:a16="http://schemas.microsoft.com/office/drawing/2014/main" id="{258A055B-D747-13A3-791F-6FAE07DA1A0C}"/>
                  </a:ext>
                </a:extLst>
              </p:cNvPr>
              <p:cNvSpPr>
                <a:spLocks noChangeShapeType="1"/>
              </p:cNvSpPr>
              <p:nvPr/>
            </p:nvSpPr>
            <p:spPr bwMode="auto">
              <a:xfrm>
                <a:off x="972" y="2394"/>
                <a:ext cx="0" cy="3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845" name="Group 57">
                <a:extLst>
                  <a:ext uri="{FF2B5EF4-FFF2-40B4-BE49-F238E27FC236}">
                    <a16:creationId xmlns:a16="http://schemas.microsoft.com/office/drawing/2014/main" id="{4CCB10D1-08A2-B284-5A13-4193A5552F99}"/>
                  </a:ext>
                </a:extLst>
              </p:cNvPr>
              <p:cNvGrpSpPr>
                <a:grpSpLocks/>
              </p:cNvGrpSpPr>
              <p:nvPr/>
            </p:nvGrpSpPr>
            <p:grpSpPr bwMode="auto">
              <a:xfrm>
                <a:off x="405" y="2763"/>
                <a:ext cx="718" cy="650"/>
                <a:chOff x="0" y="3438"/>
                <a:chExt cx="639" cy="650"/>
              </a:xfrm>
            </p:grpSpPr>
            <p:sp>
              <p:nvSpPr>
                <p:cNvPr id="34916" name="Line 58">
                  <a:extLst>
                    <a:ext uri="{FF2B5EF4-FFF2-40B4-BE49-F238E27FC236}">
                      <a16:creationId xmlns:a16="http://schemas.microsoft.com/office/drawing/2014/main" id="{2A4E9295-A991-76EC-729A-4FD840D669E6}"/>
                    </a:ext>
                  </a:extLst>
                </p:cNvPr>
                <p:cNvSpPr>
                  <a:spLocks noChangeShapeType="1"/>
                </p:cNvSpPr>
                <p:nvPr/>
              </p:nvSpPr>
              <p:spPr bwMode="auto">
                <a:xfrm>
                  <a:off x="288" y="3438"/>
                  <a:ext cx="35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17" name="Line 59">
                  <a:extLst>
                    <a:ext uri="{FF2B5EF4-FFF2-40B4-BE49-F238E27FC236}">
                      <a16:creationId xmlns:a16="http://schemas.microsoft.com/office/drawing/2014/main" id="{87A12FEB-A924-B17B-1904-F70D11E60700}"/>
                    </a:ext>
                  </a:extLst>
                </p:cNvPr>
                <p:cNvSpPr>
                  <a:spLocks noChangeShapeType="1"/>
                </p:cNvSpPr>
                <p:nvPr/>
              </p:nvSpPr>
              <p:spPr bwMode="auto">
                <a:xfrm flipH="1">
                  <a:off x="234" y="3448"/>
                  <a:ext cx="99" cy="179"/>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18" name="Line 60">
                  <a:extLst>
                    <a:ext uri="{FF2B5EF4-FFF2-40B4-BE49-F238E27FC236}">
                      <a16:creationId xmlns:a16="http://schemas.microsoft.com/office/drawing/2014/main" id="{099C1DDA-39DA-5740-979A-5D3276F67D76}"/>
                    </a:ext>
                  </a:extLst>
                </p:cNvPr>
                <p:cNvSpPr>
                  <a:spLocks noChangeShapeType="1"/>
                </p:cNvSpPr>
                <p:nvPr/>
              </p:nvSpPr>
              <p:spPr bwMode="auto">
                <a:xfrm flipH="1">
                  <a:off x="307" y="3439"/>
                  <a:ext cx="99" cy="1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19" name="Line 61">
                  <a:extLst>
                    <a:ext uri="{FF2B5EF4-FFF2-40B4-BE49-F238E27FC236}">
                      <a16:creationId xmlns:a16="http://schemas.microsoft.com/office/drawing/2014/main" id="{15B38C5A-0AEF-A30F-1F88-E6DBC634FF24}"/>
                    </a:ext>
                  </a:extLst>
                </p:cNvPr>
                <p:cNvSpPr>
                  <a:spLocks noChangeShapeType="1"/>
                </p:cNvSpPr>
                <p:nvPr/>
              </p:nvSpPr>
              <p:spPr bwMode="auto">
                <a:xfrm flipH="1">
                  <a:off x="380" y="3442"/>
                  <a:ext cx="99" cy="1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20" name="Line 62">
                  <a:extLst>
                    <a:ext uri="{FF2B5EF4-FFF2-40B4-BE49-F238E27FC236}">
                      <a16:creationId xmlns:a16="http://schemas.microsoft.com/office/drawing/2014/main" id="{916A42E7-7C40-A0A0-BF59-0D58A668341C}"/>
                    </a:ext>
                  </a:extLst>
                </p:cNvPr>
                <p:cNvSpPr>
                  <a:spLocks noChangeShapeType="1"/>
                </p:cNvSpPr>
                <p:nvPr/>
              </p:nvSpPr>
              <p:spPr bwMode="auto">
                <a:xfrm>
                  <a:off x="540" y="3448"/>
                  <a:ext cx="90" cy="1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21" name="Line 63">
                  <a:extLst>
                    <a:ext uri="{FF2B5EF4-FFF2-40B4-BE49-F238E27FC236}">
                      <a16:creationId xmlns:a16="http://schemas.microsoft.com/office/drawing/2014/main" id="{477AE434-2172-0788-9E9A-2C8EA0640706}"/>
                    </a:ext>
                  </a:extLst>
                </p:cNvPr>
                <p:cNvSpPr>
                  <a:spLocks noChangeShapeType="1"/>
                </p:cNvSpPr>
                <p:nvPr/>
              </p:nvSpPr>
              <p:spPr bwMode="auto">
                <a:xfrm>
                  <a:off x="234" y="3609"/>
                  <a:ext cx="0" cy="1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22" name="Line 64">
                  <a:extLst>
                    <a:ext uri="{FF2B5EF4-FFF2-40B4-BE49-F238E27FC236}">
                      <a16:creationId xmlns:a16="http://schemas.microsoft.com/office/drawing/2014/main" id="{1DA0B6AB-A27D-E565-C11A-FD708475452B}"/>
                    </a:ext>
                  </a:extLst>
                </p:cNvPr>
                <p:cNvSpPr>
                  <a:spLocks noChangeShapeType="1"/>
                </p:cNvSpPr>
                <p:nvPr/>
              </p:nvSpPr>
              <p:spPr bwMode="auto">
                <a:xfrm>
                  <a:off x="9" y="3753"/>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23" name="Line 65">
                  <a:extLst>
                    <a:ext uri="{FF2B5EF4-FFF2-40B4-BE49-F238E27FC236}">
                      <a16:creationId xmlns:a16="http://schemas.microsoft.com/office/drawing/2014/main" id="{ACABD45A-C533-A6E6-9F54-B157174D4FAF}"/>
                    </a:ext>
                  </a:extLst>
                </p:cNvPr>
                <p:cNvSpPr>
                  <a:spLocks noChangeShapeType="1"/>
                </p:cNvSpPr>
                <p:nvPr/>
              </p:nvSpPr>
              <p:spPr bwMode="auto">
                <a:xfrm>
                  <a:off x="316" y="3601"/>
                  <a:ext cx="0" cy="3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24" name="Line 66">
                  <a:extLst>
                    <a:ext uri="{FF2B5EF4-FFF2-40B4-BE49-F238E27FC236}">
                      <a16:creationId xmlns:a16="http://schemas.microsoft.com/office/drawing/2014/main" id="{A2E02260-311B-B7C6-D5BA-000329D00327}"/>
                    </a:ext>
                  </a:extLst>
                </p:cNvPr>
                <p:cNvSpPr>
                  <a:spLocks noChangeShapeType="1"/>
                </p:cNvSpPr>
                <p:nvPr/>
              </p:nvSpPr>
              <p:spPr bwMode="auto">
                <a:xfrm>
                  <a:off x="0" y="3925"/>
                  <a:ext cx="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25" name="Line 67">
                  <a:extLst>
                    <a:ext uri="{FF2B5EF4-FFF2-40B4-BE49-F238E27FC236}">
                      <a16:creationId xmlns:a16="http://schemas.microsoft.com/office/drawing/2014/main" id="{E58D9569-CE36-8EF5-3A92-C6DF37861F75}"/>
                    </a:ext>
                  </a:extLst>
                </p:cNvPr>
                <p:cNvSpPr>
                  <a:spLocks noChangeShapeType="1"/>
                </p:cNvSpPr>
                <p:nvPr/>
              </p:nvSpPr>
              <p:spPr bwMode="auto">
                <a:xfrm>
                  <a:off x="398" y="3593"/>
                  <a:ext cx="0" cy="4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26" name="Line 68">
                  <a:extLst>
                    <a:ext uri="{FF2B5EF4-FFF2-40B4-BE49-F238E27FC236}">
                      <a16:creationId xmlns:a16="http://schemas.microsoft.com/office/drawing/2014/main" id="{4F2AC29F-64AE-7D65-BC5E-548969C57B51}"/>
                    </a:ext>
                  </a:extLst>
                </p:cNvPr>
                <p:cNvSpPr>
                  <a:spLocks noChangeShapeType="1"/>
                </p:cNvSpPr>
                <p:nvPr/>
              </p:nvSpPr>
              <p:spPr bwMode="auto">
                <a:xfrm flipV="1">
                  <a:off x="0" y="4079"/>
                  <a:ext cx="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846" name="Text Box 69">
                <a:extLst>
                  <a:ext uri="{FF2B5EF4-FFF2-40B4-BE49-F238E27FC236}">
                    <a16:creationId xmlns:a16="http://schemas.microsoft.com/office/drawing/2014/main" id="{BC6521F7-1E99-3E1E-BF6E-D3E1BBB1A4B4}"/>
                  </a:ext>
                </a:extLst>
              </p:cNvPr>
              <p:cNvSpPr txBox="1">
                <a:spLocks noChangeArrowheads="1"/>
              </p:cNvSpPr>
              <p:nvPr/>
            </p:nvSpPr>
            <p:spPr bwMode="auto">
              <a:xfrm>
                <a:off x="187" y="2924"/>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A</a:t>
                </a:r>
              </a:p>
            </p:txBody>
          </p:sp>
          <p:sp>
            <p:nvSpPr>
              <p:cNvPr id="34847" name="Text Box 70">
                <a:extLst>
                  <a:ext uri="{FF2B5EF4-FFF2-40B4-BE49-F238E27FC236}">
                    <a16:creationId xmlns:a16="http://schemas.microsoft.com/office/drawing/2014/main" id="{0954A035-65FB-0C00-00B3-2314634E6815}"/>
                  </a:ext>
                </a:extLst>
              </p:cNvPr>
              <p:cNvSpPr txBox="1">
                <a:spLocks noChangeArrowheads="1"/>
              </p:cNvSpPr>
              <p:nvPr/>
            </p:nvSpPr>
            <p:spPr bwMode="auto">
              <a:xfrm>
                <a:off x="197" y="3086"/>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B</a:t>
                </a:r>
              </a:p>
            </p:txBody>
          </p:sp>
          <p:sp>
            <p:nvSpPr>
              <p:cNvPr id="34848" name="Text Box 71">
                <a:extLst>
                  <a:ext uri="{FF2B5EF4-FFF2-40B4-BE49-F238E27FC236}">
                    <a16:creationId xmlns:a16="http://schemas.microsoft.com/office/drawing/2014/main" id="{A66F5157-04E6-8C33-8683-BA0D5B4DE205}"/>
                  </a:ext>
                </a:extLst>
              </p:cNvPr>
              <p:cNvSpPr txBox="1">
                <a:spLocks noChangeArrowheads="1"/>
              </p:cNvSpPr>
              <p:nvPr/>
            </p:nvSpPr>
            <p:spPr bwMode="auto">
              <a:xfrm>
                <a:off x="200" y="3255"/>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C</a:t>
                </a:r>
              </a:p>
            </p:txBody>
          </p:sp>
          <p:sp>
            <p:nvSpPr>
              <p:cNvPr id="34849" name="Text Box 72">
                <a:extLst>
                  <a:ext uri="{FF2B5EF4-FFF2-40B4-BE49-F238E27FC236}">
                    <a16:creationId xmlns:a16="http://schemas.microsoft.com/office/drawing/2014/main" id="{2D2484AF-EE5A-A97B-CB95-114CFE09FF61}"/>
                  </a:ext>
                </a:extLst>
              </p:cNvPr>
              <p:cNvSpPr txBox="1">
                <a:spLocks noChangeArrowheads="1"/>
              </p:cNvSpPr>
              <p:nvPr/>
            </p:nvSpPr>
            <p:spPr bwMode="auto">
              <a:xfrm>
                <a:off x="850" y="2859"/>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1</a:t>
                </a:r>
              </a:p>
            </p:txBody>
          </p:sp>
          <p:sp>
            <p:nvSpPr>
              <p:cNvPr id="34850" name="Line 73">
                <a:extLst>
                  <a:ext uri="{FF2B5EF4-FFF2-40B4-BE49-F238E27FC236}">
                    <a16:creationId xmlns:a16="http://schemas.microsoft.com/office/drawing/2014/main" id="{8FB5275E-E32A-07C2-EBBA-BEFB9612F0D2}"/>
                  </a:ext>
                </a:extLst>
              </p:cNvPr>
              <p:cNvSpPr>
                <a:spLocks noChangeShapeType="1"/>
              </p:cNvSpPr>
              <p:nvPr/>
            </p:nvSpPr>
            <p:spPr bwMode="auto">
              <a:xfrm>
                <a:off x="1101" y="2933"/>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1" name="Line 74">
                <a:extLst>
                  <a:ext uri="{FF2B5EF4-FFF2-40B4-BE49-F238E27FC236}">
                    <a16:creationId xmlns:a16="http://schemas.microsoft.com/office/drawing/2014/main" id="{F210B38B-B4C0-68FA-0F97-E0401A24D905}"/>
                  </a:ext>
                </a:extLst>
              </p:cNvPr>
              <p:cNvSpPr>
                <a:spLocks noChangeShapeType="1"/>
              </p:cNvSpPr>
              <p:nvPr/>
            </p:nvSpPr>
            <p:spPr bwMode="auto">
              <a:xfrm>
                <a:off x="1530" y="3060"/>
                <a:ext cx="0" cy="2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2" name="Line 75">
                <a:extLst>
                  <a:ext uri="{FF2B5EF4-FFF2-40B4-BE49-F238E27FC236}">
                    <a16:creationId xmlns:a16="http://schemas.microsoft.com/office/drawing/2014/main" id="{3B7D70C8-83C0-8E3C-116B-9767C528C054}"/>
                  </a:ext>
                </a:extLst>
              </p:cNvPr>
              <p:cNvSpPr>
                <a:spLocks noChangeShapeType="1"/>
              </p:cNvSpPr>
              <p:nvPr/>
            </p:nvSpPr>
            <p:spPr bwMode="auto">
              <a:xfrm>
                <a:off x="1534" y="3609"/>
                <a:ext cx="0" cy="2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3" name="Line 76">
                <a:extLst>
                  <a:ext uri="{FF2B5EF4-FFF2-40B4-BE49-F238E27FC236}">
                    <a16:creationId xmlns:a16="http://schemas.microsoft.com/office/drawing/2014/main" id="{2BB1751E-ABD7-337E-2F66-BD272D7F2DA1}"/>
                  </a:ext>
                </a:extLst>
              </p:cNvPr>
              <p:cNvSpPr>
                <a:spLocks noChangeShapeType="1"/>
              </p:cNvSpPr>
              <p:nvPr/>
            </p:nvSpPr>
            <p:spPr bwMode="auto">
              <a:xfrm>
                <a:off x="1451" y="3845"/>
                <a:ext cx="1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4" name="Line 77">
                <a:extLst>
                  <a:ext uri="{FF2B5EF4-FFF2-40B4-BE49-F238E27FC236}">
                    <a16:creationId xmlns:a16="http://schemas.microsoft.com/office/drawing/2014/main" id="{4B3319A5-28A4-B338-7309-1F146C5D3E75}"/>
                  </a:ext>
                </a:extLst>
              </p:cNvPr>
              <p:cNvSpPr>
                <a:spLocks noChangeShapeType="1"/>
              </p:cNvSpPr>
              <p:nvPr/>
            </p:nvSpPr>
            <p:spPr bwMode="auto">
              <a:xfrm>
                <a:off x="1534" y="1925"/>
                <a:ext cx="0" cy="8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5" name="Line 78">
                <a:extLst>
                  <a:ext uri="{FF2B5EF4-FFF2-40B4-BE49-F238E27FC236}">
                    <a16:creationId xmlns:a16="http://schemas.microsoft.com/office/drawing/2014/main" id="{D56142B5-B201-C7D2-994B-789B881C17D0}"/>
                  </a:ext>
                </a:extLst>
              </p:cNvPr>
              <p:cNvSpPr>
                <a:spLocks noChangeShapeType="1"/>
              </p:cNvSpPr>
              <p:nvPr/>
            </p:nvSpPr>
            <p:spPr bwMode="auto">
              <a:xfrm flipH="1">
                <a:off x="964" y="1253"/>
                <a:ext cx="1" cy="8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6" name="Line 79">
                <a:extLst>
                  <a:ext uri="{FF2B5EF4-FFF2-40B4-BE49-F238E27FC236}">
                    <a16:creationId xmlns:a16="http://schemas.microsoft.com/office/drawing/2014/main" id="{B79CF96E-BDC8-2EF9-3DC5-74FFA2CE2A7E}"/>
                  </a:ext>
                </a:extLst>
              </p:cNvPr>
              <p:cNvSpPr>
                <a:spLocks noChangeShapeType="1"/>
              </p:cNvSpPr>
              <p:nvPr/>
            </p:nvSpPr>
            <p:spPr bwMode="auto">
              <a:xfrm>
                <a:off x="1543" y="1254"/>
                <a:ext cx="0" cy="3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7" name="Line 80">
                <a:extLst>
                  <a:ext uri="{FF2B5EF4-FFF2-40B4-BE49-F238E27FC236}">
                    <a16:creationId xmlns:a16="http://schemas.microsoft.com/office/drawing/2014/main" id="{E93C9304-2135-2989-D54A-CBFC4D881F3B}"/>
                  </a:ext>
                </a:extLst>
              </p:cNvPr>
              <p:cNvSpPr>
                <a:spLocks noChangeShapeType="1"/>
              </p:cNvSpPr>
              <p:nvPr/>
            </p:nvSpPr>
            <p:spPr bwMode="auto">
              <a:xfrm>
                <a:off x="955" y="1243"/>
                <a:ext cx="20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8" name="Line 81">
                <a:extLst>
                  <a:ext uri="{FF2B5EF4-FFF2-40B4-BE49-F238E27FC236}">
                    <a16:creationId xmlns:a16="http://schemas.microsoft.com/office/drawing/2014/main" id="{0DA43776-EDCF-F038-29D8-4DB9CD513AF4}"/>
                  </a:ext>
                </a:extLst>
              </p:cNvPr>
              <p:cNvSpPr>
                <a:spLocks noChangeShapeType="1"/>
              </p:cNvSpPr>
              <p:nvPr/>
            </p:nvSpPr>
            <p:spPr bwMode="auto">
              <a:xfrm>
                <a:off x="1570" y="2119"/>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859" name="Group 82">
                <a:extLst>
                  <a:ext uri="{FF2B5EF4-FFF2-40B4-BE49-F238E27FC236}">
                    <a16:creationId xmlns:a16="http://schemas.microsoft.com/office/drawing/2014/main" id="{7FEB75CF-9A50-451B-05EB-3BFBF22DAA1A}"/>
                  </a:ext>
                </a:extLst>
              </p:cNvPr>
              <p:cNvGrpSpPr>
                <a:grpSpLocks/>
              </p:cNvGrpSpPr>
              <p:nvPr/>
            </p:nvGrpSpPr>
            <p:grpSpPr bwMode="auto">
              <a:xfrm>
                <a:off x="1794" y="1975"/>
                <a:ext cx="213" cy="297"/>
                <a:chOff x="594" y="3492"/>
                <a:chExt cx="189" cy="297"/>
              </a:xfrm>
            </p:grpSpPr>
            <p:sp>
              <p:nvSpPr>
                <p:cNvPr id="34913" name="Line 83">
                  <a:extLst>
                    <a:ext uri="{FF2B5EF4-FFF2-40B4-BE49-F238E27FC236}">
                      <a16:creationId xmlns:a16="http://schemas.microsoft.com/office/drawing/2014/main" id="{0D26D5D9-11E9-2E50-9447-F2562AD3B18B}"/>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14" name="Line 84">
                  <a:extLst>
                    <a:ext uri="{FF2B5EF4-FFF2-40B4-BE49-F238E27FC236}">
                      <a16:creationId xmlns:a16="http://schemas.microsoft.com/office/drawing/2014/main" id="{40524E46-935B-3869-9BB4-63DBD758B235}"/>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15" name="Line 85">
                  <a:extLst>
                    <a:ext uri="{FF2B5EF4-FFF2-40B4-BE49-F238E27FC236}">
                      <a16:creationId xmlns:a16="http://schemas.microsoft.com/office/drawing/2014/main" id="{E164AD0A-5CDD-7F9B-ACE9-44ADA02153F7}"/>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860" name="Group 86">
                <a:extLst>
                  <a:ext uri="{FF2B5EF4-FFF2-40B4-BE49-F238E27FC236}">
                    <a16:creationId xmlns:a16="http://schemas.microsoft.com/office/drawing/2014/main" id="{44A31304-8232-5599-1E43-2E1494B457F7}"/>
                  </a:ext>
                </a:extLst>
              </p:cNvPr>
              <p:cNvGrpSpPr>
                <a:grpSpLocks/>
              </p:cNvGrpSpPr>
              <p:nvPr/>
            </p:nvGrpSpPr>
            <p:grpSpPr bwMode="auto">
              <a:xfrm>
                <a:off x="2252" y="2202"/>
                <a:ext cx="242" cy="306"/>
                <a:chOff x="594" y="3492"/>
                <a:chExt cx="189" cy="297"/>
              </a:xfrm>
            </p:grpSpPr>
            <p:sp>
              <p:nvSpPr>
                <p:cNvPr id="34910" name="Line 87">
                  <a:extLst>
                    <a:ext uri="{FF2B5EF4-FFF2-40B4-BE49-F238E27FC236}">
                      <a16:creationId xmlns:a16="http://schemas.microsoft.com/office/drawing/2014/main" id="{65913F09-EDE3-F658-4598-AC8032C5B6B6}"/>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11" name="Line 88">
                  <a:extLst>
                    <a:ext uri="{FF2B5EF4-FFF2-40B4-BE49-F238E27FC236}">
                      <a16:creationId xmlns:a16="http://schemas.microsoft.com/office/drawing/2014/main" id="{585FFEC3-BB2F-76B7-3D60-75B53E138477}"/>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12" name="Line 89">
                  <a:extLst>
                    <a:ext uri="{FF2B5EF4-FFF2-40B4-BE49-F238E27FC236}">
                      <a16:creationId xmlns:a16="http://schemas.microsoft.com/office/drawing/2014/main" id="{B1FC2265-321B-3529-8032-A1AF32F91CB2}"/>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861" name="Line 90">
                <a:extLst>
                  <a:ext uri="{FF2B5EF4-FFF2-40B4-BE49-F238E27FC236}">
                    <a16:creationId xmlns:a16="http://schemas.microsoft.com/office/drawing/2014/main" id="{10ADFBD6-CEB4-5F29-F1FB-C68479062530}"/>
                  </a:ext>
                </a:extLst>
              </p:cNvPr>
              <p:cNvSpPr>
                <a:spLocks noChangeShapeType="1"/>
              </p:cNvSpPr>
              <p:nvPr/>
            </p:nvSpPr>
            <p:spPr bwMode="auto">
              <a:xfrm>
                <a:off x="2011" y="2270"/>
                <a:ext cx="2" cy="2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2" name="Line 91">
                <a:extLst>
                  <a:ext uri="{FF2B5EF4-FFF2-40B4-BE49-F238E27FC236}">
                    <a16:creationId xmlns:a16="http://schemas.microsoft.com/office/drawing/2014/main" id="{9E72186C-DBB7-2F68-AE82-3BE66BE84194}"/>
                  </a:ext>
                </a:extLst>
              </p:cNvPr>
              <p:cNvSpPr>
                <a:spLocks noChangeShapeType="1"/>
              </p:cNvSpPr>
              <p:nvPr/>
            </p:nvSpPr>
            <p:spPr bwMode="auto">
              <a:xfrm>
                <a:off x="2020" y="2351"/>
                <a:ext cx="23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3" name="Line 92">
                <a:extLst>
                  <a:ext uri="{FF2B5EF4-FFF2-40B4-BE49-F238E27FC236}">
                    <a16:creationId xmlns:a16="http://schemas.microsoft.com/office/drawing/2014/main" id="{8F4843E8-E01F-90DA-EFAB-80421E004578}"/>
                  </a:ext>
                </a:extLst>
              </p:cNvPr>
              <p:cNvSpPr>
                <a:spLocks noChangeShapeType="1"/>
              </p:cNvSpPr>
              <p:nvPr/>
            </p:nvSpPr>
            <p:spPr bwMode="auto">
              <a:xfrm>
                <a:off x="1911" y="2943"/>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4" name="Line 93">
                <a:extLst>
                  <a:ext uri="{FF2B5EF4-FFF2-40B4-BE49-F238E27FC236}">
                    <a16:creationId xmlns:a16="http://schemas.microsoft.com/office/drawing/2014/main" id="{6A07241B-20F0-E6A2-AB05-B9A9B5428D11}"/>
                  </a:ext>
                </a:extLst>
              </p:cNvPr>
              <p:cNvSpPr>
                <a:spLocks noChangeShapeType="1"/>
              </p:cNvSpPr>
              <p:nvPr/>
            </p:nvSpPr>
            <p:spPr bwMode="auto">
              <a:xfrm>
                <a:off x="2002" y="2800"/>
                <a:ext cx="2" cy="1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5" name="Line 94">
                <a:extLst>
                  <a:ext uri="{FF2B5EF4-FFF2-40B4-BE49-F238E27FC236}">
                    <a16:creationId xmlns:a16="http://schemas.microsoft.com/office/drawing/2014/main" id="{7772E18B-9791-AD6A-BCB6-AC6925932254}"/>
                  </a:ext>
                </a:extLst>
              </p:cNvPr>
              <p:cNvSpPr>
                <a:spLocks noChangeShapeType="1"/>
              </p:cNvSpPr>
              <p:nvPr/>
            </p:nvSpPr>
            <p:spPr bwMode="auto">
              <a:xfrm>
                <a:off x="1525" y="3176"/>
                <a:ext cx="7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866" name="Group 95">
                <a:extLst>
                  <a:ext uri="{FF2B5EF4-FFF2-40B4-BE49-F238E27FC236}">
                    <a16:creationId xmlns:a16="http://schemas.microsoft.com/office/drawing/2014/main" id="{89A6DDAA-D2F6-146F-09A4-29C4D30818C9}"/>
                  </a:ext>
                </a:extLst>
              </p:cNvPr>
              <p:cNvGrpSpPr>
                <a:grpSpLocks/>
              </p:cNvGrpSpPr>
              <p:nvPr/>
            </p:nvGrpSpPr>
            <p:grpSpPr bwMode="auto">
              <a:xfrm>
                <a:off x="2276" y="3027"/>
                <a:ext cx="212" cy="297"/>
                <a:chOff x="594" y="3492"/>
                <a:chExt cx="189" cy="297"/>
              </a:xfrm>
            </p:grpSpPr>
            <p:sp>
              <p:nvSpPr>
                <p:cNvPr id="34907" name="Line 96">
                  <a:extLst>
                    <a:ext uri="{FF2B5EF4-FFF2-40B4-BE49-F238E27FC236}">
                      <a16:creationId xmlns:a16="http://schemas.microsoft.com/office/drawing/2014/main" id="{A90FB7E2-F5D0-6F8B-DC1D-4EC5EC19CE9F}"/>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08" name="Line 97">
                  <a:extLst>
                    <a:ext uri="{FF2B5EF4-FFF2-40B4-BE49-F238E27FC236}">
                      <a16:creationId xmlns:a16="http://schemas.microsoft.com/office/drawing/2014/main" id="{E44AE8F0-BA09-88F7-28D5-2BDF416F9134}"/>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09" name="Line 98">
                  <a:extLst>
                    <a:ext uri="{FF2B5EF4-FFF2-40B4-BE49-F238E27FC236}">
                      <a16:creationId xmlns:a16="http://schemas.microsoft.com/office/drawing/2014/main" id="{1E3B7161-B798-84AA-AA54-6B6C1529307B}"/>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867" name="Line 99">
                <a:extLst>
                  <a:ext uri="{FF2B5EF4-FFF2-40B4-BE49-F238E27FC236}">
                    <a16:creationId xmlns:a16="http://schemas.microsoft.com/office/drawing/2014/main" id="{EFC089E0-4384-154B-3A89-B8C3B4BA26EF}"/>
                  </a:ext>
                </a:extLst>
              </p:cNvPr>
              <p:cNvSpPr>
                <a:spLocks noChangeShapeType="1"/>
              </p:cNvSpPr>
              <p:nvPr/>
            </p:nvSpPr>
            <p:spPr bwMode="auto">
              <a:xfrm flipH="1">
                <a:off x="2472" y="3318"/>
                <a:ext cx="1" cy="53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8" name="Line 100">
                <a:extLst>
                  <a:ext uri="{FF2B5EF4-FFF2-40B4-BE49-F238E27FC236}">
                    <a16:creationId xmlns:a16="http://schemas.microsoft.com/office/drawing/2014/main" id="{0713AC8E-1190-EC3B-2CDE-7B849B0703F0}"/>
                  </a:ext>
                </a:extLst>
              </p:cNvPr>
              <p:cNvSpPr>
                <a:spLocks noChangeShapeType="1"/>
              </p:cNvSpPr>
              <p:nvPr/>
            </p:nvSpPr>
            <p:spPr bwMode="auto">
              <a:xfrm>
                <a:off x="2390" y="3846"/>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9" name="Line 101">
                <a:extLst>
                  <a:ext uri="{FF2B5EF4-FFF2-40B4-BE49-F238E27FC236}">
                    <a16:creationId xmlns:a16="http://schemas.microsoft.com/office/drawing/2014/main" id="{3CCD83ED-E943-CF0F-0AED-235D53A557C7}"/>
                  </a:ext>
                </a:extLst>
              </p:cNvPr>
              <p:cNvSpPr>
                <a:spLocks noChangeShapeType="1"/>
              </p:cNvSpPr>
              <p:nvPr/>
            </p:nvSpPr>
            <p:spPr bwMode="auto">
              <a:xfrm>
                <a:off x="2488" y="2486"/>
                <a:ext cx="0" cy="5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70" name="Line 102">
                <a:extLst>
                  <a:ext uri="{FF2B5EF4-FFF2-40B4-BE49-F238E27FC236}">
                    <a16:creationId xmlns:a16="http://schemas.microsoft.com/office/drawing/2014/main" id="{A6029385-D6BC-85A3-8D79-1FFCA85E47E9}"/>
                  </a:ext>
                </a:extLst>
              </p:cNvPr>
              <p:cNvSpPr>
                <a:spLocks noChangeShapeType="1"/>
              </p:cNvSpPr>
              <p:nvPr/>
            </p:nvSpPr>
            <p:spPr bwMode="auto">
              <a:xfrm>
                <a:off x="2004" y="1972"/>
                <a:ext cx="4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71" name="Line 103">
                <a:extLst>
                  <a:ext uri="{FF2B5EF4-FFF2-40B4-BE49-F238E27FC236}">
                    <a16:creationId xmlns:a16="http://schemas.microsoft.com/office/drawing/2014/main" id="{6BA5536D-242A-C80B-D153-B279231CAEA6}"/>
                  </a:ext>
                </a:extLst>
              </p:cNvPr>
              <p:cNvSpPr>
                <a:spLocks noChangeShapeType="1"/>
              </p:cNvSpPr>
              <p:nvPr/>
            </p:nvSpPr>
            <p:spPr bwMode="auto">
              <a:xfrm>
                <a:off x="2481" y="1865"/>
                <a:ext cx="1" cy="3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72" name="Line 104">
                <a:extLst>
                  <a:ext uri="{FF2B5EF4-FFF2-40B4-BE49-F238E27FC236}">
                    <a16:creationId xmlns:a16="http://schemas.microsoft.com/office/drawing/2014/main" id="{FD3BD821-9D71-CA73-7A0C-42B762F7018D}"/>
                  </a:ext>
                </a:extLst>
              </p:cNvPr>
              <p:cNvSpPr>
                <a:spLocks noChangeShapeType="1"/>
              </p:cNvSpPr>
              <p:nvPr/>
            </p:nvSpPr>
            <p:spPr bwMode="auto">
              <a:xfrm>
                <a:off x="2481" y="1256"/>
                <a:ext cx="0" cy="27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73" name="Line 105">
                <a:extLst>
                  <a:ext uri="{FF2B5EF4-FFF2-40B4-BE49-F238E27FC236}">
                    <a16:creationId xmlns:a16="http://schemas.microsoft.com/office/drawing/2014/main" id="{691697F6-179A-8CE8-35B4-4DF9E7CB672A}"/>
                  </a:ext>
                </a:extLst>
              </p:cNvPr>
              <p:cNvSpPr>
                <a:spLocks noChangeShapeType="1"/>
              </p:cNvSpPr>
              <p:nvPr/>
            </p:nvSpPr>
            <p:spPr bwMode="auto">
              <a:xfrm>
                <a:off x="2481" y="2786"/>
                <a:ext cx="5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74" name="Oval 106">
                <a:extLst>
                  <a:ext uri="{FF2B5EF4-FFF2-40B4-BE49-F238E27FC236}">
                    <a16:creationId xmlns:a16="http://schemas.microsoft.com/office/drawing/2014/main" id="{D774CC31-CE12-5F4D-2BC3-3E8657184D64}"/>
                  </a:ext>
                </a:extLst>
              </p:cNvPr>
              <p:cNvSpPr>
                <a:spLocks noChangeArrowheads="1"/>
              </p:cNvSpPr>
              <p:nvPr/>
            </p:nvSpPr>
            <p:spPr bwMode="auto">
              <a:xfrm>
                <a:off x="2996" y="2747"/>
                <a:ext cx="80"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75" name="Oval 107">
                <a:extLst>
                  <a:ext uri="{FF2B5EF4-FFF2-40B4-BE49-F238E27FC236}">
                    <a16:creationId xmlns:a16="http://schemas.microsoft.com/office/drawing/2014/main" id="{6021233D-9741-1533-4B05-446F317B9A06}"/>
                  </a:ext>
                </a:extLst>
              </p:cNvPr>
              <p:cNvSpPr>
                <a:spLocks noChangeArrowheads="1"/>
              </p:cNvSpPr>
              <p:nvPr/>
            </p:nvSpPr>
            <p:spPr bwMode="auto">
              <a:xfrm>
                <a:off x="1492" y="3136"/>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76" name="Oval 108">
                <a:extLst>
                  <a:ext uri="{FF2B5EF4-FFF2-40B4-BE49-F238E27FC236}">
                    <a16:creationId xmlns:a16="http://schemas.microsoft.com/office/drawing/2014/main" id="{37D3E33A-5579-48E0-DD26-753EBE46523B}"/>
                  </a:ext>
                </a:extLst>
              </p:cNvPr>
              <p:cNvSpPr>
                <a:spLocks noChangeArrowheads="1"/>
              </p:cNvSpPr>
              <p:nvPr/>
            </p:nvSpPr>
            <p:spPr bwMode="auto">
              <a:xfrm>
                <a:off x="2454" y="2750"/>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77" name="Oval 109">
                <a:extLst>
                  <a:ext uri="{FF2B5EF4-FFF2-40B4-BE49-F238E27FC236}">
                    <a16:creationId xmlns:a16="http://schemas.microsoft.com/office/drawing/2014/main" id="{2B862B4A-774C-7AD6-DCA5-9B9158574CE7}"/>
                  </a:ext>
                </a:extLst>
              </p:cNvPr>
              <p:cNvSpPr>
                <a:spLocks noChangeArrowheads="1"/>
              </p:cNvSpPr>
              <p:nvPr/>
            </p:nvSpPr>
            <p:spPr bwMode="auto">
              <a:xfrm>
                <a:off x="1503" y="2084"/>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78" name="Oval 110">
                <a:extLst>
                  <a:ext uri="{FF2B5EF4-FFF2-40B4-BE49-F238E27FC236}">
                    <a16:creationId xmlns:a16="http://schemas.microsoft.com/office/drawing/2014/main" id="{ED8293FD-3884-F649-DB3A-6CB0C12D5476}"/>
                  </a:ext>
                </a:extLst>
              </p:cNvPr>
              <p:cNvSpPr>
                <a:spLocks noChangeArrowheads="1"/>
              </p:cNvSpPr>
              <p:nvPr/>
            </p:nvSpPr>
            <p:spPr bwMode="auto">
              <a:xfrm>
                <a:off x="2451" y="1933"/>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79" name="Oval 111">
                <a:extLst>
                  <a:ext uri="{FF2B5EF4-FFF2-40B4-BE49-F238E27FC236}">
                    <a16:creationId xmlns:a16="http://schemas.microsoft.com/office/drawing/2014/main" id="{3CC7692B-5CB6-20D0-02B2-98EE49492B46}"/>
                  </a:ext>
                </a:extLst>
              </p:cNvPr>
              <p:cNvSpPr>
                <a:spLocks noChangeArrowheads="1"/>
              </p:cNvSpPr>
              <p:nvPr/>
            </p:nvSpPr>
            <p:spPr bwMode="auto">
              <a:xfrm>
                <a:off x="2952" y="1218"/>
                <a:ext cx="80"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80" name="Oval 112">
                <a:extLst>
                  <a:ext uri="{FF2B5EF4-FFF2-40B4-BE49-F238E27FC236}">
                    <a16:creationId xmlns:a16="http://schemas.microsoft.com/office/drawing/2014/main" id="{C85DBD9B-CADB-CE02-AFB3-2461115C421B}"/>
                  </a:ext>
                </a:extLst>
              </p:cNvPr>
              <p:cNvSpPr>
                <a:spLocks noChangeArrowheads="1"/>
              </p:cNvSpPr>
              <p:nvPr/>
            </p:nvSpPr>
            <p:spPr bwMode="auto">
              <a:xfrm>
                <a:off x="1977" y="2309"/>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81" name="Text Box 113">
                <a:extLst>
                  <a:ext uri="{FF2B5EF4-FFF2-40B4-BE49-F238E27FC236}">
                    <a16:creationId xmlns:a16="http://schemas.microsoft.com/office/drawing/2014/main" id="{F3A78410-8AF6-B597-B2F5-B8BB88846DC5}"/>
                  </a:ext>
                </a:extLst>
              </p:cNvPr>
              <p:cNvSpPr txBox="1">
                <a:spLocks noChangeArrowheads="1"/>
              </p:cNvSpPr>
              <p:nvPr/>
            </p:nvSpPr>
            <p:spPr bwMode="auto">
              <a:xfrm>
                <a:off x="601" y="2026"/>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en-US" altLang="zh-CN" sz="1800">
                  <a:solidFill>
                    <a:srgbClr val="FF3300"/>
                  </a:solidFill>
                  <a:latin typeface="Tahoma" panose="020B0604030504040204" pitchFamily="34" charset="0"/>
                  <a:ea typeface="Arial Unicode MS" panose="020B0604020202020204" pitchFamily="34" charset="-122"/>
                </a:endParaRPr>
              </a:p>
            </p:txBody>
          </p:sp>
          <p:sp>
            <p:nvSpPr>
              <p:cNvPr id="34882" name="Text Box 114">
                <a:extLst>
                  <a:ext uri="{FF2B5EF4-FFF2-40B4-BE49-F238E27FC236}">
                    <a16:creationId xmlns:a16="http://schemas.microsoft.com/office/drawing/2014/main" id="{8784FCEF-B27D-5FD0-7DC5-89DED0A90427}"/>
                  </a:ext>
                </a:extLst>
              </p:cNvPr>
              <p:cNvSpPr txBox="1">
                <a:spLocks noChangeArrowheads="1"/>
              </p:cNvSpPr>
              <p:nvPr/>
            </p:nvSpPr>
            <p:spPr bwMode="auto">
              <a:xfrm>
                <a:off x="1136" y="1541"/>
                <a:ext cx="4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en-US" altLang="zh-CN" sz="1800">
                  <a:solidFill>
                    <a:srgbClr val="FF3300"/>
                  </a:solidFill>
                  <a:latin typeface="Tahoma" panose="020B0604030504040204" pitchFamily="34" charset="0"/>
                  <a:ea typeface="Arial Unicode MS" panose="020B0604020202020204" pitchFamily="34" charset="-122"/>
                </a:endParaRPr>
              </a:p>
            </p:txBody>
          </p:sp>
          <p:sp>
            <p:nvSpPr>
              <p:cNvPr id="34883" name="Text Box 115">
                <a:extLst>
                  <a:ext uri="{FF2B5EF4-FFF2-40B4-BE49-F238E27FC236}">
                    <a16:creationId xmlns:a16="http://schemas.microsoft.com/office/drawing/2014/main" id="{11F5E3BF-C3B2-2ED1-E9A9-CBA535AF3D6A}"/>
                  </a:ext>
                </a:extLst>
              </p:cNvPr>
              <p:cNvSpPr txBox="1">
                <a:spLocks noChangeArrowheads="1"/>
              </p:cNvSpPr>
              <p:nvPr/>
            </p:nvSpPr>
            <p:spPr bwMode="auto">
              <a:xfrm>
                <a:off x="2087" y="1446"/>
                <a:ext cx="4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en-US" altLang="zh-CN" sz="1800">
                  <a:solidFill>
                    <a:srgbClr val="FF3300"/>
                  </a:solidFill>
                  <a:latin typeface="Tahoma" panose="020B0604030504040204" pitchFamily="34" charset="0"/>
                  <a:ea typeface="Arial Unicode MS" panose="020B0604020202020204" pitchFamily="34" charset="-122"/>
                </a:endParaRPr>
              </a:p>
            </p:txBody>
          </p:sp>
          <p:sp>
            <p:nvSpPr>
              <p:cNvPr id="34884" name="Text Box 116">
                <a:extLst>
                  <a:ext uri="{FF2B5EF4-FFF2-40B4-BE49-F238E27FC236}">
                    <a16:creationId xmlns:a16="http://schemas.microsoft.com/office/drawing/2014/main" id="{33AE231C-DA3E-F520-9262-A7650BDCD964}"/>
                  </a:ext>
                </a:extLst>
              </p:cNvPr>
              <p:cNvSpPr txBox="1">
                <a:spLocks noChangeArrowheads="1"/>
              </p:cNvSpPr>
              <p:nvPr/>
            </p:nvSpPr>
            <p:spPr bwMode="auto">
              <a:xfrm>
                <a:off x="1094" y="3156"/>
                <a:ext cx="4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en-US" altLang="zh-CN" sz="1800">
                  <a:solidFill>
                    <a:srgbClr val="FF3300"/>
                  </a:solidFill>
                  <a:latin typeface="Tahoma" panose="020B0604030504040204" pitchFamily="34" charset="0"/>
                  <a:ea typeface="Arial Unicode MS" panose="020B0604020202020204" pitchFamily="34" charset="-122"/>
                </a:endParaRPr>
              </a:p>
            </p:txBody>
          </p:sp>
          <p:sp>
            <p:nvSpPr>
              <p:cNvPr id="34885" name="Text Box 117">
                <a:extLst>
                  <a:ext uri="{FF2B5EF4-FFF2-40B4-BE49-F238E27FC236}">
                    <a16:creationId xmlns:a16="http://schemas.microsoft.com/office/drawing/2014/main" id="{1ED65E2D-6A23-044B-B15B-438EA1047D7C}"/>
                  </a:ext>
                </a:extLst>
              </p:cNvPr>
              <p:cNvSpPr txBox="1">
                <a:spLocks noChangeArrowheads="1"/>
              </p:cNvSpPr>
              <p:nvPr/>
            </p:nvSpPr>
            <p:spPr bwMode="auto">
              <a:xfrm>
                <a:off x="1327" y="2297"/>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2</a:t>
                </a:r>
              </a:p>
            </p:txBody>
          </p:sp>
          <p:sp>
            <p:nvSpPr>
              <p:cNvPr id="34886" name="Text Box 118">
                <a:extLst>
                  <a:ext uri="{FF2B5EF4-FFF2-40B4-BE49-F238E27FC236}">
                    <a16:creationId xmlns:a16="http://schemas.microsoft.com/office/drawing/2014/main" id="{87B1034B-5387-8D82-A5A1-47CA014F25C5}"/>
                  </a:ext>
                </a:extLst>
              </p:cNvPr>
              <p:cNvSpPr txBox="1">
                <a:spLocks noChangeArrowheads="1"/>
              </p:cNvSpPr>
              <p:nvPr/>
            </p:nvSpPr>
            <p:spPr bwMode="auto">
              <a:xfrm>
                <a:off x="1402" y="2791"/>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2</a:t>
                </a:r>
              </a:p>
            </p:txBody>
          </p:sp>
          <p:sp>
            <p:nvSpPr>
              <p:cNvPr id="34887" name="Text Box 119">
                <a:extLst>
                  <a:ext uri="{FF2B5EF4-FFF2-40B4-BE49-F238E27FC236}">
                    <a16:creationId xmlns:a16="http://schemas.microsoft.com/office/drawing/2014/main" id="{6C8F46EC-A387-C1EA-5A43-2EE224A79B55}"/>
                  </a:ext>
                </a:extLst>
              </p:cNvPr>
              <p:cNvSpPr txBox="1">
                <a:spLocks noChangeArrowheads="1"/>
              </p:cNvSpPr>
              <p:nvPr/>
            </p:nvSpPr>
            <p:spPr bwMode="auto">
              <a:xfrm>
                <a:off x="1910" y="2014"/>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3</a:t>
                </a:r>
              </a:p>
            </p:txBody>
          </p:sp>
          <p:sp>
            <p:nvSpPr>
              <p:cNvPr id="34888" name="Text Box 120">
                <a:extLst>
                  <a:ext uri="{FF2B5EF4-FFF2-40B4-BE49-F238E27FC236}">
                    <a16:creationId xmlns:a16="http://schemas.microsoft.com/office/drawing/2014/main" id="{EE40E5C1-DBEB-A6B4-0BCB-E080B08EE6F5}"/>
                  </a:ext>
                </a:extLst>
              </p:cNvPr>
              <p:cNvSpPr txBox="1">
                <a:spLocks noChangeArrowheads="1"/>
              </p:cNvSpPr>
              <p:nvPr/>
            </p:nvSpPr>
            <p:spPr bwMode="auto">
              <a:xfrm>
                <a:off x="2361" y="2235"/>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4</a:t>
                </a:r>
              </a:p>
            </p:txBody>
          </p:sp>
          <p:sp>
            <p:nvSpPr>
              <p:cNvPr id="34889" name="Text Box 121">
                <a:extLst>
                  <a:ext uri="{FF2B5EF4-FFF2-40B4-BE49-F238E27FC236}">
                    <a16:creationId xmlns:a16="http://schemas.microsoft.com/office/drawing/2014/main" id="{8574D252-AC3D-0A09-74D0-B6E981F3FC28}"/>
                  </a:ext>
                </a:extLst>
              </p:cNvPr>
              <p:cNvSpPr txBox="1">
                <a:spLocks noChangeArrowheads="1"/>
              </p:cNvSpPr>
              <p:nvPr/>
            </p:nvSpPr>
            <p:spPr bwMode="auto">
              <a:xfrm>
                <a:off x="2379" y="3050"/>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5</a:t>
                </a:r>
              </a:p>
            </p:txBody>
          </p:sp>
          <p:sp>
            <p:nvSpPr>
              <p:cNvPr id="34890" name="Text Box 122">
                <a:extLst>
                  <a:ext uri="{FF2B5EF4-FFF2-40B4-BE49-F238E27FC236}">
                    <a16:creationId xmlns:a16="http://schemas.microsoft.com/office/drawing/2014/main" id="{D4A02CE5-DC07-9721-80D4-10BD75E7F9F5}"/>
                  </a:ext>
                </a:extLst>
              </p:cNvPr>
              <p:cNvSpPr txBox="1">
                <a:spLocks noChangeArrowheads="1"/>
              </p:cNvSpPr>
              <p:nvPr/>
            </p:nvSpPr>
            <p:spPr bwMode="auto">
              <a:xfrm>
                <a:off x="1690" y="2414"/>
                <a:ext cx="4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en-US" altLang="zh-CN" sz="1800">
                  <a:solidFill>
                    <a:srgbClr val="FF3300"/>
                  </a:solidFill>
                  <a:latin typeface="Tahoma" panose="020B0604030504040204" pitchFamily="34" charset="0"/>
                  <a:ea typeface="Arial Unicode MS" panose="020B0604020202020204" pitchFamily="34" charset="-122"/>
                </a:endParaRPr>
              </a:p>
            </p:txBody>
          </p:sp>
          <p:sp>
            <p:nvSpPr>
              <p:cNvPr id="34891" name="Oval 123">
                <a:extLst>
                  <a:ext uri="{FF2B5EF4-FFF2-40B4-BE49-F238E27FC236}">
                    <a16:creationId xmlns:a16="http://schemas.microsoft.com/office/drawing/2014/main" id="{D7873FA1-5126-B02E-5D8F-0D50D04FDAE5}"/>
                  </a:ext>
                </a:extLst>
              </p:cNvPr>
              <p:cNvSpPr>
                <a:spLocks noChangeArrowheads="1"/>
              </p:cNvSpPr>
              <p:nvPr/>
            </p:nvSpPr>
            <p:spPr bwMode="auto">
              <a:xfrm>
                <a:off x="2453" y="1209"/>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92" name="Oval 124">
                <a:extLst>
                  <a:ext uri="{FF2B5EF4-FFF2-40B4-BE49-F238E27FC236}">
                    <a16:creationId xmlns:a16="http://schemas.microsoft.com/office/drawing/2014/main" id="{53A6C4E0-63EA-7F02-5952-8FA5CC71C332}"/>
                  </a:ext>
                </a:extLst>
              </p:cNvPr>
              <p:cNvSpPr>
                <a:spLocks noChangeArrowheads="1"/>
              </p:cNvSpPr>
              <p:nvPr/>
            </p:nvSpPr>
            <p:spPr bwMode="auto">
              <a:xfrm>
                <a:off x="1509" y="1210"/>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4893" name="Text Box 125">
                <a:extLst>
                  <a:ext uri="{FF2B5EF4-FFF2-40B4-BE49-F238E27FC236}">
                    <a16:creationId xmlns:a16="http://schemas.microsoft.com/office/drawing/2014/main" id="{05F2F2B4-45A6-7079-40CD-1BCD01BD0E35}"/>
                  </a:ext>
                </a:extLst>
              </p:cNvPr>
              <p:cNvSpPr txBox="1">
                <a:spLocks noChangeArrowheads="1"/>
              </p:cNvSpPr>
              <p:nvPr/>
            </p:nvSpPr>
            <p:spPr bwMode="auto">
              <a:xfrm>
                <a:off x="1295" y="3023"/>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2</a:t>
                </a:r>
              </a:p>
            </p:txBody>
          </p:sp>
          <p:sp>
            <p:nvSpPr>
              <p:cNvPr id="34894" name="Text Box 126">
                <a:extLst>
                  <a:ext uri="{FF2B5EF4-FFF2-40B4-BE49-F238E27FC236}">
                    <a16:creationId xmlns:a16="http://schemas.microsoft.com/office/drawing/2014/main" id="{1C795B99-AB38-A8DC-F65E-260F7313F185}"/>
                  </a:ext>
                </a:extLst>
              </p:cNvPr>
              <p:cNvSpPr txBox="1">
                <a:spLocks noChangeArrowheads="1"/>
              </p:cNvSpPr>
              <p:nvPr/>
            </p:nvSpPr>
            <p:spPr bwMode="auto">
              <a:xfrm>
                <a:off x="1021" y="2862"/>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34895" name="Text Box 127">
                <a:extLst>
                  <a:ext uri="{FF2B5EF4-FFF2-40B4-BE49-F238E27FC236}">
                    <a16:creationId xmlns:a16="http://schemas.microsoft.com/office/drawing/2014/main" id="{DCD214CC-06C7-78CA-D8D4-0DAA3EF0464B}"/>
                  </a:ext>
                </a:extLst>
              </p:cNvPr>
              <p:cNvSpPr txBox="1">
                <a:spLocks noChangeArrowheads="1"/>
              </p:cNvSpPr>
              <p:nvPr/>
            </p:nvSpPr>
            <p:spPr bwMode="auto">
              <a:xfrm>
                <a:off x="764" y="2463"/>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34896" name="Text Box 128">
                <a:extLst>
                  <a:ext uri="{FF2B5EF4-FFF2-40B4-BE49-F238E27FC236}">
                    <a16:creationId xmlns:a16="http://schemas.microsoft.com/office/drawing/2014/main" id="{2AB48732-7A31-AB85-F03F-EA60A1DE615A}"/>
                  </a:ext>
                </a:extLst>
              </p:cNvPr>
              <p:cNvSpPr txBox="1">
                <a:spLocks noChangeArrowheads="1"/>
              </p:cNvSpPr>
              <p:nvPr/>
            </p:nvSpPr>
            <p:spPr bwMode="auto">
              <a:xfrm>
                <a:off x="2813" y="969"/>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V</a:t>
                </a:r>
                <a:r>
                  <a:rPr lang="en-US" altLang="zh-CN" sz="1800" baseline="-25000">
                    <a:solidFill>
                      <a:srgbClr val="CC0099"/>
                    </a:solidFill>
                    <a:latin typeface="Tahoma" panose="020B0604030504040204" pitchFamily="34" charset="0"/>
                    <a:ea typeface="Arial Unicode MS" panose="020B0604020202020204" pitchFamily="34" charset="-122"/>
                  </a:rPr>
                  <a:t>CC</a:t>
                </a:r>
              </a:p>
            </p:txBody>
          </p:sp>
          <p:sp>
            <p:nvSpPr>
              <p:cNvPr id="34897" name="Text Box 129">
                <a:extLst>
                  <a:ext uri="{FF2B5EF4-FFF2-40B4-BE49-F238E27FC236}">
                    <a16:creationId xmlns:a16="http://schemas.microsoft.com/office/drawing/2014/main" id="{1157EA46-34CD-83F1-E324-851ED9A2FA71}"/>
                  </a:ext>
                </a:extLst>
              </p:cNvPr>
              <p:cNvSpPr txBox="1">
                <a:spLocks noChangeArrowheads="1"/>
              </p:cNvSpPr>
              <p:nvPr/>
            </p:nvSpPr>
            <p:spPr bwMode="auto">
              <a:xfrm>
                <a:off x="2765" y="1271"/>
                <a:ext cx="6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+5V</a:t>
                </a:r>
              </a:p>
            </p:txBody>
          </p:sp>
          <p:sp>
            <p:nvSpPr>
              <p:cNvPr id="34898" name="Text Box 130">
                <a:extLst>
                  <a:ext uri="{FF2B5EF4-FFF2-40B4-BE49-F238E27FC236}">
                    <a16:creationId xmlns:a16="http://schemas.microsoft.com/office/drawing/2014/main" id="{D3525E75-24C5-C215-F821-E20CD6BFE258}"/>
                  </a:ext>
                </a:extLst>
              </p:cNvPr>
              <p:cNvSpPr txBox="1">
                <a:spLocks noChangeArrowheads="1"/>
              </p:cNvSpPr>
              <p:nvPr/>
            </p:nvSpPr>
            <p:spPr bwMode="auto">
              <a:xfrm>
                <a:off x="2798" y="2531"/>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V</a:t>
                </a:r>
                <a:r>
                  <a:rPr lang="en-US" altLang="zh-CN" sz="1800" baseline="-25000">
                    <a:solidFill>
                      <a:srgbClr val="CC0099"/>
                    </a:solidFill>
                    <a:latin typeface="Tahoma" panose="020B0604030504040204" pitchFamily="34" charset="0"/>
                    <a:ea typeface="Arial Unicode MS" panose="020B0604020202020204" pitchFamily="34" charset="-122"/>
                  </a:rPr>
                  <a:t>O</a:t>
                </a:r>
              </a:p>
            </p:txBody>
          </p:sp>
          <p:sp>
            <p:nvSpPr>
              <p:cNvPr id="34899" name="Text Box 131">
                <a:extLst>
                  <a:ext uri="{FF2B5EF4-FFF2-40B4-BE49-F238E27FC236}">
                    <a16:creationId xmlns:a16="http://schemas.microsoft.com/office/drawing/2014/main" id="{91303E4E-9786-4394-620A-B34544C27158}"/>
                  </a:ext>
                </a:extLst>
              </p:cNvPr>
              <p:cNvSpPr txBox="1">
                <a:spLocks noChangeArrowheads="1"/>
              </p:cNvSpPr>
              <p:nvPr/>
            </p:nvSpPr>
            <p:spPr bwMode="auto">
              <a:xfrm>
                <a:off x="2838" y="2762"/>
                <a:ext cx="2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F</a:t>
                </a:r>
              </a:p>
            </p:txBody>
          </p:sp>
          <p:sp>
            <p:nvSpPr>
              <p:cNvPr id="34900" name="Text Box 132">
                <a:extLst>
                  <a:ext uri="{FF2B5EF4-FFF2-40B4-BE49-F238E27FC236}">
                    <a16:creationId xmlns:a16="http://schemas.microsoft.com/office/drawing/2014/main" id="{E861EF43-2993-CF7B-06FC-42D044F2D757}"/>
                  </a:ext>
                </a:extLst>
              </p:cNvPr>
              <p:cNvSpPr txBox="1">
                <a:spLocks noChangeArrowheads="1"/>
              </p:cNvSpPr>
              <p:nvPr/>
            </p:nvSpPr>
            <p:spPr bwMode="auto">
              <a:xfrm>
                <a:off x="2447" y="1959"/>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34901" name="Text Box 133">
                <a:extLst>
                  <a:ext uri="{FF2B5EF4-FFF2-40B4-BE49-F238E27FC236}">
                    <a16:creationId xmlns:a16="http://schemas.microsoft.com/office/drawing/2014/main" id="{18CFEB9C-561E-73E7-280F-5687AF8464C8}"/>
                  </a:ext>
                </a:extLst>
              </p:cNvPr>
              <p:cNvSpPr txBox="1">
                <a:spLocks noChangeArrowheads="1"/>
              </p:cNvSpPr>
              <p:nvPr/>
            </p:nvSpPr>
            <p:spPr bwMode="auto">
              <a:xfrm>
                <a:off x="2457" y="2458"/>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34902" name="Text Box 134">
                <a:extLst>
                  <a:ext uri="{FF2B5EF4-FFF2-40B4-BE49-F238E27FC236}">
                    <a16:creationId xmlns:a16="http://schemas.microsoft.com/office/drawing/2014/main" id="{6FA1FFF9-D3B5-9437-E68E-F86732DF382D}"/>
                  </a:ext>
                </a:extLst>
              </p:cNvPr>
              <p:cNvSpPr txBox="1">
                <a:spLocks noChangeArrowheads="1"/>
              </p:cNvSpPr>
              <p:nvPr/>
            </p:nvSpPr>
            <p:spPr bwMode="auto">
              <a:xfrm>
                <a:off x="2025" y="2315"/>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34903" name="Text Box 135">
                <a:extLst>
                  <a:ext uri="{FF2B5EF4-FFF2-40B4-BE49-F238E27FC236}">
                    <a16:creationId xmlns:a16="http://schemas.microsoft.com/office/drawing/2014/main" id="{6194C5B2-6FCD-F4F1-393A-FF86D7F182B0}"/>
                  </a:ext>
                </a:extLst>
              </p:cNvPr>
              <p:cNvSpPr txBox="1">
                <a:spLocks noChangeArrowheads="1"/>
              </p:cNvSpPr>
              <p:nvPr/>
            </p:nvSpPr>
            <p:spPr bwMode="auto">
              <a:xfrm>
                <a:off x="1785" y="2220"/>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34904" name="Text Box 136">
                <a:extLst>
                  <a:ext uri="{FF2B5EF4-FFF2-40B4-BE49-F238E27FC236}">
                    <a16:creationId xmlns:a16="http://schemas.microsoft.com/office/drawing/2014/main" id="{629FC3E1-AE28-5D74-986D-87D81AB15887}"/>
                  </a:ext>
                </a:extLst>
              </p:cNvPr>
              <p:cNvSpPr txBox="1">
                <a:spLocks noChangeArrowheads="1"/>
              </p:cNvSpPr>
              <p:nvPr/>
            </p:nvSpPr>
            <p:spPr bwMode="auto">
              <a:xfrm>
                <a:off x="1935" y="1750"/>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34905" name="Text Box 137">
                <a:extLst>
                  <a:ext uri="{FF2B5EF4-FFF2-40B4-BE49-F238E27FC236}">
                    <a16:creationId xmlns:a16="http://schemas.microsoft.com/office/drawing/2014/main" id="{136785AF-A0EF-58EA-3B4F-B6C6F1CBD653}"/>
                  </a:ext>
                </a:extLst>
              </p:cNvPr>
              <p:cNvSpPr txBox="1">
                <a:spLocks noChangeArrowheads="1"/>
              </p:cNvSpPr>
              <p:nvPr/>
            </p:nvSpPr>
            <p:spPr bwMode="auto">
              <a:xfrm>
                <a:off x="2022" y="2961"/>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5</a:t>
                </a:r>
              </a:p>
            </p:txBody>
          </p:sp>
          <p:sp>
            <p:nvSpPr>
              <p:cNvPr id="34906" name="Text Box 138">
                <a:extLst>
                  <a:ext uri="{FF2B5EF4-FFF2-40B4-BE49-F238E27FC236}">
                    <a16:creationId xmlns:a16="http://schemas.microsoft.com/office/drawing/2014/main" id="{1AA16A57-B57A-C4D2-61DA-9C28F3A0607D}"/>
                  </a:ext>
                </a:extLst>
              </p:cNvPr>
              <p:cNvSpPr txBox="1">
                <a:spLocks noChangeArrowheads="1"/>
              </p:cNvSpPr>
              <p:nvPr/>
            </p:nvSpPr>
            <p:spPr bwMode="auto">
              <a:xfrm>
                <a:off x="2516" y="2731"/>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5</a:t>
                </a:r>
              </a:p>
            </p:txBody>
          </p:sp>
        </p:grpSp>
      </p:grpSp>
      <p:grpSp>
        <p:nvGrpSpPr>
          <p:cNvPr id="190603" name="Group 139">
            <a:extLst>
              <a:ext uri="{FF2B5EF4-FFF2-40B4-BE49-F238E27FC236}">
                <a16:creationId xmlns:a16="http://schemas.microsoft.com/office/drawing/2014/main" id="{091C0BB9-A4AE-C388-68C6-04F09958ED2F}"/>
              </a:ext>
            </a:extLst>
          </p:cNvPr>
          <p:cNvGrpSpPr>
            <a:grpSpLocks/>
          </p:cNvGrpSpPr>
          <p:nvPr/>
        </p:nvGrpSpPr>
        <p:grpSpPr bwMode="auto">
          <a:xfrm>
            <a:off x="6378575" y="5099050"/>
            <a:ext cx="1447800" cy="1182688"/>
            <a:chOff x="4018" y="3212"/>
            <a:chExt cx="912" cy="745"/>
          </a:xfrm>
        </p:grpSpPr>
        <p:grpSp>
          <p:nvGrpSpPr>
            <p:cNvPr id="34825" name="Group 140">
              <a:extLst>
                <a:ext uri="{FF2B5EF4-FFF2-40B4-BE49-F238E27FC236}">
                  <a16:creationId xmlns:a16="http://schemas.microsoft.com/office/drawing/2014/main" id="{7CBDCDC4-3ABD-B175-AA81-64716F68C41A}"/>
                </a:ext>
              </a:extLst>
            </p:cNvPr>
            <p:cNvGrpSpPr>
              <a:grpSpLocks/>
            </p:cNvGrpSpPr>
            <p:nvPr/>
          </p:nvGrpSpPr>
          <p:grpSpPr bwMode="auto">
            <a:xfrm>
              <a:off x="4096" y="3212"/>
              <a:ext cx="834" cy="371"/>
              <a:chOff x="4260" y="3176"/>
              <a:chExt cx="834" cy="371"/>
            </a:xfrm>
          </p:grpSpPr>
          <p:sp>
            <p:nvSpPr>
              <p:cNvPr id="34827" name="Text Box 16">
                <a:extLst>
                  <a:ext uri="{FF2B5EF4-FFF2-40B4-BE49-F238E27FC236}">
                    <a16:creationId xmlns:a16="http://schemas.microsoft.com/office/drawing/2014/main" id="{717D1622-08C4-74B6-3571-294BBEB34659}"/>
                  </a:ext>
                </a:extLst>
              </p:cNvPr>
              <p:cNvSpPr txBox="1">
                <a:spLocks noChangeArrowheads="1"/>
              </p:cNvSpPr>
              <p:nvPr/>
            </p:nvSpPr>
            <p:spPr bwMode="auto">
              <a:xfrm>
                <a:off x="4260" y="3176"/>
                <a:ext cx="216"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A</a:t>
                </a:r>
              </a:p>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B</a:t>
                </a:r>
              </a:p>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C</a:t>
                </a:r>
              </a:p>
            </p:txBody>
          </p:sp>
          <p:sp>
            <p:nvSpPr>
              <p:cNvPr id="34828" name="Text Box 17">
                <a:extLst>
                  <a:ext uri="{FF2B5EF4-FFF2-40B4-BE49-F238E27FC236}">
                    <a16:creationId xmlns:a16="http://schemas.microsoft.com/office/drawing/2014/main" id="{15575C23-FC54-C252-9C3A-1E0CE5B78934}"/>
                  </a:ext>
                </a:extLst>
              </p:cNvPr>
              <p:cNvSpPr txBox="1">
                <a:spLocks noChangeArrowheads="1"/>
              </p:cNvSpPr>
              <p:nvPr/>
            </p:nvSpPr>
            <p:spPr bwMode="auto">
              <a:xfrm>
                <a:off x="4878" y="3207"/>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just">
                  <a:spcBef>
                    <a:spcPct val="0"/>
                  </a:spcBef>
                  <a:buClrTx/>
                  <a:buFontTx/>
                  <a:buNone/>
                </a:pPr>
                <a:r>
                  <a:rPr lang="en-US" altLang="zh-CN" sz="1400" i="1">
                    <a:latin typeface="Times New Roman" panose="02020603050405020304" pitchFamily="18" charset="0"/>
                    <a:ea typeface="Arial Unicode MS" panose="020B0604020202020204" pitchFamily="34" charset="-122"/>
                  </a:rPr>
                  <a:t>F</a:t>
                </a:r>
              </a:p>
            </p:txBody>
          </p:sp>
          <p:sp>
            <p:nvSpPr>
              <p:cNvPr id="34829" name="Line 19">
                <a:extLst>
                  <a:ext uri="{FF2B5EF4-FFF2-40B4-BE49-F238E27FC236}">
                    <a16:creationId xmlns:a16="http://schemas.microsoft.com/office/drawing/2014/main" id="{0F30D6C1-9A2E-6F5F-C69E-290F22D1854B}"/>
                  </a:ext>
                </a:extLst>
              </p:cNvPr>
              <p:cNvSpPr>
                <a:spLocks noChangeShapeType="1"/>
              </p:cNvSpPr>
              <p:nvPr/>
            </p:nvSpPr>
            <p:spPr bwMode="auto">
              <a:xfrm>
                <a:off x="4925" y="3404"/>
                <a:ext cx="109"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0" name="AutoShape 20">
                <a:extLst>
                  <a:ext uri="{FF2B5EF4-FFF2-40B4-BE49-F238E27FC236}">
                    <a16:creationId xmlns:a16="http://schemas.microsoft.com/office/drawing/2014/main" id="{35D09994-962A-44FD-0C6E-CA102AE6584E}"/>
                  </a:ext>
                </a:extLst>
              </p:cNvPr>
              <p:cNvSpPr>
                <a:spLocks noChangeArrowheads="1"/>
              </p:cNvSpPr>
              <p:nvPr/>
            </p:nvSpPr>
            <p:spPr bwMode="auto">
              <a:xfrm>
                <a:off x="4618" y="3255"/>
                <a:ext cx="240" cy="292"/>
              </a:xfrm>
              <a:prstGeom prst="flowChartDelay">
                <a:avLst/>
              </a:prstGeom>
              <a:noFill/>
              <a:ln w="158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Tahoma" panose="020B0604030504040204" pitchFamily="34" charset="0"/>
                  <a:ea typeface="Arial Unicode MS" panose="020B0604020202020204" pitchFamily="34" charset="-122"/>
                </a:endParaRPr>
              </a:p>
            </p:txBody>
          </p:sp>
          <p:sp>
            <p:nvSpPr>
              <p:cNvPr id="34831" name="Line 21">
                <a:extLst>
                  <a:ext uri="{FF2B5EF4-FFF2-40B4-BE49-F238E27FC236}">
                    <a16:creationId xmlns:a16="http://schemas.microsoft.com/office/drawing/2014/main" id="{246A24B6-FF88-4D28-A6B0-76D338CF795F}"/>
                  </a:ext>
                </a:extLst>
              </p:cNvPr>
              <p:cNvSpPr>
                <a:spLocks noChangeShapeType="1"/>
              </p:cNvSpPr>
              <p:nvPr/>
            </p:nvSpPr>
            <p:spPr bwMode="auto">
              <a:xfrm>
                <a:off x="4452" y="3305"/>
                <a:ext cx="178"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2" name="Line 22">
                <a:extLst>
                  <a:ext uri="{FF2B5EF4-FFF2-40B4-BE49-F238E27FC236}">
                    <a16:creationId xmlns:a16="http://schemas.microsoft.com/office/drawing/2014/main" id="{0CC6CC7E-8F25-133E-7218-EAEE8E59238B}"/>
                  </a:ext>
                </a:extLst>
              </p:cNvPr>
              <p:cNvSpPr>
                <a:spLocks noChangeShapeType="1"/>
              </p:cNvSpPr>
              <p:nvPr/>
            </p:nvSpPr>
            <p:spPr bwMode="auto">
              <a:xfrm>
                <a:off x="4446" y="3415"/>
                <a:ext cx="178"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3" name="Oval 23">
                <a:extLst>
                  <a:ext uri="{FF2B5EF4-FFF2-40B4-BE49-F238E27FC236}">
                    <a16:creationId xmlns:a16="http://schemas.microsoft.com/office/drawing/2014/main" id="{4A6DA263-BC30-AF48-DFCD-7554C849446C}"/>
                  </a:ext>
                </a:extLst>
              </p:cNvPr>
              <p:cNvSpPr>
                <a:spLocks noChangeArrowheads="1"/>
              </p:cNvSpPr>
              <p:nvPr/>
            </p:nvSpPr>
            <p:spPr bwMode="auto">
              <a:xfrm>
                <a:off x="4856" y="3369"/>
                <a:ext cx="70" cy="70"/>
              </a:xfrm>
              <a:prstGeom prst="ellipse">
                <a:avLst/>
              </a:pr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Tahoma" panose="020B0604030504040204" pitchFamily="34" charset="0"/>
                  <a:ea typeface="Arial Unicode MS" panose="020B0604020202020204" pitchFamily="34" charset="-122"/>
                </a:endParaRPr>
              </a:p>
            </p:txBody>
          </p:sp>
          <p:sp>
            <p:nvSpPr>
              <p:cNvPr id="34834" name="Line 22">
                <a:extLst>
                  <a:ext uri="{FF2B5EF4-FFF2-40B4-BE49-F238E27FC236}">
                    <a16:creationId xmlns:a16="http://schemas.microsoft.com/office/drawing/2014/main" id="{ED00B199-BE03-ABE3-73EA-36C92EFC7D7D}"/>
                  </a:ext>
                </a:extLst>
              </p:cNvPr>
              <p:cNvSpPr>
                <a:spLocks noChangeShapeType="1"/>
              </p:cNvSpPr>
              <p:nvPr/>
            </p:nvSpPr>
            <p:spPr bwMode="auto">
              <a:xfrm>
                <a:off x="4444" y="3509"/>
                <a:ext cx="178" cy="0"/>
              </a:xfrm>
              <a:prstGeom prst="line">
                <a:avLst/>
              </a:prstGeom>
              <a:noFill/>
              <a:ln w="952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26" name="Rectangle 149">
              <a:extLst>
                <a:ext uri="{FF2B5EF4-FFF2-40B4-BE49-F238E27FC236}">
                  <a16:creationId xmlns:a16="http://schemas.microsoft.com/office/drawing/2014/main" id="{4AD31979-35FA-FDCF-181F-50331E9123A5}"/>
                </a:ext>
              </a:extLst>
            </p:cNvPr>
            <p:cNvSpPr>
              <a:spLocks noChangeArrowheads="1"/>
            </p:cNvSpPr>
            <p:nvPr/>
          </p:nvSpPr>
          <p:spPr bwMode="auto">
            <a:xfrm>
              <a:off x="4018" y="3707"/>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solidFill>
                    <a:schemeClr val="folHlink"/>
                  </a:solidFill>
                  <a:latin typeface="Tahoma" panose="020B0604030504040204" pitchFamily="34" charset="0"/>
                  <a:ea typeface="Arial Unicode MS" panose="020B0604020202020204" pitchFamily="34" charset="-122"/>
                </a:rPr>
                <a:t>电路符号</a:t>
              </a:r>
            </a:p>
          </p:txBody>
        </p:sp>
      </p:grpSp>
      <p:sp>
        <p:nvSpPr>
          <p:cNvPr id="34824" name="Rectangle 3">
            <a:extLst>
              <a:ext uri="{FF2B5EF4-FFF2-40B4-BE49-F238E27FC236}">
                <a16:creationId xmlns:a16="http://schemas.microsoft.com/office/drawing/2014/main" id="{F499DD4B-9199-AEDD-52CE-543957F9D517}"/>
              </a:ext>
            </a:extLst>
          </p:cNvPr>
          <p:cNvSpPr txBox="1">
            <a:spLocks/>
          </p:cNvSpPr>
          <p:nvPr/>
        </p:nvSpPr>
        <p:spPr bwMode="auto">
          <a:xfrm>
            <a:off x="952500" y="771525"/>
            <a:ext cx="8191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547688" indent="-182563">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822325" indent="-182563">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096963" indent="-182563">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1279525" indent="-182563">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1736725" indent="-182563"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193925" indent="-182563"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2651125" indent="-182563"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108325" indent="-182563"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buFont typeface="Wingdings" panose="05000000000000000000" pitchFamily="2" charset="2"/>
              <a:buNone/>
            </a:pPr>
            <a:r>
              <a:rPr lang="en-US" altLang="zh-CN" sz="2400">
                <a:ea typeface="Arial Unicode MS" panose="020B0604020202020204" pitchFamily="34" charset="-122"/>
              </a:rPr>
              <a:t>3.3.1  TTL</a:t>
            </a:r>
            <a:r>
              <a:rPr lang="zh-CN" altLang="en-US" sz="2400">
                <a:solidFill>
                  <a:schemeClr val="hlink"/>
                </a:solidFill>
                <a:ea typeface="Arial Unicode MS" panose="020B0604020202020204" pitchFamily="34" charset="-122"/>
              </a:rPr>
              <a:t>与非门</a:t>
            </a:r>
            <a:r>
              <a:rPr lang="zh-CN" altLang="en-US" sz="2400">
                <a:ea typeface="Arial Unicode MS" panose="020B0604020202020204" pitchFamily="34" charset="-122"/>
              </a:rPr>
              <a:t>的基本结构和工作原理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0507"/>
                                        </p:tgtEl>
                                        <p:attrNameLst>
                                          <p:attrName>style.visibility</p:attrName>
                                        </p:attrNameLst>
                                      </p:cBhvr>
                                      <p:to>
                                        <p:strVal val="visible"/>
                                      </p:to>
                                    </p:set>
                                    <p:animEffect transition="in" filter="blinds(horizontal)">
                                      <p:cBhvr>
                                        <p:cTn id="7" dur="500"/>
                                        <p:tgtEl>
                                          <p:spTgt spid="190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0468"/>
                                        </p:tgtEl>
                                        <p:attrNameLst>
                                          <p:attrName>style.visibility</p:attrName>
                                        </p:attrNameLst>
                                      </p:cBhvr>
                                      <p:to>
                                        <p:strVal val="visible"/>
                                      </p:to>
                                    </p:set>
                                    <p:animEffect transition="in" filter="blinds(horizontal)">
                                      <p:cBhvr>
                                        <p:cTn id="12" dur="500"/>
                                        <p:tgtEl>
                                          <p:spTgt spid="190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0603"/>
                                        </p:tgtEl>
                                        <p:attrNameLst>
                                          <p:attrName>style.visibility</p:attrName>
                                        </p:attrNameLst>
                                      </p:cBhvr>
                                      <p:to>
                                        <p:strVal val="visible"/>
                                      </p:to>
                                    </p:set>
                                    <p:animEffect transition="in" filter="blinds(horizontal)">
                                      <p:cBhvr>
                                        <p:cTn id="17" dur="500"/>
                                        <p:tgtEl>
                                          <p:spTgt spid="190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9">
            <a:extLst>
              <a:ext uri="{FF2B5EF4-FFF2-40B4-BE49-F238E27FC236}">
                <a16:creationId xmlns:a16="http://schemas.microsoft.com/office/drawing/2014/main" id="{A262D261-6C3C-0B69-7353-83615EF6DFFD}"/>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D21602FF-5E98-4147-9BF5-421F6BCB658F}"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22</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54306" name="Rectangle 2">
            <a:extLst>
              <a:ext uri="{FF2B5EF4-FFF2-40B4-BE49-F238E27FC236}">
                <a16:creationId xmlns:a16="http://schemas.microsoft.com/office/drawing/2014/main" id="{F6E38636-9419-FD0F-1789-A0CB932C38B4}"/>
              </a:ext>
            </a:extLst>
          </p:cNvPr>
          <p:cNvSpPr>
            <a:spLocks noGrp="1"/>
          </p:cNvSpPr>
          <p:nvPr>
            <p:ph type="title"/>
          </p:nvPr>
        </p:nvSpPr>
        <p:spPr/>
        <p:txBody>
          <a:bodyPr/>
          <a:lstStyle/>
          <a:p>
            <a:pPr>
              <a:defRPr/>
            </a:pPr>
            <a:r>
              <a:rPr lang="en-US" altLang="zh-CN" sz="2400" b="1" cap="none"/>
              <a:t>TTL</a:t>
            </a:r>
            <a:r>
              <a:rPr lang="zh-CN" altLang="en-US" sz="2400" cap="none"/>
              <a:t>与非门的基本结构</a:t>
            </a:r>
          </a:p>
        </p:txBody>
      </p:sp>
      <p:sp>
        <p:nvSpPr>
          <p:cNvPr id="354307" name="Rectangle 3">
            <a:extLst>
              <a:ext uri="{FF2B5EF4-FFF2-40B4-BE49-F238E27FC236}">
                <a16:creationId xmlns:a16="http://schemas.microsoft.com/office/drawing/2014/main" id="{D71448E0-973E-4F5D-3DC0-377E23396D03}"/>
              </a:ext>
            </a:extLst>
          </p:cNvPr>
          <p:cNvSpPr>
            <a:spLocks noGrp="1"/>
          </p:cNvSpPr>
          <p:nvPr>
            <p:ph type="body" idx="1"/>
          </p:nvPr>
        </p:nvSpPr>
        <p:spPr bwMode="auto">
          <a:xfrm>
            <a:off x="719138" y="692150"/>
            <a:ext cx="3673475" cy="56896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a:defRPr/>
            </a:pPr>
            <a:r>
              <a:rPr lang="zh-CN" altLang="en-US" sz="1800" b="1">
                <a:solidFill>
                  <a:schemeClr val="hlink"/>
                </a:solidFill>
              </a:rPr>
              <a:t>输入级：</a:t>
            </a:r>
            <a:r>
              <a:rPr lang="zh-CN" altLang="en-US" sz="1800" b="1">
                <a:solidFill>
                  <a:srgbClr val="6600CC"/>
                </a:solidFill>
              </a:rPr>
              <a:t>由多发射极晶体管</a:t>
            </a:r>
            <a:r>
              <a:rPr lang="en-US" altLang="zh-CN" sz="1800" b="1">
                <a:solidFill>
                  <a:srgbClr val="6600CC"/>
                </a:solidFill>
              </a:rPr>
              <a:t>T</a:t>
            </a:r>
            <a:r>
              <a:rPr lang="en-US" altLang="zh-CN" sz="1800" b="1" baseline="-25000">
                <a:solidFill>
                  <a:srgbClr val="6600CC"/>
                </a:solidFill>
              </a:rPr>
              <a:t>1</a:t>
            </a:r>
            <a:r>
              <a:rPr lang="zh-CN" altLang="en-US" sz="1800" b="1">
                <a:solidFill>
                  <a:srgbClr val="6600CC"/>
                </a:solidFill>
              </a:rPr>
              <a:t>和电阻</a:t>
            </a:r>
            <a:r>
              <a:rPr lang="en-US" altLang="zh-CN" sz="1800" b="1">
                <a:solidFill>
                  <a:srgbClr val="6600CC"/>
                </a:solidFill>
              </a:rPr>
              <a:t>R</a:t>
            </a:r>
            <a:r>
              <a:rPr lang="en-US" altLang="zh-CN" sz="1800" b="1" baseline="-25000">
                <a:solidFill>
                  <a:srgbClr val="6600CC"/>
                </a:solidFill>
              </a:rPr>
              <a:t>1</a:t>
            </a:r>
            <a:r>
              <a:rPr lang="zh-CN" altLang="en-US" sz="1800" b="1">
                <a:solidFill>
                  <a:srgbClr val="6600CC"/>
                </a:solidFill>
              </a:rPr>
              <a:t>组成，</a:t>
            </a:r>
            <a:r>
              <a:rPr lang="zh-CN" altLang="en-US" sz="1800" b="1"/>
              <a:t>通过</a:t>
            </a:r>
            <a:r>
              <a:rPr lang="en-US" altLang="zh-CN" sz="1800" b="1"/>
              <a:t>T</a:t>
            </a:r>
            <a:r>
              <a:rPr lang="en-US" altLang="zh-CN" sz="1800" b="1" baseline="-25000"/>
              <a:t>1</a:t>
            </a:r>
            <a:r>
              <a:rPr lang="zh-CN" altLang="en-US" sz="1800" b="1"/>
              <a:t>的各个发射极实现</a:t>
            </a:r>
            <a:r>
              <a:rPr lang="zh-CN" altLang="en-US" sz="1800" b="1">
                <a:solidFill>
                  <a:srgbClr val="CC3300"/>
                </a:solidFill>
              </a:rPr>
              <a:t>与逻辑</a:t>
            </a:r>
            <a:r>
              <a:rPr lang="zh-CN" altLang="en-US" sz="1800" b="1"/>
              <a:t>功能。</a:t>
            </a:r>
          </a:p>
          <a:p>
            <a:pPr>
              <a:defRPr/>
            </a:pPr>
            <a:endParaRPr lang="zh-CN" altLang="en-US" sz="1800" b="1"/>
          </a:p>
          <a:p>
            <a:pPr>
              <a:defRPr/>
            </a:pPr>
            <a:r>
              <a:rPr lang="zh-CN" altLang="en-US" sz="1800" b="1">
                <a:solidFill>
                  <a:schemeClr val="hlink"/>
                </a:solidFill>
              </a:rPr>
              <a:t>中间级：</a:t>
            </a:r>
            <a:r>
              <a:rPr lang="zh-CN" altLang="en-US" sz="1800" b="1">
                <a:solidFill>
                  <a:srgbClr val="6600CC"/>
                </a:solidFill>
              </a:rPr>
              <a:t>由</a:t>
            </a:r>
            <a:r>
              <a:rPr lang="en-US" altLang="zh-CN" sz="1800" b="1">
                <a:solidFill>
                  <a:srgbClr val="6600CC"/>
                </a:solidFill>
              </a:rPr>
              <a:t>T</a:t>
            </a:r>
            <a:r>
              <a:rPr lang="en-US" altLang="zh-CN" sz="1800" b="1" baseline="-25000">
                <a:solidFill>
                  <a:srgbClr val="6600CC"/>
                </a:solidFill>
              </a:rPr>
              <a:t>2</a:t>
            </a:r>
            <a:r>
              <a:rPr lang="zh-CN" altLang="en-US" sz="1800" b="1">
                <a:solidFill>
                  <a:srgbClr val="6600CC"/>
                </a:solidFill>
              </a:rPr>
              <a:t>、</a:t>
            </a:r>
            <a:r>
              <a:rPr lang="en-US" altLang="zh-CN" sz="1800" b="1">
                <a:solidFill>
                  <a:srgbClr val="6600CC"/>
                </a:solidFill>
              </a:rPr>
              <a:t>R</a:t>
            </a:r>
            <a:r>
              <a:rPr lang="en-US" altLang="zh-CN" sz="1800" b="1" baseline="-25000">
                <a:solidFill>
                  <a:srgbClr val="6600CC"/>
                </a:solidFill>
              </a:rPr>
              <a:t>2</a:t>
            </a:r>
            <a:r>
              <a:rPr lang="zh-CN" altLang="en-US" sz="1800" b="1">
                <a:solidFill>
                  <a:srgbClr val="6600CC"/>
                </a:solidFill>
              </a:rPr>
              <a:t>、</a:t>
            </a:r>
            <a:r>
              <a:rPr lang="en-US" altLang="zh-CN" sz="1800" b="1">
                <a:solidFill>
                  <a:srgbClr val="6600CC"/>
                </a:solidFill>
              </a:rPr>
              <a:t>R</a:t>
            </a:r>
            <a:r>
              <a:rPr lang="en-US" altLang="zh-CN" sz="1800" b="1" baseline="-25000">
                <a:solidFill>
                  <a:srgbClr val="6600CC"/>
                </a:solidFill>
              </a:rPr>
              <a:t>3</a:t>
            </a:r>
            <a:r>
              <a:rPr lang="zh-CN" altLang="en-US" sz="1800" b="1">
                <a:solidFill>
                  <a:srgbClr val="6600CC"/>
                </a:solidFill>
              </a:rPr>
              <a:t>组成，</a:t>
            </a:r>
            <a:r>
              <a:rPr lang="zh-CN" altLang="en-US" sz="1800" b="1"/>
              <a:t>其主要作用是从</a:t>
            </a:r>
            <a:r>
              <a:rPr lang="en-US" altLang="zh-CN" sz="1800" b="1"/>
              <a:t>T</a:t>
            </a:r>
            <a:r>
              <a:rPr lang="en-US" altLang="zh-CN" sz="1800" b="1" baseline="-25000"/>
              <a:t>2</a:t>
            </a:r>
            <a:r>
              <a:rPr lang="zh-CN" altLang="en-US" sz="1800" b="1"/>
              <a:t>管的集电极</a:t>
            </a:r>
            <a:r>
              <a:rPr lang="en-US" altLang="zh-CN" sz="1800" b="1"/>
              <a:t>C</a:t>
            </a:r>
            <a:r>
              <a:rPr lang="en-US" altLang="zh-CN" sz="1800" b="1" baseline="-25000"/>
              <a:t>2</a:t>
            </a:r>
            <a:r>
              <a:rPr lang="zh-CN" altLang="en-US" sz="1800" b="1"/>
              <a:t>和发射极</a:t>
            </a:r>
            <a:r>
              <a:rPr lang="en-US" altLang="zh-CN" sz="1800" b="1"/>
              <a:t>E</a:t>
            </a:r>
            <a:r>
              <a:rPr lang="en-US" altLang="zh-CN" sz="1800" b="1" baseline="-25000"/>
              <a:t>2</a:t>
            </a:r>
            <a:r>
              <a:rPr lang="zh-CN" altLang="en-US" sz="1800" b="1"/>
              <a:t>同时输出</a:t>
            </a:r>
            <a:r>
              <a:rPr lang="zh-CN" altLang="en-US" sz="1800" b="1">
                <a:solidFill>
                  <a:srgbClr val="CC3300"/>
                </a:solidFill>
              </a:rPr>
              <a:t>两个相位相反</a:t>
            </a:r>
            <a:r>
              <a:rPr lang="zh-CN" altLang="en-US" sz="1800" b="1"/>
              <a:t>的信号，分别驱动</a:t>
            </a:r>
            <a:r>
              <a:rPr lang="en-US" altLang="zh-CN" sz="1800" b="1"/>
              <a:t>T</a:t>
            </a:r>
            <a:r>
              <a:rPr lang="en-US" altLang="zh-CN" sz="1800" b="1" baseline="-25000"/>
              <a:t>3</a:t>
            </a:r>
            <a:r>
              <a:rPr lang="zh-CN" altLang="en-US" sz="1800" b="1"/>
              <a:t>和</a:t>
            </a:r>
            <a:r>
              <a:rPr lang="en-US" altLang="zh-CN" sz="1800" b="1"/>
              <a:t>T</a:t>
            </a:r>
            <a:r>
              <a:rPr lang="en-US" altLang="zh-CN" sz="1800" b="1" baseline="-25000"/>
              <a:t>5</a:t>
            </a:r>
            <a:r>
              <a:rPr lang="zh-CN" altLang="en-US" sz="1800" b="1"/>
              <a:t>管，来保证</a:t>
            </a:r>
            <a:r>
              <a:rPr lang="en-US" altLang="zh-CN" sz="1800" b="1"/>
              <a:t>T</a:t>
            </a:r>
            <a:r>
              <a:rPr lang="en-US" altLang="zh-CN" sz="1800" b="1" baseline="-25000"/>
              <a:t>4</a:t>
            </a:r>
            <a:r>
              <a:rPr lang="zh-CN" altLang="en-US" sz="1800" b="1"/>
              <a:t>和</a:t>
            </a:r>
            <a:r>
              <a:rPr lang="en-US" altLang="zh-CN" sz="1800" b="1"/>
              <a:t>T</a:t>
            </a:r>
            <a:r>
              <a:rPr lang="en-US" altLang="zh-CN" sz="1800" b="1" baseline="-25000"/>
              <a:t>5</a:t>
            </a:r>
            <a:r>
              <a:rPr lang="zh-CN" altLang="en-US" sz="1800" b="1"/>
              <a:t>管有一个导通时，另一个就截止。</a:t>
            </a:r>
          </a:p>
          <a:p>
            <a:pPr>
              <a:defRPr/>
            </a:pPr>
            <a:endParaRPr lang="zh-CN" altLang="en-US" sz="1800" b="1"/>
          </a:p>
          <a:p>
            <a:pPr>
              <a:defRPr/>
            </a:pPr>
            <a:r>
              <a:rPr lang="zh-CN" altLang="en-US" sz="1800" b="1">
                <a:solidFill>
                  <a:schemeClr val="hlink"/>
                </a:solidFill>
              </a:rPr>
              <a:t>输出级：</a:t>
            </a:r>
            <a:r>
              <a:rPr lang="zh-CN" altLang="en-US" sz="1800" b="1">
                <a:solidFill>
                  <a:srgbClr val="6600CC"/>
                </a:solidFill>
              </a:rPr>
              <a:t>由</a:t>
            </a:r>
            <a:r>
              <a:rPr lang="en-US" altLang="zh-CN" sz="1800" b="1">
                <a:solidFill>
                  <a:srgbClr val="6600CC"/>
                </a:solidFill>
              </a:rPr>
              <a:t>R</a:t>
            </a:r>
            <a:r>
              <a:rPr lang="en-US" altLang="zh-CN" sz="1800" b="1" baseline="-25000">
                <a:solidFill>
                  <a:srgbClr val="6600CC"/>
                </a:solidFill>
              </a:rPr>
              <a:t>4</a:t>
            </a:r>
            <a:r>
              <a:rPr lang="zh-CN" altLang="en-US" sz="1800" b="1">
                <a:solidFill>
                  <a:srgbClr val="6600CC"/>
                </a:solidFill>
              </a:rPr>
              <a:t>、</a:t>
            </a:r>
            <a:r>
              <a:rPr lang="en-US" altLang="zh-CN" sz="1800" b="1">
                <a:solidFill>
                  <a:srgbClr val="6600CC"/>
                </a:solidFill>
              </a:rPr>
              <a:t>R</a:t>
            </a:r>
            <a:r>
              <a:rPr lang="en-US" altLang="zh-CN" sz="1800" b="1" baseline="-25000">
                <a:solidFill>
                  <a:srgbClr val="6600CC"/>
                </a:solidFill>
              </a:rPr>
              <a:t>5</a:t>
            </a:r>
            <a:r>
              <a:rPr lang="zh-CN" altLang="en-US" sz="1800" b="1">
                <a:solidFill>
                  <a:srgbClr val="6600CC"/>
                </a:solidFill>
              </a:rPr>
              <a:t>、</a:t>
            </a:r>
            <a:r>
              <a:rPr lang="en-US" altLang="zh-CN" sz="1800" b="1">
                <a:solidFill>
                  <a:srgbClr val="6600CC"/>
                </a:solidFill>
              </a:rPr>
              <a:t>T</a:t>
            </a:r>
            <a:r>
              <a:rPr lang="en-US" altLang="zh-CN" sz="1800" b="1" baseline="-25000">
                <a:solidFill>
                  <a:srgbClr val="6600CC"/>
                </a:solidFill>
              </a:rPr>
              <a:t>3</a:t>
            </a:r>
            <a:r>
              <a:rPr lang="zh-CN" altLang="en-US" sz="1800" b="1">
                <a:solidFill>
                  <a:srgbClr val="6600CC"/>
                </a:solidFill>
              </a:rPr>
              <a:t>、</a:t>
            </a:r>
            <a:r>
              <a:rPr lang="en-US" altLang="zh-CN" sz="1800" b="1">
                <a:solidFill>
                  <a:srgbClr val="6600CC"/>
                </a:solidFill>
              </a:rPr>
              <a:t>T</a:t>
            </a:r>
            <a:r>
              <a:rPr lang="en-US" altLang="zh-CN" sz="1800" b="1" baseline="-25000">
                <a:solidFill>
                  <a:srgbClr val="6600CC"/>
                </a:solidFill>
              </a:rPr>
              <a:t>4</a:t>
            </a:r>
            <a:r>
              <a:rPr lang="zh-CN" altLang="en-US" sz="1800" b="1">
                <a:solidFill>
                  <a:srgbClr val="6600CC"/>
                </a:solidFill>
              </a:rPr>
              <a:t>、</a:t>
            </a:r>
            <a:r>
              <a:rPr lang="en-US" altLang="zh-CN" sz="1800" b="1">
                <a:solidFill>
                  <a:srgbClr val="6600CC"/>
                </a:solidFill>
              </a:rPr>
              <a:t>T</a:t>
            </a:r>
            <a:r>
              <a:rPr lang="en-US" altLang="zh-CN" sz="1800" b="1" baseline="-25000">
                <a:solidFill>
                  <a:srgbClr val="6600CC"/>
                </a:solidFill>
              </a:rPr>
              <a:t>5</a:t>
            </a:r>
            <a:r>
              <a:rPr lang="zh-CN" altLang="en-US" sz="1800" b="1">
                <a:solidFill>
                  <a:srgbClr val="6600CC"/>
                </a:solidFill>
              </a:rPr>
              <a:t>组成</a:t>
            </a:r>
            <a:r>
              <a:rPr lang="zh-CN" altLang="en-US" sz="1800" b="1"/>
              <a:t>，</a:t>
            </a:r>
            <a:r>
              <a:rPr lang="en-US" altLang="zh-CN" sz="1800" b="1"/>
              <a:t>T</a:t>
            </a:r>
            <a:r>
              <a:rPr lang="en-US" altLang="zh-CN" sz="1800" b="1" baseline="-25000"/>
              <a:t>5</a:t>
            </a:r>
            <a:r>
              <a:rPr lang="zh-CN" altLang="en-US" sz="1800" b="1"/>
              <a:t>是反相器，</a:t>
            </a:r>
            <a:r>
              <a:rPr lang="en-US" altLang="zh-CN" sz="1800" b="1"/>
              <a:t>T</a:t>
            </a:r>
            <a:r>
              <a:rPr lang="en-US" altLang="zh-CN" sz="1800" b="1" baseline="-25000"/>
              <a:t>3</a:t>
            </a:r>
            <a:r>
              <a:rPr lang="zh-CN" altLang="en-US" sz="1800" b="1"/>
              <a:t>、</a:t>
            </a:r>
            <a:r>
              <a:rPr lang="en-US" altLang="zh-CN" sz="1800" b="1"/>
              <a:t>T</a:t>
            </a:r>
            <a:r>
              <a:rPr lang="en-US" altLang="zh-CN" sz="1800" b="1" baseline="-25000"/>
              <a:t>4</a:t>
            </a:r>
            <a:r>
              <a:rPr lang="zh-CN" altLang="en-US" sz="1800" b="1"/>
              <a:t>组成复合管构成一个射随器，作为</a:t>
            </a:r>
            <a:r>
              <a:rPr lang="en-US" altLang="zh-CN" sz="1800" b="1"/>
              <a:t>T</a:t>
            </a:r>
            <a:r>
              <a:rPr lang="en-US" altLang="zh-CN" sz="1800" b="1" baseline="-25000"/>
              <a:t>5</a:t>
            </a:r>
            <a:r>
              <a:rPr lang="zh-CN" altLang="en-US" sz="1800" b="1"/>
              <a:t>管的有源负载，并与</a:t>
            </a:r>
            <a:r>
              <a:rPr lang="en-US" altLang="zh-CN" sz="1800" b="1"/>
              <a:t>T</a:t>
            </a:r>
            <a:r>
              <a:rPr lang="en-US" altLang="zh-CN" sz="1800" b="1" baseline="-25000"/>
              <a:t>5</a:t>
            </a:r>
            <a:r>
              <a:rPr lang="zh-CN" altLang="en-US" sz="1800" b="1"/>
              <a:t>组成</a:t>
            </a:r>
            <a:r>
              <a:rPr lang="zh-CN" altLang="en-US" sz="1800" b="1">
                <a:solidFill>
                  <a:srgbClr val="CC3300"/>
                </a:solidFill>
              </a:rPr>
              <a:t>推拉式</a:t>
            </a:r>
            <a:r>
              <a:rPr lang="zh-CN" altLang="en-US" sz="1800" b="1"/>
              <a:t>电路，使输出无论是高电平或是低电平，输出电阻都很小，提高了带负载能力。</a:t>
            </a:r>
          </a:p>
        </p:txBody>
      </p:sp>
      <p:sp>
        <p:nvSpPr>
          <p:cNvPr id="36869" name="Text Box 4">
            <a:extLst>
              <a:ext uri="{FF2B5EF4-FFF2-40B4-BE49-F238E27FC236}">
                <a16:creationId xmlns:a16="http://schemas.microsoft.com/office/drawing/2014/main" id="{595AC4FB-2731-905F-6011-6208AF34FCF1}"/>
              </a:ext>
            </a:extLst>
          </p:cNvPr>
          <p:cNvSpPr txBox="1">
            <a:spLocks noChangeArrowheads="1"/>
          </p:cNvSpPr>
          <p:nvPr/>
        </p:nvSpPr>
        <p:spPr bwMode="auto">
          <a:xfrm>
            <a:off x="4310063" y="4179888"/>
            <a:ext cx="5318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A</a:t>
            </a:r>
          </a:p>
        </p:txBody>
      </p:sp>
      <p:sp>
        <p:nvSpPr>
          <p:cNvPr id="36870" name="Text Box 5">
            <a:extLst>
              <a:ext uri="{FF2B5EF4-FFF2-40B4-BE49-F238E27FC236}">
                <a16:creationId xmlns:a16="http://schemas.microsoft.com/office/drawing/2014/main" id="{BF8DA90C-81DC-3C82-FAFF-00C804DC63C9}"/>
              </a:ext>
            </a:extLst>
          </p:cNvPr>
          <p:cNvSpPr txBox="1">
            <a:spLocks noChangeArrowheads="1"/>
          </p:cNvSpPr>
          <p:nvPr/>
        </p:nvSpPr>
        <p:spPr bwMode="auto">
          <a:xfrm>
            <a:off x="4325938" y="4437063"/>
            <a:ext cx="5318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B</a:t>
            </a:r>
          </a:p>
        </p:txBody>
      </p:sp>
      <p:sp>
        <p:nvSpPr>
          <p:cNvPr id="36871" name="Text Box 6">
            <a:extLst>
              <a:ext uri="{FF2B5EF4-FFF2-40B4-BE49-F238E27FC236}">
                <a16:creationId xmlns:a16="http://schemas.microsoft.com/office/drawing/2014/main" id="{A0F36D6D-070A-FDAF-D86A-93E311D34E74}"/>
              </a:ext>
            </a:extLst>
          </p:cNvPr>
          <p:cNvSpPr txBox="1">
            <a:spLocks noChangeArrowheads="1"/>
          </p:cNvSpPr>
          <p:nvPr/>
        </p:nvSpPr>
        <p:spPr bwMode="auto">
          <a:xfrm>
            <a:off x="4329113" y="470535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C</a:t>
            </a:r>
          </a:p>
        </p:txBody>
      </p:sp>
      <p:grpSp>
        <p:nvGrpSpPr>
          <p:cNvPr id="36872" name="Group 7">
            <a:extLst>
              <a:ext uri="{FF2B5EF4-FFF2-40B4-BE49-F238E27FC236}">
                <a16:creationId xmlns:a16="http://schemas.microsoft.com/office/drawing/2014/main" id="{244F7A94-2E8F-3782-1AA2-BE879FC821D4}"/>
              </a:ext>
            </a:extLst>
          </p:cNvPr>
          <p:cNvGrpSpPr>
            <a:grpSpLocks/>
          </p:cNvGrpSpPr>
          <p:nvPr/>
        </p:nvGrpSpPr>
        <p:grpSpPr bwMode="auto">
          <a:xfrm>
            <a:off x="4641850" y="1076325"/>
            <a:ext cx="4502150" cy="4572000"/>
            <a:chOff x="2924" y="678"/>
            <a:chExt cx="2836" cy="2880"/>
          </a:xfrm>
        </p:grpSpPr>
        <p:sp>
          <p:nvSpPr>
            <p:cNvPr id="36884" name="Text Box 8">
              <a:extLst>
                <a:ext uri="{FF2B5EF4-FFF2-40B4-BE49-F238E27FC236}">
                  <a16:creationId xmlns:a16="http://schemas.microsoft.com/office/drawing/2014/main" id="{1CCBD782-3B58-C083-E147-F53F640115B8}"/>
                </a:ext>
              </a:extLst>
            </p:cNvPr>
            <p:cNvSpPr txBox="1">
              <a:spLocks noChangeArrowheads="1"/>
            </p:cNvSpPr>
            <p:nvPr/>
          </p:nvSpPr>
          <p:spPr bwMode="auto">
            <a:xfrm>
              <a:off x="4040" y="1597"/>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36885" name="Rectangle 9">
              <a:extLst>
                <a:ext uri="{FF2B5EF4-FFF2-40B4-BE49-F238E27FC236}">
                  <a16:creationId xmlns:a16="http://schemas.microsoft.com/office/drawing/2014/main" id="{EC96637F-4C99-460B-9427-690D02FF85D9}"/>
                </a:ext>
              </a:extLst>
            </p:cNvPr>
            <p:cNvSpPr>
              <a:spLocks noChangeArrowheads="1"/>
            </p:cNvSpPr>
            <p:nvPr/>
          </p:nvSpPr>
          <p:spPr bwMode="auto">
            <a:xfrm>
              <a:off x="4407" y="2207"/>
              <a:ext cx="106"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886" name="Rectangle 10">
              <a:extLst>
                <a:ext uri="{FF2B5EF4-FFF2-40B4-BE49-F238E27FC236}">
                  <a16:creationId xmlns:a16="http://schemas.microsoft.com/office/drawing/2014/main" id="{8134B36F-8F3A-16B4-0739-97D009CA91F8}"/>
                </a:ext>
              </a:extLst>
            </p:cNvPr>
            <p:cNvSpPr>
              <a:spLocks noChangeArrowheads="1"/>
            </p:cNvSpPr>
            <p:nvPr/>
          </p:nvSpPr>
          <p:spPr bwMode="auto">
            <a:xfrm>
              <a:off x="4863" y="1247"/>
              <a:ext cx="107"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887" name="Rectangle 11">
              <a:extLst>
                <a:ext uri="{FF2B5EF4-FFF2-40B4-BE49-F238E27FC236}">
                  <a16:creationId xmlns:a16="http://schemas.microsoft.com/office/drawing/2014/main" id="{E132BDCB-136E-2D3C-19C6-51AD41891FA9}"/>
                </a:ext>
              </a:extLst>
            </p:cNvPr>
            <p:cNvSpPr>
              <a:spLocks noChangeArrowheads="1"/>
            </p:cNvSpPr>
            <p:nvPr/>
          </p:nvSpPr>
          <p:spPr bwMode="auto">
            <a:xfrm>
              <a:off x="3411" y="1790"/>
              <a:ext cx="106"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888" name="Rectangle 12">
              <a:extLst>
                <a:ext uri="{FF2B5EF4-FFF2-40B4-BE49-F238E27FC236}">
                  <a16:creationId xmlns:a16="http://schemas.microsoft.com/office/drawing/2014/main" id="{79A70EC9-0DA6-0694-8903-8C012C329A02}"/>
                </a:ext>
              </a:extLst>
            </p:cNvPr>
            <p:cNvSpPr>
              <a:spLocks noChangeArrowheads="1"/>
            </p:cNvSpPr>
            <p:nvPr/>
          </p:nvSpPr>
          <p:spPr bwMode="auto">
            <a:xfrm>
              <a:off x="3964" y="1313"/>
              <a:ext cx="107"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889" name="Rectangle 13">
              <a:extLst>
                <a:ext uri="{FF2B5EF4-FFF2-40B4-BE49-F238E27FC236}">
                  <a16:creationId xmlns:a16="http://schemas.microsoft.com/office/drawing/2014/main" id="{E75350A5-AA64-D75C-44E6-035D83FE4F12}"/>
                </a:ext>
              </a:extLst>
            </p:cNvPr>
            <p:cNvSpPr>
              <a:spLocks noChangeArrowheads="1"/>
            </p:cNvSpPr>
            <p:nvPr/>
          </p:nvSpPr>
          <p:spPr bwMode="auto">
            <a:xfrm>
              <a:off x="3947" y="2996"/>
              <a:ext cx="107"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nvGrpSpPr>
            <p:cNvPr id="36890" name="Group 14">
              <a:extLst>
                <a:ext uri="{FF2B5EF4-FFF2-40B4-BE49-F238E27FC236}">
                  <a16:creationId xmlns:a16="http://schemas.microsoft.com/office/drawing/2014/main" id="{B94240BF-819D-1F89-3131-5E12B7A37FAD}"/>
                </a:ext>
              </a:extLst>
            </p:cNvPr>
            <p:cNvGrpSpPr>
              <a:grpSpLocks/>
            </p:cNvGrpSpPr>
            <p:nvPr/>
          </p:nvGrpSpPr>
          <p:grpSpPr bwMode="auto">
            <a:xfrm>
              <a:off x="3803" y="2488"/>
              <a:ext cx="205" cy="297"/>
              <a:chOff x="594" y="3492"/>
              <a:chExt cx="189" cy="297"/>
            </a:xfrm>
          </p:grpSpPr>
          <p:sp>
            <p:nvSpPr>
              <p:cNvPr id="36971" name="Line 15">
                <a:extLst>
                  <a:ext uri="{FF2B5EF4-FFF2-40B4-BE49-F238E27FC236}">
                    <a16:creationId xmlns:a16="http://schemas.microsoft.com/office/drawing/2014/main" id="{C8812E4A-4345-4F29-ECC5-16C78A684A51}"/>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72" name="Line 16">
                <a:extLst>
                  <a:ext uri="{FF2B5EF4-FFF2-40B4-BE49-F238E27FC236}">
                    <a16:creationId xmlns:a16="http://schemas.microsoft.com/office/drawing/2014/main" id="{9600B465-194C-C6DB-0FA7-75223EA9F42C}"/>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73" name="Line 17">
                <a:extLst>
                  <a:ext uri="{FF2B5EF4-FFF2-40B4-BE49-F238E27FC236}">
                    <a16:creationId xmlns:a16="http://schemas.microsoft.com/office/drawing/2014/main" id="{BF013B7A-34FE-F3FC-D9A1-1421B796B333}"/>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891" name="Line 18">
              <a:extLst>
                <a:ext uri="{FF2B5EF4-FFF2-40B4-BE49-F238E27FC236}">
                  <a16:creationId xmlns:a16="http://schemas.microsoft.com/office/drawing/2014/main" id="{DBD7629B-3E44-3D10-DBFB-AE334965DAB1}"/>
                </a:ext>
              </a:extLst>
            </p:cNvPr>
            <p:cNvSpPr>
              <a:spLocks noChangeShapeType="1"/>
            </p:cNvSpPr>
            <p:nvPr/>
          </p:nvSpPr>
          <p:spPr bwMode="auto">
            <a:xfrm>
              <a:off x="3467" y="2103"/>
              <a:ext cx="0" cy="3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892" name="Group 19">
              <a:extLst>
                <a:ext uri="{FF2B5EF4-FFF2-40B4-BE49-F238E27FC236}">
                  <a16:creationId xmlns:a16="http://schemas.microsoft.com/office/drawing/2014/main" id="{CFBA4C6D-DCAA-5CB0-7B9B-0147C21C2C5B}"/>
                </a:ext>
              </a:extLst>
            </p:cNvPr>
            <p:cNvGrpSpPr>
              <a:grpSpLocks/>
            </p:cNvGrpSpPr>
            <p:nvPr/>
          </p:nvGrpSpPr>
          <p:grpSpPr bwMode="auto">
            <a:xfrm>
              <a:off x="2924" y="2472"/>
              <a:ext cx="688" cy="650"/>
              <a:chOff x="0" y="3438"/>
              <a:chExt cx="639" cy="650"/>
            </a:xfrm>
          </p:grpSpPr>
          <p:sp>
            <p:nvSpPr>
              <p:cNvPr id="36960" name="Line 20">
                <a:extLst>
                  <a:ext uri="{FF2B5EF4-FFF2-40B4-BE49-F238E27FC236}">
                    <a16:creationId xmlns:a16="http://schemas.microsoft.com/office/drawing/2014/main" id="{6194D78D-D9C5-B704-11AD-0C49471C3BF8}"/>
                  </a:ext>
                </a:extLst>
              </p:cNvPr>
              <p:cNvSpPr>
                <a:spLocks noChangeShapeType="1"/>
              </p:cNvSpPr>
              <p:nvPr/>
            </p:nvSpPr>
            <p:spPr bwMode="auto">
              <a:xfrm>
                <a:off x="288" y="3438"/>
                <a:ext cx="35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61" name="Line 21">
                <a:extLst>
                  <a:ext uri="{FF2B5EF4-FFF2-40B4-BE49-F238E27FC236}">
                    <a16:creationId xmlns:a16="http://schemas.microsoft.com/office/drawing/2014/main" id="{D4FA2E91-2DC7-C62D-AF54-FA608722A95C}"/>
                  </a:ext>
                </a:extLst>
              </p:cNvPr>
              <p:cNvSpPr>
                <a:spLocks noChangeShapeType="1"/>
              </p:cNvSpPr>
              <p:nvPr/>
            </p:nvSpPr>
            <p:spPr bwMode="auto">
              <a:xfrm flipH="1">
                <a:off x="234" y="3448"/>
                <a:ext cx="99" cy="179"/>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62" name="Line 22">
                <a:extLst>
                  <a:ext uri="{FF2B5EF4-FFF2-40B4-BE49-F238E27FC236}">
                    <a16:creationId xmlns:a16="http://schemas.microsoft.com/office/drawing/2014/main" id="{8551481A-C9CD-3014-6622-0D5B207C473A}"/>
                  </a:ext>
                </a:extLst>
              </p:cNvPr>
              <p:cNvSpPr>
                <a:spLocks noChangeShapeType="1"/>
              </p:cNvSpPr>
              <p:nvPr/>
            </p:nvSpPr>
            <p:spPr bwMode="auto">
              <a:xfrm flipH="1">
                <a:off x="307" y="3439"/>
                <a:ext cx="99" cy="1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63" name="Line 23">
                <a:extLst>
                  <a:ext uri="{FF2B5EF4-FFF2-40B4-BE49-F238E27FC236}">
                    <a16:creationId xmlns:a16="http://schemas.microsoft.com/office/drawing/2014/main" id="{90B72426-5737-B0FD-083E-341F94CE51C7}"/>
                  </a:ext>
                </a:extLst>
              </p:cNvPr>
              <p:cNvSpPr>
                <a:spLocks noChangeShapeType="1"/>
              </p:cNvSpPr>
              <p:nvPr/>
            </p:nvSpPr>
            <p:spPr bwMode="auto">
              <a:xfrm flipH="1">
                <a:off x="380" y="3442"/>
                <a:ext cx="99" cy="1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64" name="Line 24">
                <a:extLst>
                  <a:ext uri="{FF2B5EF4-FFF2-40B4-BE49-F238E27FC236}">
                    <a16:creationId xmlns:a16="http://schemas.microsoft.com/office/drawing/2014/main" id="{C8B58F12-87CA-D9B1-8331-A63ED3F811FE}"/>
                  </a:ext>
                </a:extLst>
              </p:cNvPr>
              <p:cNvSpPr>
                <a:spLocks noChangeShapeType="1"/>
              </p:cNvSpPr>
              <p:nvPr/>
            </p:nvSpPr>
            <p:spPr bwMode="auto">
              <a:xfrm>
                <a:off x="540" y="3448"/>
                <a:ext cx="90" cy="1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65" name="Line 25">
                <a:extLst>
                  <a:ext uri="{FF2B5EF4-FFF2-40B4-BE49-F238E27FC236}">
                    <a16:creationId xmlns:a16="http://schemas.microsoft.com/office/drawing/2014/main" id="{AC26232C-31F4-9A53-0691-4AC74436A1A8}"/>
                  </a:ext>
                </a:extLst>
              </p:cNvPr>
              <p:cNvSpPr>
                <a:spLocks noChangeShapeType="1"/>
              </p:cNvSpPr>
              <p:nvPr/>
            </p:nvSpPr>
            <p:spPr bwMode="auto">
              <a:xfrm>
                <a:off x="234" y="3609"/>
                <a:ext cx="0" cy="1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66" name="Line 26">
                <a:extLst>
                  <a:ext uri="{FF2B5EF4-FFF2-40B4-BE49-F238E27FC236}">
                    <a16:creationId xmlns:a16="http://schemas.microsoft.com/office/drawing/2014/main" id="{91811B4F-5764-0161-2BCC-F55A31DC0571}"/>
                  </a:ext>
                </a:extLst>
              </p:cNvPr>
              <p:cNvSpPr>
                <a:spLocks noChangeShapeType="1"/>
              </p:cNvSpPr>
              <p:nvPr/>
            </p:nvSpPr>
            <p:spPr bwMode="auto">
              <a:xfrm>
                <a:off x="9" y="3753"/>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67" name="Line 27">
                <a:extLst>
                  <a:ext uri="{FF2B5EF4-FFF2-40B4-BE49-F238E27FC236}">
                    <a16:creationId xmlns:a16="http://schemas.microsoft.com/office/drawing/2014/main" id="{541D297D-DA80-3441-AA55-C03D5783FCBC}"/>
                  </a:ext>
                </a:extLst>
              </p:cNvPr>
              <p:cNvSpPr>
                <a:spLocks noChangeShapeType="1"/>
              </p:cNvSpPr>
              <p:nvPr/>
            </p:nvSpPr>
            <p:spPr bwMode="auto">
              <a:xfrm>
                <a:off x="316" y="3601"/>
                <a:ext cx="0" cy="3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68" name="Line 28">
                <a:extLst>
                  <a:ext uri="{FF2B5EF4-FFF2-40B4-BE49-F238E27FC236}">
                    <a16:creationId xmlns:a16="http://schemas.microsoft.com/office/drawing/2014/main" id="{DCC27112-521C-A48B-0F24-5954D6B8EB20}"/>
                  </a:ext>
                </a:extLst>
              </p:cNvPr>
              <p:cNvSpPr>
                <a:spLocks noChangeShapeType="1"/>
              </p:cNvSpPr>
              <p:nvPr/>
            </p:nvSpPr>
            <p:spPr bwMode="auto">
              <a:xfrm>
                <a:off x="0" y="3925"/>
                <a:ext cx="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69" name="Line 29">
                <a:extLst>
                  <a:ext uri="{FF2B5EF4-FFF2-40B4-BE49-F238E27FC236}">
                    <a16:creationId xmlns:a16="http://schemas.microsoft.com/office/drawing/2014/main" id="{FD3F7A96-FD24-3676-1BB8-CF6167DEBCBB}"/>
                  </a:ext>
                </a:extLst>
              </p:cNvPr>
              <p:cNvSpPr>
                <a:spLocks noChangeShapeType="1"/>
              </p:cNvSpPr>
              <p:nvPr/>
            </p:nvSpPr>
            <p:spPr bwMode="auto">
              <a:xfrm>
                <a:off x="398" y="3593"/>
                <a:ext cx="0" cy="4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70" name="Line 30">
                <a:extLst>
                  <a:ext uri="{FF2B5EF4-FFF2-40B4-BE49-F238E27FC236}">
                    <a16:creationId xmlns:a16="http://schemas.microsoft.com/office/drawing/2014/main" id="{35BA6E77-3F06-E962-8CD3-06DC28AE630C}"/>
                  </a:ext>
                </a:extLst>
              </p:cNvPr>
              <p:cNvSpPr>
                <a:spLocks noChangeShapeType="1"/>
              </p:cNvSpPr>
              <p:nvPr/>
            </p:nvSpPr>
            <p:spPr bwMode="auto">
              <a:xfrm flipV="1">
                <a:off x="0" y="4079"/>
                <a:ext cx="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893" name="Text Box 31">
              <a:extLst>
                <a:ext uri="{FF2B5EF4-FFF2-40B4-BE49-F238E27FC236}">
                  <a16:creationId xmlns:a16="http://schemas.microsoft.com/office/drawing/2014/main" id="{A275C6A5-D613-D42E-D952-91E455872B80}"/>
                </a:ext>
              </a:extLst>
            </p:cNvPr>
            <p:cNvSpPr txBox="1">
              <a:spLocks noChangeArrowheads="1"/>
            </p:cNvSpPr>
            <p:nvPr/>
          </p:nvSpPr>
          <p:spPr bwMode="auto">
            <a:xfrm>
              <a:off x="3350" y="256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1</a:t>
              </a:r>
            </a:p>
          </p:txBody>
        </p:sp>
        <p:sp>
          <p:nvSpPr>
            <p:cNvPr id="36894" name="Line 32">
              <a:extLst>
                <a:ext uri="{FF2B5EF4-FFF2-40B4-BE49-F238E27FC236}">
                  <a16:creationId xmlns:a16="http://schemas.microsoft.com/office/drawing/2014/main" id="{5C1D27BF-3852-8BD4-DB01-E3C55FCBDE21}"/>
                </a:ext>
              </a:extLst>
            </p:cNvPr>
            <p:cNvSpPr>
              <a:spLocks noChangeShapeType="1"/>
            </p:cNvSpPr>
            <p:nvPr/>
          </p:nvSpPr>
          <p:spPr bwMode="auto">
            <a:xfrm>
              <a:off x="3591" y="2642"/>
              <a:ext cx="2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5" name="Line 33">
              <a:extLst>
                <a:ext uri="{FF2B5EF4-FFF2-40B4-BE49-F238E27FC236}">
                  <a16:creationId xmlns:a16="http://schemas.microsoft.com/office/drawing/2014/main" id="{820AF28C-201D-8717-44E4-ECFDA3099BCB}"/>
                </a:ext>
              </a:extLst>
            </p:cNvPr>
            <p:cNvSpPr>
              <a:spLocks noChangeShapeType="1"/>
            </p:cNvSpPr>
            <p:nvPr/>
          </p:nvSpPr>
          <p:spPr bwMode="auto">
            <a:xfrm>
              <a:off x="4002" y="2769"/>
              <a:ext cx="0" cy="2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6" name="Line 34">
              <a:extLst>
                <a:ext uri="{FF2B5EF4-FFF2-40B4-BE49-F238E27FC236}">
                  <a16:creationId xmlns:a16="http://schemas.microsoft.com/office/drawing/2014/main" id="{60204E7D-93CA-9FF5-B797-84C7EF5A42CB}"/>
                </a:ext>
              </a:extLst>
            </p:cNvPr>
            <p:cNvSpPr>
              <a:spLocks noChangeShapeType="1"/>
            </p:cNvSpPr>
            <p:nvPr/>
          </p:nvSpPr>
          <p:spPr bwMode="auto">
            <a:xfrm>
              <a:off x="4006" y="3318"/>
              <a:ext cx="0" cy="2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7" name="Line 35">
              <a:extLst>
                <a:ext uri="{FF2B5EF4-FFF2-40B4-BE49-F238E27FC236}">
                  <a16:creationId xmlns:a16="http://schemas.microsoft.com/office/drawing/2014/main" id="{A7267A93-39D2-630D-55DF-E0CA3727612F}"/>
                </a:ext>
              </a:extLst>
            </p:cNvPr>
            <p:cNvSpPr>
              <a:spLocks noChangeShapeType="1"/>
            </p:cNvSpPr>
            <p:nvPr/>
          </p:nvSpPr>
          <p:spPr bwMode="auto">
            <a:xfrm>
              <a:off x="3926" y="3554"/>
              <a:ext cx="1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8" name="Line 36">
              <a:extLst>
                <a:ext uri="{FF2B5EF4-FFF2-40B4-BE49-F238E27FC236}">
                  <a16:creationId xmlns:a16="http://schemas.microsoft.com/office/drawing/2014/main" id="{FF513028-6973-FCD0-8348-5FD37BBA4868}"/>
                </a:ext>
              </a:extLst>
            </p:cNvPr>
            <p:cNvSpPr>
              <a:spLocks noChangeShapeType="1"/>
            </p:cNvSpPr>
            <p:nvPr/>
          </p:nvSpPr>
          <p:spPr bwMode="auto">
            <a:xfrm>
              <a:off x="4006" y="1634"/>
              <a:ext cx="0" cy="8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9" name="Line 37">
              <a:extLst>
                <a:ext uri="{FF2B5EF4-FFF2-40B4-BE49-F238E27FC236}">
                  <a16:creationId xmlns:a16="http://schemas.microsoft.com/office/drawing/2014/main" id="{4BE630B8-9AF3-A43C-599C-13B2777C0EFD}"/>
                </a:ext>
              </a:extLst>
            </p:cNvPr>
            <p:cNvSpPr>
              <a:spLocks noChangeShapeType="1"/>
            </p:cNvSpPr>
            <p:nvPr/>
          </p:nvSpPr>
          <p:spPr bwMode="auto">
            <a:xfrm flipH="1">
              <a:off x="3459" y="962"/>
              <a:ext cx="1" cy="8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0" name="Line 38">
              <a:extLst>
                <a:ext uri="{FF2B5EF4-FFF2-40B4-BE49-F238E27FC236}">
                  <a16:creationId xmlns:a16="http://schemas.microsoft.com/office/drawing/2014/main" id="{4415C669-69D3-7757-2B4E-BC525DAFA845}"/>
                </a:ext>
              </a:extLst>
            </p:cNvPr>
            <p:cNvSpPr>
              <a:spLocks noChangeShapeType="1"/>
            </p:cNvSpPr>
            <p:nvPr/>
          </p:nvSpPr>
          <p:spPr bwMode="auto">
            <a:xfrm>
              <a:off x="4014" y="963"/>
              <a:ext cx="0" cy="3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1" name="Line 39">
              <a:extLst>
                <a:ext uri="{FF2B5EF4-FFF2-40B4-BE49-F238E27FC236}">
                  <a16:creationId xmlns:a16="http://schemas.microsoft.com/office/drawing/2014/main" id="{0CC4F3DC-7E2D-F24B-062C-A0F637352B85}"/>
                </a:ext>
              </a:extLst>
            </p:cNvPr>
            <p:cNvSpPr>
              <a:spLocks noChangeShapeType="1"/>
            </p:cNvSpPr>
            <p:nvPr/>
          </p:nvSpPr>
          <p:spPr bwMode="auto">
            <a:xfrm>
              <a:off x="3451" y="952"/>
              <a:ext cx="19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2" name="Line 40">
              <a:extLst>
                <a:ext uri="{FF2B5EF4-FFF2-40B4-BE49-F238E27FC236}">
                  <a16:creationId xmlns:a16="http://schemas.microsoft.com/office/drawing/2014/main" id="{4A3E38D6-01A0-6BA0-5E12-806761BE3CEA}"/>
                </a:ext>
              </a:extLst>
            </p:cNvPr>
            <p:cNvSpPr>
              <a:spLocks noChangeShapeType="1"/>
            </p:cNvSpPr>
            <p:nvPr/>
          </p:nvSpPr>
          <p:spPr bwMode="auto">
            <a:xfrm>
              <a:off x="4040" y="1828"/>
              <a:ext cx="2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903" name="Group 41">
              <a:extLst>
                <a:ext uri="{FF2B5EF4-FFF2-40B4-BE49-F238E27FC236}">
                  <a16:creationId xmlns:a16="http://schemas.microsoft.com/office/drawing/2014/main" id="{A495B897-DE18-D972-07EE-554FF5AF880D}"/>
                </a:ext>
              </a:extLst>
            </p:cNvPr>
            <p:cNvGrpSpPr>
              <a:grpSpLocks/>
            </p:cNvGrpSpPr>
            <p:nvPr/>
          </p:nvGrpSpPr>
          <p:grpSpPr bwMode="auto">
            <a:xfrm>
              <a:off x="4255" y="1684"/>
              <a:ext cx="204" cy="297"/>
              <a:chOff x="594" y="3492"/>
              <a:chExt cx="189" cy="297"/>
            </a:xfrm>
          </p:grpSpPr>
          <p:sp>
            <p:nvSpPr>
              <p:cNvPr id="36957" name="Line 42">
                <a:extLst>
                  <a:ext uri="{FF2B5EF4-FFF2-40B4-BE49-F238E27FC236}">
                    <a16:creationId xmlns:a16="http://schemas.microsoft.com/office/drawing/2014/main" id="{E0498196-3087-F194-1659-EF6F37881959}"/>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58" name="Line 43">
                <a:extLst>
                  <a:ext uri="{FF2B5EF4-FFF2-40B4-BE49-F238E27FC236}">
                    <a16:creationId xmlns:a16="http://schemas.microsoft.com/office/drawing/2014/main" id="{18F40ED9-3687-FDE1-8BBB-16AE7A94DD94}"/>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59" name="Line 44">
                <a:extLst>
                  <a:ext uri="{FF2B5EF4-FFF2-40B4-BE49-F238E27FC236}">
                    <a16:creationId xmlns:a16="http://schemas.microsoft.com/office/drawing/2014/main" id="{8CB6F593-9BC0-3502-02AB-6107D2311758}"/>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904" name="Group 45">
              <a:extLst>
                <a:ext uri="{FF2B5EF4-FFF2-40B4-BE49-F238E27FC236}">
                  <a16:creationId xmlns:a16="http://schemas.microsoft.com/office/drawing/2014/main" id="{01873B52-1939-53E0-4BA1-35AB164D2322}"/>
                </a:ext>
              </a:extLst>
            </p:cNvPr>
            <p:cNvGrpSpPr>
              <a:grpSpLocks/>
            </p:cNvGrpSpPr>
            <p:nvPr/>
          </p:nvGrpSpPr>
          <p:grpSpPr bwMode="auto">
            <a:xfrm>
              <a:off x="4694" y="1911"/>
              <a:ext cx="231" cy="306"/>
              <a:chOff x="594" y="3492"/>
              <a:chExt cx="189" cy="297"/>
            </a:xfrm>
          </p:grpSpPr>
          <p:sp>
            <p:nvSpPr>
              <p:cNvPr id="36954" name="Line 46">
                <a:extLst>
                  <a:ext uri="{FF2B5EF4-FFF2-40B4-BE49-F238E27FC236}">
                    <a16:creationId xmlns:a16="http://schemas.microsoft.com/office/drawing/2014/main" id="{6E125CB8-FA16-ABF0-2BA7-CD5151492290}"/>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55" name="Line 47">
                <a:extLst>
                  <a:ext uri="{FF2B5EF4-FFF2-40B4-BE49-F238E27FC236}">
                    <a16:creationId xmlns:a16="http://schemas.microsoft.com/office/drawing/2014/main" id="{0EBEF9BC-FD97-101B-73F5-20AB3442FA2F}"/>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56" name="Line 48">
                <a:extLst>
                  <a:ext uri="{FF2B5EF4-FFF2-40B4-BE49-F238E27FC236}">
                    <a16:creationId xmlns:a16="http://schemas.microsoft.com/office/drawing/2014/main" id="{65EAE5A7-66CD-43C3-C6BF-F9D9AD1F6BF7}"/>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905" name="Line 49">
              <a:extLst>
                <a:ext uri="{FF2B5EF4-FFF2-40B4-BE49-F238E27FC236}">
                  <a16:creationId xmlns:a16="http://schemas.microsoft.com/office/drawing/2014/main" id="{F2F6F079-D257-389F-EA06-CA9E7C2B5610}"/>
                </a:ext>
              </a:extLst>
            </p:cNvPr>
            <p:cNvSpPr>
              <a:spLocks noChangeShapeType="1"/>
            </p:cNvSpPr>
            <p:nvPr/>
          </p:nvSpPr>
          <p:spPr bwMode="auto">
            <a:xfrm>
              <a:off x="4463" y="1979"/>
              <a:ext cx="2" cy="2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50">
              <a:extLst>
                <a:ext uri="{FF2B5EF4-FFF2-40B4-BE49-F238E27FC236}">
                  <a16:creationId xmlns:a16="http://schemas.microsoft.com/office/drawing/2014/main" id="{B3F889A4-A82A-D9F5-06D4-E0E4751F641C}"/>
                </a:ext>
              </a:extLst>
            </p:cNvPr>
            <p:cNvSpPr>
              <a:spLocks noChangeShapeType="1"/>
            </p:cNvSpPr>
            <p:nvPr/>
          </p:nvSpPr>
          <p:spPr bwMode="auto">
            <a:xfrm>
              <a:off x="4471" y="2060"/>
              <a:ext cx="22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51">
              <a:extLst>
                <a:ext uri="{FF2B5EF4-FFF2-40B4-BE49-F238E27FC236}">
                  <a16:creationId xmlns:a16="http://schemas.microsoft.com/office/drawing/2014/main" id="{79C4F004-C7C6-64BA-E3FB-8C6F47D8A4DA}"/>
                </a:ext>
              </a:extLst>
            </p:cNvPr>
            <p:cNvSpPr>
              <a:spLocks noChangeShapeType="1"/>
            </p:cNvSpPr>
            <p:nvPr/>
          </p:nvSpPr>
          <p:spPr bwMode="auto">
            <a:xfrm>
              <a:off x="4367" y="2652"/>
              <a:ext cx="1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52">
              <a:extLst>
                <a:ext uri="{FF2B5EF4-FFF2-40B4-BE49-F238E27FC236}">
                  <a16:creationId xmlns:a16="http://schemas.microsoft.com/office/drawing/2014/main" id="{7AA51D3D-09BC-BC54-6E20-B902297B45BE}"/>
                </a:ext>
              </a:extLst>
            </p:cNvPr>
            <p:cNvSpPr>
              <a:spLocks noChangeShapeType="1"/>
            </p:cNvSpPr>
            <p:nvPr/>
          </p:nvSpPr>
          <p:spPr bwMode="auto">
            <a:xfrm>
              <a:off x="4454" y="2509"/>
              <a:ext cx="2" cy="1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Line 53">
              <a:extLst>
                <a:ext uri="{FF2B5EF4-FFF2-40B4-BE49-F238E27FC236}">
                  <a16:creationId xmlns:a16="http://schemas.microsoft.com/office/drawing/2014/main" id="{D3D5B6F1-B848-FB39-497A-BFCE04F165F8}"/>
                </a:ext>
              </a:extLst>
            </p:cNvPr>
            <p:cNvSpPr>
              <a:spLocks noChangeShapeType="1"/>
            </p:cNvSpPr>
            <p:nvPr/>
          </p:nvSpPr>
          <p:spPr bwMode="auto">
            <a:xfrm>
              <a:off x="3997" y="2885"/>
              <a:ext cx="71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910" name="Group 54">
              <a:extLst>
                <a:ext uri="{FF2B5EF4-FFF2-40B4-BE49-F238E27FC236}">
                  <a16:creationId xmlns:a16="http://schemas.microsoft.com/office/drawing/2014/main" id="{23398C74-EA50-A8EE-0E63-5A6A4769B860}"/>
                </a:ext>
              </a:extLst>
            </p:cNvPr>
            <p:cNvGrpSpPr>
              <a:grpSpLocks/>
            </p:cNvGrpSpPr>
            <p:nvPr/>
          </p:nvGrpSpPr>
          <p:grpSpPr bwMode="auto">
            <a:xfrm>
              <a:off x="4717" y="2736"/>
              <a:ext cx="203" cy="297"/>
              <a:chOff x="594" y="3492"/>
              <a:chExt cx="189" cy="297"/>
            </a:xfrm>
          </p:grpSpPr>
          <p:sp>
            <p:nvSpPr>
              <p:cNvPr id="36951" name="Line 55">
                <a:extLst>
                  <a:ext uri="{FF2B5EF4-FFF2-40B4-BE49-F238E27FC236}">
                    <a16:creationId xmlns:a16="http://schemas.microsoft.com/office/drawing/2014/main" id="{93FB540D-AE69-F2E9-16A1-164C94BA19DA}"/>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52" name="Line 56">
                <a:extLst>
                  <a:ext uri="{FF2B5EF4-FFF2-40B4-BE49-F238E27FC236}">
                    <a16:creationId xmlns:a16="http://schemas.microsoft.com/office/drawing/2014/main" id="{56F41752-B1F8-2B21-59C6-A122F7B30360}"/>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53" name="Line 57">
                <a:extLst>
                  <a:ext uri="{FF2B5EF4-FFF2-40B4-BE49-F238E27FC236}">
                    <a16:creationId xmlns:a16="http://schemas.microsoft.com/office/drawing/2014/main" id="{EB50D40C-B615-CB38-C163-E102162F21B2}"/>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911" name="Line 58">
              <a:extLst>
                <a:ext uri="{FF2B5EF4-FFF2-40B4-BE49-F238E27FC236}">
                  <a16:creationId xmlns:a16="http://schemas.microsoft.com/office/drawing/2014/main" id="{5ECEFBDE-3AFC-E0F9-2F42-8F9AA2173318}"/>
                </a:ext>
              </a:extLst>
            </p:cNvPr>
            <p:cNvSpPr>
              <a:spLocks noChangeShapeType="1"/>
            </p:cNvSpPr>
            <p:nvPr/>
          </p:nvSpPr>
          <p:spPr bwMode="auto">
            <a:xfrm flipH="1">
              <a:off x="4904" y="3027"/>
              <a:ext cx="1" cy="53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2" name="Line 59">
              <a:extLst>
                <a:ext uri="{FF2B5EF4-FFF2-40B4-BE49-F238E27FC236}">
                  <a16:creationId xmlns:a16="http://schemas.microsoft.com/office/drawing/2014/main" id="{4466B0F9-05F9-A982-6812-AA65F6575A0C}"/>
                </a:ext>
              </a:extLst>
            </p:cNvPr>
            <p:cNvSpPr>
              <a:spLocks noChangeShapeType="1"/>
            </p:cNvSpPr>
            <p:nvPr/>
          </p:nvSpPr>
          <p:spPr bwMode="auto">
            <a:xfrm>
              <a:off x="4826" y="3555"/>
              <a:ext cx="1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3" name="Line 60">
              <a:extLst>
                <a:ext uri="{FF2B5EF4-FFF2-40B4-BE49-F238E27FC236}">
                  <a16:creationId xmlns:a16="http://schemas.microsoft.com/office/drawing/2014/main" id="{A40F608E-801B-4B49-390C-669432724F47}"/>
                </a:ext>
              </a:extLst>
            </p:cNvPr>
            <p:cNvSpPr>
              <a:spLocks noChangeShapeType="1"/>
            </p:cNvSpPr>
            <p:nvPr/>
          </p:nvSpPr>
          <p:spPr bwMode="auto">
            <a:xfrm>
              <a:off x="4920" y="2195"/>
              <a:ext cx="0" cy="5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4" name="Line 61">
              <a:extLst>
                <a:ext uri="{FF2B5EF4-FFF2-40B4-BE49-F238E27FC236}">
                  <a16:creationId xmlns:a16="http://schemas.microsoft.com/office/drawing/2014/main" id="{FCF802E2-4C64-D373-462B-C8D2EFDB1379}"/>
                </a:ext>
              </a:extLst>
            </p:cNvPr>
            <p:cNvSpPr>
              <a:spLocks noChangeShapeType="1"/>
            </p:cNvSpPr>
            <p:nvPr/>
          </p:nvSpPr>
          <p:spPr bwMode="auto">
            <a:xfrm>
              <a:off x="4456" y="1681"/>
              <a:ext cx="46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5" name="Line 62">
              <a:extLst>
                <a:ext uri="{FF2B5EF4-FFF2-40B4-BE49-F238E27FC236}">
                  <a16:creationId xmlns:a16="http://schemas.microsoft.com/office/drawing/2014/main" id="{DFBDB772-3C67-541F-6DFE-33BA66661B04}"/>
                </a:ext>
              </a:extLst>
            </p:cNvPr>
            <p:cNvSpPr>
              <a:spLocks noChangeShapeType="1"/>
            </p:cNvSpPr>
            <p:nvPr/>
          </p:nvSpPr>
          <p:spPr bwMode="auto">
            <a:xfrm>
              <a:off x="4913" y="1574"/>
              <a:ext cx="1" cy="3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6" name="Line 63">
              <a:extLst>
                <a:ext uri="{FF2B5EF4-FFF2-40B4-BE49-F238E27FC236}">
                  <a16:creationId xmlns:a16="http://schemas.microsoft.com/office/drawing/2014/main" id="{5B8D2A8C-7093-19AD-C66E-F121D11A9E23}"/>
                </a:ext>
              </a:extLst>
            </p:cNvPr>
            <p:cNvSpPr>
              <a:spLocks noChangeShapeType="1"/>
            </p:cNvSpPr>
            <p:nvPr/>
          </p:nvSpPr>
          <p:spPr bwMode="auto">
            <a:xfrm>
              <a:off x="4913" y="965"/>
              <a:ext cx="0" cy="27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7" name="Line 64">
              <a:extLst>
                <a:ext uri="{FF2B5EF4-FFF2-40B4-BE49-F238E27FC236}">
                  <a16:creationId xmlns:a16="http://schemas.microsoft.com/office/drawing/2014/main" id="{2A9D7EFB-CCA9-5041-F55D-34E3BB9C779C}"/>
                </a:ext>
              </a:extLst>
            </p:cNvPr>
            <p:cNvSpPr>
              <a:spLocks noChangeShapeType="1"/>
            </p:cNvSpPr>
            <p:nvPr/>
          </p:nvSpPr>
          <p:spPr bwMode="auto">
            <a:xfrm>
              <a:off x="4913" y="2495"/>
              <a:ext cx="5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8" name="Oval 65">
              <a:extLst>
                <a:ext uri="{FF2B5EF4-FFF2-40B4-BE49-F238E27FC236}">
                  <a16:creationId xmlns:a16="http://schemas.microsoft.com/office/drawing/2014/main" id="{92214963-4A34-B482-7A5E-CD9DD4A4B0FB}"/>
                </a:ext>
              </a:extLst>
            </p:cNvPr>
            <p:cNvSpPr>
              <a:spLocks noChangeArrowheads="1"/>
            </p:cNvSpPr>
            <p:nvPr/>
          </p:nvSpPr>
          <p:spPr bwMode="auto">
            <a:xfrm>
              <a:off x="5406" y="2456"/>
              <a:ext cx="77"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919" name="Oval 66">
              <a:extLst>
                <a:ext uri="{FF2B5EF4-FFF2-40B4-BE49-F238E27FC236}">
                  <a16:creationId xmlns:a16="http://schemas.microsoft.com/office/drawing/2014/main" id="{7D13D263-D2EB-247E-52BF-CE83FB40CB8C}"/>
                </a:ext>
              </a:extLst>
            </p:cNvPr>
            <p:cNvSpPr>
              <a:spLocks noChangeArrowheads="1"/>
            </p:cNvSpPr>
            <p:nvPr/>
          </p:nvSpPr>
          <p:spPr bwMode="auto">
            <a:xfrm>
              <a:off x="3965" y="2845"/>
              <a:ext cx="61"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920" name="Oval 67">
              <a:extLst>
                <a:ext uri="{FF2B5EF4-FFF2-40B4-BE49-F238E27FC236}">
                  <a16:creationId xmlns:a16="http://schemas.microsoft.com/office/drawing/2014/main" id="{4682BEFE-5943-16F2-BCA5-85AD681E4C56}"/>
                </a:ext>
              </a:extLst>
            </p:cNvPr>
            <p:cNvSpPr>
              <a:spLocks noChangeArrowheads="1"/>
            </p:cNvSpPr>
            <p:nvPr/>
          </p:nvSpPr>
          <p:spPr bwMode="auto">
            <a:xfrm>
              <a:off x="4887" y="2459"/>
              <a:ext cx="60"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921" name="Oval 68">
              <a:extLst>
                <a:ext uri="{FF2B5EF4-FFF2-40B4-BE49-F238E27FC236}">
                  <a16:creationId xmlns:a16="http://schemas.microsoft.com/office/drawing/2014/main" id="{6F627756-2427-11DD-B11D-B517AF90428F}"/>
                </a:ext>
              </a:extLst>
            </p:cNvPr>
            <p:cNvSpPr>
              <a:spLocks noChangeArrowheads="1"/>
            </p:cNvSpPr>
            <p:nvPr/>
          </p:nvSpPr>
          <p:spPr bwMode="auto">
            <a:xfrm>
              <a:off x="3976" y="1793"/>
              <a:ext cx="60"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922" name="Oval 69">
              <a:extLst>
                <a:ext uri="{FF2B5EF4-FFF2-40B4-BE49-F238E27FC236}">
                  <a16:creationId xmlns:a16="http://schemas.microsoft.com/office/drawing/2014/main" id="{3BEED6D8-A074-CE25-7087-D63A569467BF}"/>
                </a:ext>
              </a:extLst>
            </p:cNvPr>
            <p:cNvSpPr>
              <a:spLocks noChangeArrowheads="1"/>
            </p:cNvSpPr>
            <p:nvPr/>
          </p:nvSpPr>
          <p:spPr bwMode="auto">
            <a:xfrm>
              <a:off x="4884" y="1642"/>
              <a:ext cx="61"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923" name="Oval 70">
              <a:extLst>
                <a:ext uri="{FF2B5EF4-FFF2-40B4-BE49-F238E27FC236}">
                  <a16:creationId xmlns:a16="http://schemas.microsoft.com/office/drawing/2014/main" id="{13AAF012-0848-39D2-510F-ABB29F10FC8E}"/>
                </a:ext>
              </a:extLst>
            </p:cNvPr>
            <p:cNvSpPr>
              <a:spLocks noChangeArrowheads="1"/>
            </p:cNvSpPr>
            <p:nvPr/>
          </p:nvSpPr>
          <p:spPr bwMode="auto">
            <a:xfrm>
              <a:off x="5364" y="927"/>
              <a:ext cx="77"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924" name="Oval 71">
              <a:extLst>
                <a:ext uri="{FF2B5EF4-FFF2-40B4-BE49-F238E27FC236}">
                  <a16:creationId xmlns:a16="http://schemas.microsoft.com/office/drawing/2014/main" id="{894696EF-D218-E660-3AD8-9791EDA87F65}"/>
                </a:ext>
              </a:extLst>
            </p:cNvPr>
            <p:cNvSpPr>
              <a:spLocks noChangeArrowheads="1"/>
            </p:cNvSpPr>
            <p:nvPr/>
          </p:nvSpPr>
          <p:spPr bwMode="auto">
            <a:xfrm>
              <a:off x="4430" y="2018"/>
              <a:ext cx="60"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925" name="Text Box 72">
              <a:extLst>
                <a:ext uri="{FF2B5EF4-FFF2-40B4-BE49-F238E27FC236}">
                  <a16:creationId xmlns:a16="http://schemas.microsoft.com/office/drawing/2014/main" id="{6C81BD04-1432-176E-0D09-A6121C5EE2FE}"/>
                </a:ext>
              </a:extLst>
            </p:cNvPr>
            <p:cNvSpPr txBox="1">
              <a:spLocks noChangeArrowheads="1"/>
            </p:cNvSpPr>
            <p:nvPr/>
          </p:nvSpPr>
          <p:spPr bwMode="auto">
            <a:xfrm>
              <a:off x="3112" y="1735"/>
              <a:ext cx="335"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1</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3KΩ</a:t>
              </a:r>
            </a:p>
          </p:txBody>
        </p:sp>
        <p:sp>
          <p:nvSpPr>
            <p:cNvPr id="36926" name="Text Box 73">
              <a:extLst>
                <a:ext uri="{FF2B5EF4-FFF2-40B4-BE49-F238E27FC236}">
                  <a16:creationId xmlns:a16="http://schemas.microsoft.com/office/drawing/2014/main" id="{842089C7-EEEF-5AE3-8A8D-F06910FB2ED0}"/>
                </a:ext>
              </a:extLst>
            </p:cNvPr>
            <p:cNvSpPr txBox="1">
              <a:spLocks noChangeArrowheads="1"/>
            </p:cNvSpPr>
            <p:nvPr/>
          </p:nvSpPr>
          <p:spPr bwMode="auto">
            <a:xfrm>
              <a:off x="3624" y="1250"/>
              <a:ext cx="39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2</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750Ω</a:t>
              </a:r>
            </a:p>
          </p:txBody>
        </p:sp>
        <p:sp>
          <p:nvSpPr>
            <p:cNvPr id="36927" name="Text Box 74">
              <a:extLst>
                <a:ext uri="{FF2B5EF4-FFF2-40B4-BE49-F238E27FC236}">
                  <a16:creationId xmlns:a16="http://schemas.microsoft.com/office/drawing/2014/main" id="{949CF64D-199B-136B-D9E5-A06D66FEDBA9}"/>
                </a:ext>
              </a:extLst>
            </p:cNvPr>
            <p:cNvSpPr txBox="1">
              <a:spLocks noChangeArrowheads="1"/>
            </p:cNvSpPr>
            <p:nvPr/>
          </p:nvSpPr>
          <p:spPr bwMode="auto">
            <a:xfrm>
              <a:off x="4535" y="1155"/>
              <a:ext cx="39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4</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100Ω</a:t>
              </a:r>
            </a:p>
          </p:txBody>
        </p:sp>
        <p:sp>
          <p:nvSpPr>
            <p:cNvPr id="36928" name="Text Box 75">
              <a:extLst>
                <a:ext uri="{FF2B5EF4-FFF2-40B4-BE49-F238E27FC236}">
                  <a16:creationId xmlns:a16="http://schemas.microsoft.com/office/drawing/2014/main" id="{42E61E21-912A-6B5B-90C9-2E447F8A77D6}"/>
                </a:ext>
              </a:extLst>
            </p:cNvPr>
            <p:cNvSpPr txBox="1">
              <a:spLocks noChangeArrowheads="1"/>
            </p:cNvSpPr>
            <p:nvPr/>
          </p:nvSpPr>
          <p:spPr bwMode="auto">
            <a:xfrm>
              <a:off x="3584" y="2865"/>
              <a:ext cx="39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3</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360Ω</a:t>
              </a:r>
            </a:p>
          </p:txBody>
        </p:sp>
        <p:sp>
          <p:nvSpPr>
            <p:cNvPr id="36929" name="Text Box 76">
              <a:extLst>
                <a:ext uri="{FF2B5EF4-FFF2-40B4-BE49-F238E27FC236}">
                  <a16:creationId xmlns:a16="http://schemas.microsoft.com/office/drawing/2014/main" id="{5466B1C1-6255-8EBB-5035-260181F7D3D1}"/>
                </a:ext>
              </a:extLst>
            </p:cNvPr>
            <p:cNvSpPr txBox="1">
              <a:spLocks noChangeArrowheads="1"/>
            </p:cNvSpPr>
            <p:nvPr/>
          </p:nvSpPr>
          <p:spPr bwMode="auto">
            <a:xfrm>
              <a:off x="3807" y="200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2</a:t>
              </a:r>
            </a:p>
          </p:txBody>
        </p:sp>
        <p:sp>
          <p:nvSpPr>
            <p:cNvPr id="36930" name="Text Box 77">
              <a:extLst>
                <a:ext uri="{FF2B5EF4-FFF2-40B4-BE49-F238E27FC236}">
                  <a16:creationId xmlns:a16="http://schemas.microsoft.com/office/drawing/2014/main" id="{C90F647F-A055-B239-DBBB-F9315745E0F5}"/>
                </a:ext>
              </a:extLst>
            </p:cNvPr>
            <p:cNvSpPr txBox="1">
              <a:spLocks noChangeArrowheads="1"/>
            </p:cNvSpPr>
            <p:nvPr/>
          </p:nvSpPr>
          <p:spPr bwMode="auto">
            <a:xfrm>
              <a:off x="3879" y="250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2</a:t>
              </a:r>
            </a:p>
          </p:txBody>
        </p:sp>
        <p:sp>
          <p:nvSpPr>
            <p:cNvPr id="36931" name="Text Box 78">
              <a:extLst>
                <a:ext uri="{FF2B5EF4-FFF2-40B4-BE49-F238E27FC236}">
                  <a16:creationId xmlns:a16="http://schemas.microsoft.com/office/drawing/2014/main" id="{349BB582-F037-F11F-5B1C-47F5CE4F3B65}"/>
                </a:ext>
              </a:extLst>
            </p:cNvPr>
            <p:cNvSpPr txBox="1">
              <a:spLocks noChangeArrowheads="1"/>
            </p:cNvSpPr>
            <p:nvPr/>
          </p:nvSpPr>
          <p:spPr bwMode="auto">
            <a:xfrm>
              <a:off x="4366" y="1723"/>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3</a:t>
              </a:r>
            </a:p>
          </p:txBody>
        </p:sp>
        <p:sp>
          <p:nvSpPr>
            <p:cNvPr id="36932" name="Text Box 79">
              <a:extLst>
                <a:ext uri="{FF2B5EF4-FFF2-40B4-BE49-F238E27FC236}">
                  <a16:creationId xmlns:a16="http://schemas.microsoft.com/office/drawing/2014/main" id="{5FF21E18-FC17-0D82-9292-60853B97BC6B}"/>
                </a:ext>
              </a:extLst>
            </p:cNvPr>
            <p:cNvSpPr txBox="1">
              <a:spLocks noChangeArrowheads="1"/>
            </p:cNvSpPr>
            <p:nvPr/>
          </p:nvSpPr>
          <p:spPr bwMode="auto">
            <a:xfrm>
              <a:off x="4798" y="1944"/>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4</a:t>
              </a:r>
            </a:p>
          </p:txBody>
        </p:sp>
        <p:sp>
          <p:nvSpPr>
            <p:cNvPr id="36933" name="Text Box 80">
              <a:extLst>
                <a:ext uri="{FF2B5EF4-FFF2-40B4-BE49-F238E27FC236}">
                  <a16:creationId xmlns:a16="http://schemas.microsoft.com/office/drawing/2014/main" id="{746D07E6-5C70-7DB2-1478-FD8E7D3065FB}"/>
                </a:ext>
              </a:extLst>
            </p:cNvPr>
            <p:cNvSpPr txBox="1">
              <a:spLocks noChangeArrowheads="1"/>
            </p:cNvSpPr>
            <p:nvPr/>
          </p:nvSpPr>
          <p:spPr bwMode="auto">
            <a:xfrm>
              <a:off x="4815" y="2759"/>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5</a:t>
              </a:r>
            </a:p>
          </p:txBody>
        </p:sp>
        <p:sp>
          <p:nvSpPr>
            <p:cNvPr id="36934" name="Text Box 81">
              <a:extLst>
                <a:ext uri="{FF2B5EF4-FFF2-40B4-BE49-F238E27FC236}">
                  <a16:creationId xmlns:a16="http://schemas.microsoft.com/office/drawing/2014/main" id="{5C15B7AE-CBCC-3516-8A4B-DA5723D912AE}"/>
                </a:ext>
              </a:extLst>
            </p:cNvPr>
            <p:cNvSpPr txBox="1">
              <a:spLocks noChangeArrowheads="1"/>
            </p:cNvSpPr>
            <p:nvPr/>
          </p:nvSpPr>
          <p:spPr bwMode="auto">
            <a:xfrm>
              <a:off x="4155" y="2123"/>
              <a:ext cx="39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5</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3K</a:t>
              </a:r>
            </a:p>
          </p:txBody>
        </p:sp>
        <p:sp>
          <p:nvSpPr>
            <p:cNvPr id="36935" name="Oval 82">
              <a:extLst>
                <a:ext uri="{FF2B5EF4-FFF2-40B4-BE49-F238E27FC236}">
                  <a16:creationId xmlns:a16="http://schemas.microsoft.com/office/drawing/2014/main" id="{5D2A7E33-695C-4832-029C-DCE9E91B414E}"/>
                </a:ext>
              </a:extLst>
            </p:cNvPr>
            <p:cNvSpPr>
              <a:spLocks noChangeArrowheads="1"/>
            </p:cNvSpPr>
            <p:nvPr/>
          </p:nvSpPr>
          <p:spPr bwMode="auto">
            <a:xfrm>
              <a:off x="4886" y="918"/>
              <a:ext cx="61"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936" name="Oval 83">
              <a:extLst>
                <a:ext uri="{FF2B5EF4-FFF2-40B4-BE49-F238E27FC236}">
                  <a16:creationId xmlns:a16="http://schemas.microsoft.com/office/drawing/2014/main" id="{59B320A2-918F-CF26-1A4F-3C6BEC4AF5D8}"/>
                </a:ext>
              </a:extLst>
            </p:cNvPr>
            <p:cNvSpPr>
              <a:spLocks noChangeArrowheads="1"/>
            </p:cNvSpPr>
            <p:nvPr/>
          </p:nvSpPr>
          <p:spPr bwMode="auto">
            <a:xfrm>
              <a:off x="3982" y="919"/>
              <a:ext cx="60"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6937" name="Text Box 84">
              <a:extLst>
                <a:ext uri="{FF2B5EF4-FFF2-40B4-BE49-F238E27FC236}">
                  <a16:creationId xmlns:a16="http://schemas.microsoft.com/office/drawing/2014/main" id="{474750E4-FB6B-48E3-F35E-3703AB506DCF}"/>
                </a:ext>
              </a:extLst>
            </p:cNvPr>
            <p:cNvSpPr txBox="1">
              <a:spLocks noChangeArrowheads="1"/>
            </p:cNvSpPr>
            <p:nvPr/>
          </p:nvSpPr>
          <p:spPr bwMode="auto">
            <a:xfrm>
              <a:off x="3777" y="2732"/>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2</a:t>
              </a:r>
            </a:p>
          </p:txBody>
        </p:sp>
        <p:sp>
          <p:nvSpPr>
            <p:cNvPr id="36938" name="Text Box 85">
              <a:extLst>
                <a:ext uri="{FF2B5EF4-FFF2-40B4-BE49-F238E27FC236}">
                  <a16:creationId xmlns:a16="http://schemas.microsoft.com/office/drawing/2014/main" id="{E05BE3CE-906D-D53A-82E9-774ABD3EFCA7}"/>
                </a:ext>
              </a:extLst>
            </p:cNvPr>
            <p:cNvSpPr txBox="1">
              <a:spLocks noChangeArrowheads="1"/>
            </p:cNvSpPr>
            <p:nvPr/>
          </p:nvSpPr>
          <p:spPr bwMode="auto">
            <a:xfrm>
              <a:off x="3514" y="2571"/>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36939" name="Text Box 86">
              <a:extLst>
                <a:ext uri="{FF2B5EF4-FFF2-40B4-BE49-F238E27FC236}">
                  <a16:creationId xmlns:a16="http://schemas.microsoft.com/office/drawing/2014/main" id="{66AB2FF4-FC73-138D-15E3-2CE607701309}"/>
                </a:ext>
              </a:extLst>
            </p:cNvPr>
            <p:cNvSpPr txBox="1">
              <a:spLocks noChangeArrowheads="1"/>
            </p:cNvSpPr>
            <p:nvPr/>
          </p:nvSpPr>
          <p:spPr bwMode="auto">
            <a:xfrm>
              <a:off x="3268" y="2172"/>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36940" name="Text Box 87">
              <a:extLst>
                <a:ext uri="{FF2B5EF4-FFF2-40B4-BE49-F238E27FC236}">
                  <a16:creationId xmlns:a16="http://schemas.microsoft.com/office/drawing/2014/main" id="{DBAA89B8-6CD8-6472-9515-811BAC7AB3EC}"/>
                </a:ext>
              </a:extLst>
            </p:cNvPr>
            <p:cNvSpPr txBox="1">
              <a:spLocks noChangeArrowheads="1"/>
            </p:cNvSpPr>
            <p:nvPr/>
          </p:nvSpPr>
          <p:spPr bwMode="auto">
            <a:xfrm>
              <a:off x="5231" y="678"/>
              <a:ext cx="40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V</a:t>
              </a:r>
              <a:r>
                <a:rPr lang="en-US" altLang="zh-CN" sz="1800" baseline="-25000">
                  <a:solidFill>
                    <a:srgbClr val="CC0099"/>
                  </a:solidFill>
                  <a:latin typeface="Tahoma" panose="020B0604030504040204" pitchFamily="34" charset="0"/>
                  <a:ea typeface="Arial Unicode MS" panose="020B0604020202020204" pitchFamily="34" charset="-122"/>
                </a:rPr>
                <a:t>CC</a:t>
              </a:r>
            </a:p>
          </p:txBody>
        </p:sp>
        <p:sp>
          <p:nvSpPr>
            <p:cNvPr id="36941" name="Text Box 88">
              <a:extLst>
                <a:ext uri="{FF2B5EF4-FFF2-40B4-BE49-F238E27FC236}">
                  <a16:creationId xmlns:a16="http://schemas.microsoft.com/office/drawing/2014/main" id="{7592C46C-A74F-AC6F-0ECB-AB1B656619FD}"/>
                </a:ext>
              </a:extLst>
            </p:cNvPr>
            <p:cNvSpPr txBox="1">
              <a:spLocks noChangeArrowheads="1"/>
            </p:cNvSpPr>
            <p:nvPr/>
          </p:nvSpPr>
          <p:spPr bwMode="auto">
            <a:xfrm>
              <a:off x="5185" y="980"/>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+5V</a:t>
              </a:r>
            </a:p>
          </p:txBody>
        </p:sp>
        <p:sp>
          <p:nvSpPr>
            <p:cNvPr id="36942" name="Text Box 89">
              <a:extLst>
                <a:ext uri="{FF2B5EF4-FFF2-40B4-BE49-F238E27FC236}">
                  <a16:creationId xmlns:a16="http://schemas.microsoft.com/office/drawing/2014/main" id="{5B65037E-FFEA-98B3-8FFD-8AF8B784EACE}"/>
                </a:ext>
              </a:extLst>
            </p:cNvPr>
            <p:cNvSpPr txBox="1">
              <a:spLocks noChangeArrowheads="1"/>
            </p:cNvSpPr>
            <p:nvPr/>
          </p:nvSpPr>
          <p:spPr bwMode="auto">
            <a:xfrm>
              <a:off x="5217" y="2240"/>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V</a:t>
              </a:r>
              <a:r>
                <a:rPr lang="en-US" altLang="zh-CN" sz="1800" baseline="-25000">
                  <a:solidFill>
                    <a:srgbClr val="CC0099"/>
                  </a:solidFill>
                  <a:latin typeface="Tahoma" panose="020B0604030504040204" pitchFamily="34" charset="0"/>
                  <a:ea typeface="Arial Unicode MS" panose="020B0604020202020204" pitchFamily="34" charset="-122"/>
                </a:rPr>
                <a:t>O</a:t>
              </a:r>
            </a:p>
          </p:txBody>
        </p:sp>
        <p:sp>
          <p:nvSpPr>
            <p:cNvPr id="36943" name="Text Box 90">
              <a:extLst>
                <a:ext uri="{FF2B5EF4-FFF2-40B4-BE49-F238E27FC236}">
                  <a16:creationId xmlns:a16="http://schemas.microsoft.com/office/drawing/2014/main" id="{B608B402-DC40-7012-639C-252BBE55CEAA}"/>
                </a:ext>
              </a:extLst>
            </p:cNvPr>
            <p:cNvSpPr txBox="1">
              <a:spLocks noChangeArrowheads="1"/>
            </p:cNvSpPr>
            <p:nvPr/>
          </p:nvSpPr>
          <p:spPr bwMode="auto">
            <a:xfrm>
              <a:off x="5255" y="2471"/>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F</a:t>
              </a:r>
            </a:p>
          </p:txBody>
        </p:sp>
        <p:sp>
          <p:nvSpPr>
            <p:cNvPr id="36944" name="Text Box 91">
              <a:extLst>
                <a:ext uri="{FF2B5EF4-FFF2-40B4-BE49-F238E27FC236}">
                  <a16:creationId xmlns:a16="http://schemas.microsoft.com/office/drawing/2014/main" id="{030CBFE2-6C42-4D39-E750-827831310D18}"/>
                </a:ext>
              </a:extLst>
            </p:cNvPr>
            <p:cNvSpPr txBox="1">
              <a:spLocks noChangeArrowheads="1"/>
            </p:cNvSpPr>
            <p:nvPr/>
          </p:nvSpPr>
          <p:spPr bwMode="auto">
            <a:xfrm>
              <a:off x="4880" y="166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36945" name="Text Box 92">
              <a:extLst>
                <a:ext uri="{FF2B5EF4-FFF2-40B4-BE49-F238E27FC236}">
                  <a16:creationId xmlns:a16="http://schemas.microsoft.com/office/drawing/2014/main" id="{59E0BCBF-88B7-F5EC-38FA-A6A93FB19743}"/>
                </a:ext>
              </a:extLst>
            </p:cNvPr>
            <p:cNvSpPr txBox="1">
              <a:spLocks noChangeArrowheads="1"/>
            </p:cNvSpPr>
            <p:nvPr/>
          </p:nvSpPr>
          <p:spPr bwMode="auto">
            <a:xfrm>
              <a:off x="4890" y="2167"/>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36946" name="Text Box 93">
              <a:extLst>
                <a:ext uri="{FF2B5EF4-FFF2-40B4-BE49-F238E27FC236}">
                  <a16:creationId xmlns:a16="http://schemas.microsoft.com/office/drawing/2014/main" id="{FBB35CC9-D2F9-B419-A3A2-6A344D5B122C}"/>
                </a:ext>
              </a:extLst>
            </p:cNvPr>
            <p:cNvSpPr txBox="1">
              <a:spLocks noChangeArrowheads="1"/>
            </p:cNvSpPr>
            <p:nvPr/>
          </p:nvSpPr>
          <p:spPr bwMode="auto">
            <a:xfrm>
              <a:off x="4476" y="2024"/>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36947" name="Text Box 94">
              <a:extLst>
                <a:ext uri="{FF2B5EF4-FFF2-40B4-BE49-F238E27FC236}">
                  <a16:creationId xmlns:a16="http://schemas.microsoft.com/office/drawing/2014/main" id="{B5095C1B-DA37-4956-96C6-DCA55E368B6A}"/>
                </a:ext>
              </a:extLst>
            </p:cNvPr>
            <p:cNvSpPr txBox="1">
              <a:spLocks noChangeArrowheads="1"/>
            </p:cNvSpPr>
            <p:nvPr/>
          </p:nvSpPr>
          <p:spPr bwMode="auto">
            <a:xfrm>
              <a:off x="4246" y="1929"/>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36948" name="Text Box 95">
              <a:extLst>
                <a:ext uri="{FF2B5EF4-FFF2-40B4-BE49-F238E27FC236}">
                  <a16:creationId xmlns:a16="http://schemas.microsoft.com/office/drawing/2014/main" id="{F86F7DD6-4307-D59A-5AC3-B6458830893B}"/>
                </a:ext>
              </a:extLst>
            </p:cNvPr>
            <p:cNvSpPr txBox="1">
              <a:spLocks noChangeArrowheads="1"/>
            </p:cNvSpPr>
            <p:nvPr/>
          </p:nvSpPr>
          <p:spPr bwMode="auto">
            <a:xfrm>
              <a:off x="4390" y="1459"/>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36949" name="Text Box 96">
              <a:extLst>
                <a:ext uri="{FF2B5EF4-FFF2-40B4-BE49-F238E27FC236}">
                  <a16:creationId xmlns:a16="http://schemas.microsoft.com/office/drawing/2014/main" id="{B096D068-1058-3DD3-D88A-BCB1C21CB42A}"/>
                </a:ext>
              </a:extLst>
            </p:cNvPr>
            <p:cNvSpPr txBox="1">
              <a:spLocks noChangeArrowheads="1"/>
            </p:cNvSpPr>
            <p:nvPr/>
          </p:nvSpPr>
          <p:spPr bwMode="auto">
            <a:xfrm>
              <a:off x="4473" y="267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5</a:t>
              </a:r>
            </a:p>
          </p:txBody>
        </p:sp>
        <p:sp>
          <p:nvSpPr>
            <p:cNvPr id="36950" name="Text Box 97">
              <a:extLst>
                <a:ext uri="{FF2B5EF4-FFF2-40B4-BE49-F238E27FC236}">
                  <a16:creationId xmlns:a16="http://schemas.microsoft.com/office/drawing/2014/main" id="{93413AB6-1B2B-C774-19B3-290C64FF5FBC}"/>
                </a:ext>
              </a:extLst>
            </p:cNvPr>
            <p:cNvSpPr txBox="1">
              <a:spLocks noChangeArrowheads="1"/>
            </p:cNvSpPr>
            <p:nvPr/>
          </p:nvSpPr>
          <p:spPr bwMode="auto">
            <a:xfrm>
              <a:off x="4947" y="2440"/>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5</a:t>
              </a:r>
            </a:p>
          </p:txBody>
        </p:sp>
      </p:grpSp>
      <p:sp>
        <p:nvSpPr>
          <p:cNvPr id="36873" name="Line 98">
            <a:extLst>
              <a:ext uri="{FF2B5EF4-FFF2-40B4-BE49-F238E27FC236}">
                <a16:creationId xmlns:a16="http://schemas.microsoft.com/office/drawing/2014/main" id="{3471A7CF-74F0-39EF-EF96-2892764893E8}"/>
              </a:ext>
            </a:extLst>
          </p:cNvPr>
          <p:cNvSpPr>
            <a:spLocks noChangeShapeType="1"/>
          </p:cNvSpPr>
          <p:nvPr/>
        </p:nvSpPr>
        <p:spPr bwMode="auto">
          <a:xfrm>
            <a:off x="4841875" y="731838"/>
            <a:ext cx="0" cy="5900737"/>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4" name="Line 99">
            <a:extLst>
              <a:ext uri="{FF2B5EF4-FFF2-40B4-BE49-F238E27FC236}">
                <a16:creationId xmlns:a16="http://schemas.microsoft.com/office/drawing/2014/main" id="{BCA45D26-84FD-FD0F-C57B-C4F8E248405D}"/>
              </a:ext>
            </a:extLst>
          </p:cNvPr>
          <p:cNvSpPr>
            <a:spLocks noChangeShapeType="1"/>
          </p:cNvSpPr>
          <p:nvPr/>
        </p:nvSpPr>
        <p:spPr bwMode="auto">
          <a:xfrm>
            <a:off x="5886450" y="698500"/>
            <a:ext cx="0" cy="5900738"/>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Line 100">
            <a:extLst>
              <a:ext uri="{FF2B5EF4-FFF2-40B4-BE49-F238E27FC236}">
                <a16:creationId xmlns:a16="http://schemas.microsoft.com/office/drawing/2014/main" id="{7AD22459-283B-7AE5-EBC3-67E3CDFB499F}"/>
              </a:ext>
            </a:extLst>
          </p:cNvPr>
          <p:cNvSpPr>
            <a:spLocks noChangeShapeType="1"/>
          </p:cNvSpPr>
          <p:nvPr/>
        </p:nvSpPr>
        <p:spPr bwMode="auto">
          <a:xfrm>
            <a:off x="6727825" y="712788"/>
            <a:ext cx="0" cy="5900737"/>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6" name="Line 101">
            <a:extLst>
              <a:ext uri="{FF2B5EF4-FFF2-40B4-BE49-F238E27FC236}">
                <a16:creationId xmlns:a16="http://schemas.microsoft.com/office/drawing/2014/main" id="{BEFC4A91-618D-E3A1-9C0D-E044D377A6E5}"/>
              </a:ext>
            </a:extLst>
          </p:cNvPr>
          <p:cNvSpPr>
            <a:spLocks noChangeShapeType="1"/>
          </p:cNvSpPr>
          <p:nvPr/>
        </p:nvSpPr>
        <p:spPr bwMode="auto">
          <a:xfrm>
            <a:off x="8050213" y="735013"/>
            <a:ext cx="0" cy="5900737"/>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7" name="Rectangle 102">
            <a:extLst>
              <a:ext uri="{FF2B5EF4-FFF2-40B4-BE49-F238E27FC236}">
                <a16:creationId xmlns:a16="http://schemas.microsoft.com/office/drawing/2014/main" id="{6910F941-E23C-4EBE-6A9A-C330693753C3}"/>
              </a:ext>
            </a:extLst>
          </p:cNvPr>
          <p:cNvSpPr>
            <a:spLocks noChangeArrowheads="1"/>
          </p:cNvSpPr>
          <p:nvPr/>
        </p:nvSpPr>
        <p:spPr bwMode="auto">
          <a:xfrm>
            <a:off x="4935538" y="75406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solidFill>
                  <a:schemeClr val="folHlink"/>
                </a:solidFill>
                <a:latin typeface="Tahoma" panose="020B0604030504040204" pitchFamily="34" charset="0"/>
                <a:ea typeface="Arial Unicode MS" panose="020B0604020202020204" pitchFamily="34" charset="-122"/>
              </a:rPr>
              <a:t>输入级</a:t>
            </a:r>
          </a:p>
        </p:txBody>
      </p:sp>
      <p:sp>
        <p:nvSpPr>
          <p:cNvPr id="36878" name="Rectangle 103">
            <a:extLst>
              <a:ext uri="{FF2B5EF4-FFF2-40B4-BE49-F238E27FC236}">
                <a16:creationId xmlns:a16="http://schemas.microsoft.com/office/drawing/2014/main" id="{3520D941-DDF2-D241-1213-CBDB3E4A7643}"/>
              </a:ext>
            </a:extLst>
          </p:cNvPr>
          <p:cNvSpPr>
            <a:spLocks noChangeArrowheads="1"/>
          </p:cNvSpPr>
          <p:nvPr/>
        </p:nvSpPr>
        <p:spPr bwMode="auto">
          <a:xfrm>
            <a:off x="5889625" y="75406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solidFill>
                  <a:schemeClr val="folHlink"/>
                </a:solidFill>
                <a:latin typeface="Tahoma" panose="020B0604030504040204" pitchFamily="34" charset="0"/>
                <a:ea typeface="Arial Unicode MS" panose="020B0604020202020204" pitchFamily="34" charset="-122"/>
              </a:rPr>
              <a:t>中间级</a:t>
            </a:r>
          </a:p>
        </p:txBody>
      </p:sp>
      <p:sp>
        <p:nvSpPr>
          <p:cNvPr id="36879" name="Rectangle 104">
            <a:extLst>
              <a:ext uri="{FF2B5EF4-FFF2-40B4-BE49-F238E27FC236}">
                <a16:creationId xmlns:a16="http://schemas.microsoft.com/office/drawing/2014/main" id="{5E851A95-8720-6EBC-1F44-386BE936048F}"/>
              </a:ext>
            </a:extLst>
          </p:cNvPr>
          <p:cNvSpPr>
            <a:spLocks noChangeArrowheads="1"/>
          </p:cNvSpPr>
          <p:nvPr/>
        </p:nvSpPr>
        <p:spPr bwMode="auto">
          <a:xfrm>
            <a:off x="7034213" y="7635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solidFill>
                  <a:schemeClr val="folHlink"/>
                </a:solidFill>
                <a:latin typeface="Tahoma" panose="020B0604030504040204" pitchFamily="34" charset="0"/>
                <a:ea typeface="Arial Unicode MS" panose="020B0604020202020204" pitchFamily="34" charset="-122"/>
              </a:rPr>
              <a:t>输出级</a:t>
            </a:r>
          </a:p>
        </p:txBody>
      </p:sp>
      <p:sp>
        <p:nvSpPr>
          <p:cNvPr id="36880" name="Line 105">
            <a:extLst>
              <a:ext uri="{FF2B5EF4-FFF2-40B4-BE49-F238E27FC236}">
                <a16:creationId xmlns:a16="http://schemas.microsoft.com/office/drawing/2014/main" id="{A8D5D93B-5B27-18C8-160A-F786A8A1A810}"/>
              </a:ext>
            </a:extLst>
          </p:cNvPr>
          <p:cNvSpPr>
            <a:spLocks noChangeShapeType="1"/>
          </p:cNvSpPr>
          <p:nvPr/>
        </p:nvSpPr>
        <p:spPr bwMode="auto">
          <a:xfrm>
            <a:off x="4870450" y="1096963"/>
            <a:ext cx="10398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1" name="Line 106">
            <a:extLst>
              <a:ext uri="{FF2B5EF4-FFF2-40B4-BE49-F238E27FC236}">
                <a16:creationId xmlns:a16="http://schemas.microsoft.com/office/drawing/2014/main" id="{EFF0D7B5-116E-77AB-7658-7C88773AC492}"/>
              </a:ext>
            </a:extLst>
          </p:cNvPr>
          <p:cNvSpPr>
            <a:spLocks noChangeShapeType="1"/>
          </p:cNvSpPr>
          <p:nvPr/>
        </p:nvSpPr>
        <p:spPr bwMode="auto">
          <a:xfrm flipV="1">
            <a:off x="5903913" y="1101725"/>
            <a:ext cx="8270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2" name="Line 107">
            <a:extLst>
              <a:ext uri="{FF2B5EF4-FFF2-40B4-BE49-F238E27FC236}">
                <a16:creationId xmlns:a16="http://schemas.microsoft.com/office/drawing/2014/main" id="{8EE6FE67-EDF8-8673-E928-AC83A843F952}"/>
              </a:ext>
            </a:extLst>
          </p:cNvPr>
          <p:cNvSpPr>
            <a:spLocks noChangeShapeType="1"/>
          </p:cNvSpPr>
          <p:nvPr/>
        </p:nvSpPr>
        <p:spPr bwMode="auto">
          <a:xfrm>
            <a:off x="6761163" y="1101725"/>
            <a:ext cx="12906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3" name="Rectangle 108">
            <a:extLst>
              <a:ext uri="{FF2B5EF4-FFF2-40B4-BE49-F238E27FC236}">
                <a16:creationId xmlns:a16="http://schemas.microsoft.com/office/drawing/2014/main" id="{C7ED2302-D6C2-4330-4776-16A39C63F9CD}"/>
              </a:ext>
            </a:extLst>
          </p:cNvPr>
          <p:cNvSpPr>
            <a:spLocks noChangeArrowheads="1"/>
          </p:cNvSpPr>
          <p:nvPr/>
        </p:nvSpPr>
        <p:spPr bwMode="auto">
          <a:xfrm>
            <a:off x="719138" y="115888"/>
            <a:ext cx="4117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宋体" panose="02010600030101010101" pitchFamily="2" charset="-122"/>
                <a:ea typeface="Arial Unicode MS" panose="020B0604020202020204" pitchFamily="34" charset="-122"/>
              </a:rPr>
              <a:t>1. TTL</a:t>
            </a:r>
            <a:r>
              <a:rPr lang="zh-CN" altLang="en-US" sz="2800">
                <a:latin typeface="宋体" panose="02010600030101010101" pitchFamily="2" charset="-122"/>
                <a:ea typeface="Arial Unicode MS" panose="020B0604020202020204" pitchFamily="34" charset="-122"/>
              </a:rPr>
              <a:t>与非门的基本结构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animEffect transition="in" filter="blinds(horizontal)">
                                      <p:cBhvr>
                                        <p:cTn id="7" dur="500"/>
                                        <p:tgtEl>
                                          <p:spTgt spid="354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4307">
                                            <p:txEl>
                                              <p:pRg st="2" end="2"/>
                                            </p:txEl>
                                          </p:spTgt>
                                        </p:tgtEl>
                                        <p:attrNameLst>
                                          <p:attrName>style.visibility</p:attrName>
                                        </p:attrNameLst>
                                      </p:cBhvr>
                                      <p:to>
                                        <p:strVal val="visible"/>
                                      </p:to>
                                    </p:set>
                                    <p:animEffect transition="in" filter="blinds(horizontal)">
                                      <p:cBhvr>
                                        <p:cTn id="12" dur="500"/>
                                        <p:tgtEl>
                                          <p:spTgt spid="3543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4307">
                                            <p:txEl>
                                              <p:pRg st="4" end="4"/>
                                            </p:txEl>
                                          </p:spTgt>
                                        </p:tgtEl>
                                        <p:attrNameLst>
                                          <p:attrName>style.visibility</p:attrName>
                                        </p:attrNameLst>
                                      </p:cBhvr>
                                      <p:to>
                                        <p:strVal val="visible"/>
                                      </p:to>
                                    </p:set>
                                    <p:animEffect transition="in" filter="blinds(horizontal)">
                                      <p:cBhvr>
                                        <p:cTn id="17" dur="500"/>
                                        <p:tgtEl>
                                          <p:spTgt spid="3543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9">
            <a:extLst>
              <a:ext uri="{FF2B5EF4-FFF2-40B4-BE49-F238E27FC236}">
                <a16:creationId xmlns:a16="http://schemas.microsoft.com/office/drawing/2014/main" id="{D86DFB75-D1CC-0118-390B-454F32D941A0}"/>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7F9A44EC-A5C1-4F57-A07E-BDB4B2CC4F96}"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23</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56354" name="Rectangle 2">
            <a:extLst>
              <a:ext uri="{FF2B5EF4-FFF2-40B4-BE49-F238E27FC236}">
                <a16:creationId xmlns:a16="http://schemas.microsoft.com/office/drawing/2014/main" id="{18198215-9259-32CA-8899-F6BC6F6D11FB}"/>
              </a:ext>
            </a:extLst>
          </p:cNvPr>
          <p:cNvSpPr>
            <a:spLocks noGrp="1"/>
          </p:cNvSpPr>
          <p:nvPr>
            <p:ph type="title"/>
          </p:nvPr>
        </p:nvSpPr>
        <p:spPr/>
        <p:txBody>
          <a:bodyPr/>
          <a:lstStyle/>
          <a:p>
            <a:pPr>
              <a:defRPr/>
            </a:pPr>
            <a:r>
              <a:rPr lang="en-US" altLang="zh-CN" sz="2400" cap="none"/>
              <a:t>TTL</a:t>
            </a:r>
            <a:r>
              <a:rPr lang="zh-CN" altLang="en-US" sz="2400" cap="none"/>
              <a:t>与非门的工作原理</a:t>
            </a:r>
          </a:p>
        </p:txBody>
      </p:sp>
      <p:sp>
        <p:nvSpPr>
          <p:cNvPr id="356355" name="Rectangle 3">
            <a:extLst>
              <a:ext uri="{FF2B5EF4-FFF2-40B4-BE49-F238E27FC236}">
                <a16:creationId xmlns:a16="http://schemas.microsoft.com/office/drawing/2014/main" id="{B2952C1F-BB69-81A0-AAA3-0769379ED368}"/>
              </a:ext>
            </a:extLst>
          </p:cNvPr>
          <p:cNvSpPr>
            <a:spLocks noGrp="1"/>
          </p:cNvSpPr>
          <p:nvPr>
            <p:ph type="body" idx="1"/>
          </p:nvPr>
        </p:nvSpPr>
        <p:spPr bwMode="auto">
          <a:xfrm>
            <a:off x="5622925" y="1908175"/>
            <a:ext cx="3513138" cy="28797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10000"/>
          </a:bodyPr>
          <a:lstStyle/>
          <a:p>
            <a:pPr>
              <a:lnSpc>
                <a:spcPct val="110000"/>
              </a:lnSpc>
              <a:defRPr/>
            </a:pPr>
            <a:r>
              <a:rPr lang="zh-CN" altLang="zh-CN" sz="1800" b="1" dirty="0"/>
              <a:t>设</a:t>
            </a:r>
            <a:r>
              <a:rPr lang="zh-CN" altLang="zh-CN" sz="1800" b="1" i="1" dirty="0"/>
              <a:t>A</a:t>
            </a:r>
            <a:r>
              <a:rPr lang="zh-CN" altLang="zh-CN" sz="1800" b="1" dirty="0"/>
              <a:t>=0 </a:t>
            </a:r>
            <a:r>
              <a:rPr lang="zh-CN" altLang="zh-CN" sz="1800" b="1" i="1" dirty="0"/>
              <a:t>B</a:t>
            </a:r>
            <a:r>
              <a:rPr lang="zh-CN" altLang="zh-CN" sz="1800" b="1" dirty="0"/>
              <a:t>=1 </a:t>
            </a:r>
            <a:r>
              <a:rPr lang="zh-CN" altLang="zh-CN" sz="1800" b="1" i="1" dirty="0"/>
              <a:t>C</a:t>
            </a:r>
            <a:r>
              <a:rPr lang="zh-CN" altLang="zh-CN" sz="1800" b="1" dirty="0"/>
              <a:t>=1 (</a:t>
            </a:r>
            <a:r>
              <a:rPr lang="zh-CN" altLang="zh-CN" sz="1800" b="1" i="1" dirty="0"/>
              <a:t>V</a:t>
            </a:r>
            <a:r>
              <a:rPr lang="zh-CN" altLang="zh-CN" sz="1800" b="1" baseline="-25000" dirty="0"/>
              <a:t>IL</a:t>
            </a:r>
            <a:r>
              <a:rPr lang="zh-CN" altLang="zh-CN" sz="1800" b="1" dirty="0"/>
              <a:t>=0.3V)</a:t>
            </a:r>
            <a:endParaRPr lang="en-US" altLang="zh-CN" sz="1800" b="1" dirty="0"/>
          </a:p>
          <a:p>
            <a:pPr>
              <a:lnSpc>
                <a:spcPct val="110000"/>
              </a:lnSpc>
              <a:defRPr/>
            </a:pPr>
            <a:r>
              <a:rPr lang="zh-CN" altLang="zh-CN" sz="1800" b="1" dirty="0"/>
              <a:t>则</a:t>
            </a:r>
            <a:r>
              <a:rPr lang="zh-CN" altLang="zh-CN" sz="1800" b="1" i="1" dirty="0"/>
              <a:t>V</a:t>
            </a:r>
            <a:r>
              <a:rPr lang="en-US" altLang="zh-CN" sz="1800" b="1" baseline="-25000" dirty="0"/>
              <a:t>B1</a:t>
            </a:r>
            <a:r>
              <a:rPr lang="zh-CN" altLang="zh-CN" sz="1800" b="1" dirty="0"/>
              <a:t>=</a:t>
            </a:r>
            <a:r>
              <a:rPr lang="zh-CN" altLang="zh-CN" sz="1800" b="1" i="1" dirty="0"/>
              <a:t>V</a:t>
            </a:r>
            <a:r>
              <a:rPr lang="zh-CN" altLang="zh-CN" sz="1800" b="1" baseline="-25000" dirty="0"/>
              <a:t>IL</a:t>
            </a:r>
            <a:r>
              <a:rPr lang="zh-CN" altLang="zh-CN" sz="1800" b="1" dirty="0"/>
              <a:t>+</a:t>
            </a:r>
            <a:r>
              <a:rPr lang="zh-CN" altLang="zh-CN" sz="1800" b="1" i="1" dirty="0"/>
              <a:t>V</a:t>
            </a:r>
            <a:r>
              <a:rPr lang="en-US" altLang="zh-CN" sz="1800" b="1" baseline="-25000" dirty="0"/>
              <a:t>BE</a:t>
            </a:r>
            <a:r>
              <a:rPr lang="zh-CN" altLang="zh-CN" sz="1800" b="1" baseline="-25000" dirty="0"/>
              <a:t>1</a:t>
            </a:r>
            <a:r>
              <a:rPr lang="zh-CN" altLang="zh-CN" sz="1800" b="1" dirty="0"/>
              <a:t> =0.3+0.7=1V</a:t>
            </a:r>
          </a:p>
          <a:p>
            <a:pPr>
              <a:lnSpc>
                <a:spcPct val="110000"/>
              </a:lnSpc>
              <a:defRPr/>
            </a:pPr>
            <a:r>
              <a:rPr lang="zh-CN" altLang="zh-CN" sz="1800" b="1" i="1" dirty="0"/>
              <a:t>V</a:t>
            </a:r>
            <a:r>
              <a:rPr lang="en-US" altLang="zh-CN" sz="1800" b="1" baseline="-25000" dirty="0"/>
              <a:t>B</a:t>
            </a:r>
            <a:r>
              <a:rPr lang="zh-CN" altLang="zh-CN" sz="1800" b="1" baseline="-25000" dirty="0"/>
              <a:t>2</a:t>
            </a:r>
            <a:r>
              <a:rPr lang="zh-CN" altLang="zh-CN" sz="1800" b="1" dirty="0"/>
              <a:t>=</a:t>
            </a:r>
            <a:r>
              <a:rPr lang="zh-CN" altLang="zh-CN" sz="1800" b="1" i="1" dirty="0"/>
              <a:t>V</a:t>
            </a:r>
            <a:r>
              <a:rPr lang="en-US" altLang="zh-CN" sz="1800" b="1" baseline="-25000" dirty="0"/>
              <a:t>C</a:t>
            </a:r>
            <a:r>
              <a:rPr lang="zh-CN" altLang="zh-CN" sz="1800" b="1" baseline="-25000" dirty="0"/>
              <a:t>1</a:t>
            </a:r>
            <a:r>
              <a:rPr lang="zh-CN" altLang="zh-CN" sz="1800" b="1" dirty="0"/>
              <a:t>=</a:t>
            </a:r>
            <a:r>
              <a:rPr lang="zh-CN" altLang="zh-CN" sz="1800" b="1" i="1" dirty="0"/>
              <a:t>V</a:t>
            </a:r>
            <a:r>
              <a:rPr lang="zh-CN" altLang="zh-CN" sz="1800" b="1" baseline="-25000" dirty="0"/>
              <a:t>CES1</a:t>
            </a:r>
            <a:r>
              <a:rPr lang="zh-CN" altLang="zh-CN" sz="1800" b="1" dirty="0"/>
              <a:t>+</a:t>
            </a:r>
            <a:r>
              <a:rPr lang="zh-CN" altLang="zh-CN" sz="1800" b="1" i="1" dirty="0"/>
              <a:t>V</a:t>
            </a:r>
            <a:r>
              <a:rPr lang="zh-CN" altLang="zh-CN" sz="1800" b="1" baseline="-25000" dirty="0"/>
              <a:t>IL</a:t>
            </a:r>
            <a:endParaRPr lang="en-US" altLang="zh-CN" sz="1800" b="1" baseline="-25000" dirty="0"/>
          </a:p>
          <a:p>
            <a:pPr>
              <a:lnSpc>
                <a:spcPct val="110000"/>
              </a:lnSpc>
              <a:buFont typeface="Wingdings" panose="05000000000000000000" pitchFamily="2" charset="2"/>
              <a:buNone/>
              <a:defRPr/>
            </a:pPr>
            <a:r>
              <a:rPr lang="zh-CN" altLang="zh-CN" sz="1800" b="1" dirty="0"/>
              <a:t>=0.1+0.3=0.4V</a:t>
            </a:r>
          </a:p>
          <a:p>
            <a:pPr>
              <a:lnSpc>
                <a:spcPct val="110000"/>
              </a:lnSpc>
              <a:buFont typeface="Wingdings" panose="05000000000000000000" pitchFamily="2" charset="2"/>
              <a:buNone/>
              <a:defRPr/>
            </a:pPr>
            <a:endParaRPr lang="zh-CN" altLang="zh-CN" sz="1800" b="1" dirty="0"/>
          </a:p>
          <a:p>
            <a:pPr>
              <a:lnSpc>
                <a:spcPct val="110000"/>
              </a:lnSpc>
              <a:defRPr/>
            </a:pPr>
            <a:r>
              <a:rPr lang="zh-CN" altLang="en-US" sz="1800" b="1" dirty="0"/>
              <a:t>所以：</a:t>
            </a:r>
            <a:r>
              <a:rPr lang="en-US" altLang="zh-CN" sz="1800" b="1" dirty="0"/>
              <a:t>T2 </a:t>
            </a:r>
            <a:r>
              <a:rPr lang="zh-CN" altLang="en-US" sz="1800" b="1" dirty="0"/>
              <a:t>、</a:t>
            </a:r>
            <a:r>
              <a:rPr lang="en-US" altLang="zh-CN" sz="1800" b="1" dirty="0"/>
              <a:t>T5 </a:t>
            </a:r>
            <a:r>
              <a:rPr lang="zh-CN" altLang="en-US" sz="1800" b="1" dirty="0"/>
              <a:t>截止，</a:t>
            </a:r>
            <a:r>
              <a:rPr lang="en-US" altLang="zh-CN" sz="1800" b="1" dirty="0"/>
              <a:t>T3 </a:t>
            </a:r>
            <a:r>
              <a:rPr lang="zh-CN" altLang="en-US" sz="1800" b="1" dirty="0"/>
              <a:t>、</a:t>
            </a:r>
            <a:r>
              <a:rPr lang="en-US" altLang="zh-CN" sz="1800" b="1" dirty="0"/>
              <a:t>T4 </a:t>
            </a:r>
            <a:r>
              <a:rPr lang="zh-CN" altLang="en-US" sz="1800" b="1" dirty="0"/>
              <a:t>导通</a:t>
            </a:r>
          </a:p>
          <a:p>
            <a:pPr>
              <a:lnSpc>
                <a:spcPct val="110000"/>
              </a:lnSpc>
              <a:defRPr/>
            </a:pPr>
            <a:r>
              <a:rPr lang="en-US" altLang="zh-CN" sz="1800" b="1" i="1" dirty="0"/>
              <a:t>V</a:t>
            </a:r>
            <a:r>
              <a:rPr lang="en-US" altLang="zh-CN" sz="1800" b="1" baseline="-25000" dirty="0"/>
              <a:t>F</a:t>
            </a:r>
            <a:r>
              <a:rPr lang="en-US" altLang="zh-CN" sz="1800" b="1" dirty="0"/>
              <a:t> = 5-</a:t>
            </a:r>
            <a:r>
              <a:rPr lang="en-US" altLang="zh-CN" sz="1800" b="1" i="1" dirty="0"/>
              <a:t>V</a:t>
            </a:r>
            <a:r>
              <a:rPr lang="en-US" altLang="zh-CN" sz="1800" b="1" baseline="-25000" dirty="0"/>
              <a:t>BE3</a:t>
            </a:r>
            <a:r>
              <a:rPr lang="en-US" altLang="zh-CN" sz="1800" b="1" dirty="0"/>
              <a:t>-</a:t>
            </a:r>
            <a:r>
              <a:rPr lang="en-US" altLang="zh-CN" sz="1800" b="1" i="1" dirty="0"/>
              <a:t>V</a:t>
            </a:r>
            <a:r>
              <a:rPr lang="en-US" altLang="zh-CN" sz="1800" b="1" baseline="-25000" dirty="0"/>
              <a:t>BE4</a:t>
            </a:r>
            <a:endParaRPr lang="en-US" altLang="zh-CN" sz="1800" b="1" dirty="0"/>
          </a:p>
          <a:p>
            <a:pPr>
              <a:lnSpc>
                <a:spcPct val="110000"/>
              </a:lnSpc>
              <a:buFont typeface="Wingdings" panose="05000000000000000000" pitchFamily="2" charset="2"/>
              <a:buNone/>
              <a:defRPr/>
            </a:pPr>
            <a:r>
              <a:rPr lang="en-US" altLang="zh-CN" sz="1800" dirty="0"/>
              <a:t>        ≈</a:t>
            </a:r>
            <a:r>
              <a:rPr lang="en-US" altLang="zh-CN" sz="1800" b="1" dirty="0"/>
              <a:t>5-0.7-0.7 = 3.6V</a:t>
            </a:r>
          </a:p>
          <a:p>
            <a:pPr>
              <a:lnSpc>
                <a:spcPct val="110000"/>
              </a:lnSpc>
              <a:defRPr/>
            </a:pPr>
            <a:r>
              <a:rPr lang="en-US" altLang="zh-CN" sz="1800" b="1" i="1" dirty="0"/>
              <a:t>F </a:t>
            </a:r>
            <a:r>
              <a:rPr lang="en-US" altLang="zh-CN" sz="1800" b="1" dirty="0"/>
              <a:t>= 1</a:t>
            </a:r>
          </a:p>
        </p:txBody>
      </p:sp>
      <p:sp>
        <p:nvSpPr>
          <p:cNvPr id="38917" name="Rectangle 4">
            <a:extLst>
              <a:ext uri="{FF2B5EF4-FFF2-40B4-BE49-F238E27FC236}">
                <a16:creationId xmlns:a16="http://schemas.microsoft.com/office/drawing/2014/main" id="{CBE1A3DE-581B-AFDA-5BEF-9C0AAA14ECE9}"/>
              </a:ext>
            </a:extLst>
          </p:cNvPr>
          <p:cNvSpPr>
            <a:spLocks noChangeArrowheads="1"/>
          </p:cNvSpPr>
          <p:nvPr/>
        </p:nvSpPr>
        <p:spPr bwMode="auto">
          <a:xfrm>
            <a:off x="971550" y="309563"/>
            <a:ext cx="405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Tahoma" panose="020B0604030504040204" pitchFamily="34" charset="0"/>
                <a:ea typeface="Arial Unicode MS" panose="020B0604020202020204" pitchFamily="34" charset="-122"/>
              </a:rPr>
              <a:t>1</a:t>
            </a:r>
            <a:r>
              <a:rPr lang="zh-CN" altLang="en-US" sz="2400">
                <a:latin typeface="Tahoma" panose="020B0604030504040204" pitchFamily="34" charset="0"/>
                <a:ea typeface="Arial Unicode MS" panose="020B0604020202020204" pitchFamily="34" charset="-122"/>
              </a:rPr>
              <a:t>）当有一个输入为低电平时</a:t>
            </a:r>
          </a:p>
        </p:txBody>
      </p:sp>
      <p:sp>
        <p:nvSpPr>
          <p:cNvPr id="38918" name="Text Box 5">
            <a:extLst>
              <a:ext uri="{FF2B5EF4-FFF2-40B4-BE49-F238E27FC236}">
                <a16:creationId xmlns:a16="http://schemas.microsoft.com/office/drawing/2014/main" id="{F30A9F39-F72D-B91F-C376-A4016991C8D7}"/>
              </a:ext>
            </a:extLst>
          </p:cNvPr>
          <p:cNvSpPr txBox="1">
            <a:spLocks noChangeArrowheads="1"/>
          </p:cNvSpPr>
          <p:nvPr/>
        </p:nvSpPr>
        <p:spPr bwMode="auto">
          <a:xfrm>
            <a:off x="4776788" y="1495425"/>
            <a:ext cx="952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+5V</a:t>
            </a:r>
          </a:p>
        </p:txBody>
      </p:sp>
      <p:sp>
        <p:nvSpPr>
          <p:cNvPr id="38919" name="Text Box 6">
            <a:extLst>
              <a:ext uri="{FF2B5EF4-FFF2-40B4-BE49-F238E27FC236}">
                <a16:creationId xmlns:a16="http://schemas.microsoft.com/office/drawing/2014/main" id="{20F3F742-1C72-C1C3-2A43-9029848B29C5}"/>
              </a:ext>
            </a:extLst>
          </p:cNvPr>
          <p:cNvSpPr txBox="1">
            <a:spLocks noChangeArrowheads="1"/>
          </p:cNvSpPr>
          <p:nvPr/>
        </p:nvSpPr>
        <p:spPr bwMode="auto">
          <a:xfrm>
            <a:off x="4164013" y="4319588"/>
            <a:ext cx="555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5</a:t>
            </a:r>
          </a:p>
        </p:txBody>
      </p:sp>
      <p:sp>
        <p:nvSpPr>
          <p:cNvPr id="38920" name="Text Box 7">
            <a:extLst>
              <a:ext uri="{FF2B5EF4-FFF2-40B4-BE49-F238E27FC236}">
                <a16:creationId xmlns:a16="http://schemas.microsoft.com/office/drawing/2014/main" id="{4351B65B-61B0-DBF5-C69E-0D160E9F6F4E}"/>
              </a:ext>
            </a:extLst>
          </p:cNvPr>
          <p:cNvSpPr txBox="1">
            <a:spLocks noChangeArrowheads="1"/>
          </p:cNvSpPr>
          <p:nvPr/>
        </p:nvSpPr>
        <p:spPr bwMode="auto">
          <a:xfrm>
            <a:off x="2443163" y="427672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2</a:t>
            </a:r>
          </a:p>
        </p:txBody>
      </p:sp>
      <p:sp>
        <p:nvSpPr>
          <p:cNvPr id="38921" name="Text Box 8">
            <a:extLst>
              <a:ext uri="{FF2B5EF4-FFF2-40B4-BE49-F238E27FC236}">
                <a16:creationId xmlns:a16="http://schemas.microsoft.com/office/drawing/2014/main" id="{4DB760DF-1466-0F62-2FEF-6EF6DA1D58C8}"/>
              </a:ext>
            </a:extLst>
          </p:cNvPr>
          <p:cNvSpPr txBox="1">
            <a:spLocks noChangeArrowheads="1"/>
          </p:cNvSpPr>
          <p:nvPr/>
        </p:nvSpPr>
        <p:spPr bwMode="auto">
          <a:xfrm>
            <a:off x="2613025" y="390842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2</a:t>
            </a:r>
          </a:p>
        </p:txBody>
      </p:sp>
      <p:sp>
        <p:nvSpPr>
          <p:cNvPr id="38922" name="Text Box 9">
            <a:extLst>
              <a:ext uri="{FF2B5EF4-FFF2-40B4-BE49-F238E27FC236}">
                <a16:creationId xmlns:a16="http://schemas.microsoft.com/office/drawing/2014/main" id="{974B3BF7-3C97-B777-5D67-80B9E15B6750}"/>
              </a:ext>
            </a:extLst>
          </p:cNvPr>
          <p:cNvSpPr txBox="1">
            <a:spLocks noChangeArrowheads="1"/>
          </p:cNvSpPr>
          <p:nvPr/>
        </p:nvSpPr>
        <p:spPr bwMode="auto">
          <a:xfrm>
            <a:off x="823913" y="4043363"/>
            <a:ext cx="9509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0.3V</a:t>
            </a:r>
          </a:p>
        </p:txBody>
      </p:sp>
      <p:sp>
        <p:nvSpPr>
          <p:cNvPr id="38923" name="Text Box 10">
            <a:extLst>
              <a:ext uri="{FF2B5EF4-FFF2-40B4-BE49-F238E27FC236}">
                <a16:creationId xmlns:a16="http://schemas.microsoft.com/office/drawing/2014/main" id="{F6256420-C1FB-B223-4F4A-8C04BF6CB4EC}"/>
              </a:ext>
            </a:extLst>
          </p:cNvPr>
          <p:cNvSpPr txBox="1">
            <a:spLocks noChangeArrowheads="1"/>
          </p:cNvSpPr>
          <p:nvPr/>
        </p:nvSpPr>
        <p:spPr bwMode="auto">
          <a:xfrm>
            <a:off x="822325" y="4329113"/>
            <a:ext cx="950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3.6V</a:t>
            </a:r>
          </a:p>
        </p:txBody>
      </p:sp>
      <p:sp>
        <p:nvSpPr>
          <p:cNvPr id="38924" name="Text Box 11">
            <a:extLst>
              <a:ext uri="{FF2B5EF4-FFF2-40B4-BE49-F238E27FC236}">
                <a16:creationId xmlns:a16="http://schemas.microsoft.com/office/drawing/2014/main" id="{051EE548-3EA3-0974-5BBF-66C4C765112F}"/>
              </a:ext>
            </a:extLst>
          </p:cNvPr>
          <p:cNvSpPr txBox="1">
            <a:spLocks noChangeArrowheads="1"/>
          </p:cNvSpPr>
          <p:nvPr/>
        </p:nvSpPr>
        <p:spPr bwMode="auto">
          <a:xfrm>
            <a:off x="841375" y="4627563"/>
            <a:ext cx="952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3.6V</a:t>
            </a:r>
          </a:p>
        </p:txBody>
      </p:sp>
      <p:sp>
        <p:nvSpPr>
          <p:cNvPr id="38925" name="Text Box 12">
            <a:extLst>
              <a:ext uri="{FF2B5EF4-FFF2-40B4-BE49-F238E27FC236}">
                <a16:creationId xmlns:a16="http://schemas.microsoft.com/office/drawing/2014/main" id="{9B942F8A-60CA-B85C-1440-E117EAB94A74}"/>
              </a:ext>
            </a:extLst>
          </p:cNvPr>
          <p:cNvSpPr txBox="1">
            <a:spLocks noChangeArrowheads="1"/>
          </p:cNvSpPr>
          <p:nvPr/>
        </p:nvSpPr>
        <p:spPr bwMode="auto">
          <a:xfrm>
            <a:off x="2879725" y="2474913"/>
            <a:ext cx="555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38926" name="Rectangle 13">
            <a:extLst>
              <a:ext uri="{FF2B5EF4-FFF2-40B4-BE49-F238E27FC236}">
                <a16:creationId xmlns:a16="http://schemas.microsoft.com/office/drawing/2014/main" id="{4EEB693B-67DB-CC8D-925B-5A9E7D3B3D7A}"/>
              </a:ext>
            </a:extLst>
          </p:cNvPr>
          <p:cNvSpPr>
            <a:spLocks noChangeArrowheads="1"/>
          </p:cNvSpPr>
          <p:nvPr/>
        </p:nvSpPr>
        <p:spPr bwMode="auto">
          <a:xfrm>
            <a:off x="3487738" y="3443288"/>
            <a:ext cx="176212" cy="5000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27" name="Rectangle 14">
            <a:extLst>
              <a:ext uri="{FF2B5EF4-FFF2-40B4-BE49-F238E27FC236}">
                <a16:creationId xmlns:a16="http://schemas.microsoft.com/office/drawing/2014/main" id="{09F2F5FC-81AE-4E1A-7266-59F819E3DC20}"/>
              </a:ext>
            </a:extLst>
          </p:cNvPr>
          <p:cNvSpPr>
            <a:spLocks noChangeArrowheads="1"/>
          </p:cNvSpPr>
          <p:nvPr/>
        </p:nvSpPr>
        <p:spPr bwMode="auto">
          <a:xfrm>
            <a:off x="4243388" y="1919288"/>
            <a:ext cx="176212" cy="5000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28" name="Rectangle 15">
            <a:extLst>
              <a:ext uri="{FF2B5EF4-FFF2-40B4-BE49-F238E27FC236}">
                <a16:creationId xmlns:a16="http://schemas.microsoft.com/office/drawing/2014/main" id="{7BD54B06-E239-C624-8B7A-3FEA9254E24B}"/>
              </a:ext>
            </a:extLst>
          </p:cNvPr>
          <p:cNvSpPr>
            <a:spLocks noChangeArrowheads="1"/>
          </p:cNvSpPr>
          <p:nvPr/>
        </p:nvSpPr>
        <p:spPr bwMode="auto">
          <a:xfrm>
            <a:off x="1836738" y="2781300"/>
            <a:ext cx="176212" cy="5000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29" name="Rectangle 16">
            <a:extLst>
              <a:ext uri="{FF2B5EF4-FFF2-40B4-BE49-F238E27FC236}">
                <a16:creationId xmlns:a16="http://schemas.microsoft.com/office/drawing/2014/main" id="{605A5E14-E2E2-1742-07A4-C295D5932746}"/>
              </a:ext>
            </a:extLst>
          </p:cNvPr>
          <p:cNvSpPr>
            <a:spLocks noChangeArrowheads="1"/>
          </p:cNvSpPr>
          <p:nvPr/>
        </p:nvSpPr>
        <p:spPr bwMode="auto">
          <a:xfrm>
            <a:off x="2754313" y="2024063"/>
            <a:ext cx="176212" cy="5000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30" name="Rectangle 17">
            <a:extLst>
              <a:ext uri="{FF2B5EF4-FFF2-40B4-BE49-F238E27FC236}">
                <a16:creationId xmlns:a16="http://schemas.microsoft.com/office/drawing/2014/main" id="{D6CC674C-5647-F347-8047-E40D975A7952}"/>
              </a:ext>
            </a:extLst>
          </p:cNvPr>
          <p:cNvSpPr>
            <a:spLocks noChangeArrowheads="1"/>
          </p:cNvSpPr>
          <p:nvPr/>
        </p:nvSpPr>
        <p:spPr bwMode="auto">
          <a:xfrm>
            <a:off x="2725738" y="4695825"/>
            <a:ext cx="176212" cy="5000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31" name="Line 18">
            <a:extLst>
              <a:ext uri="{FF2B5EF4-FFF2-40B4-BE49-F238E27FC236}">
                <a16:creationId xmlns:a16="http://schemas.microsoft.com/office/drawing/2014/main" id="{60E7BF7D-C4FE-D99E-68BC-2A5E34693A3D}"/>
              </a:ext>
            </a:extLst>
          </p:cNvPr>
          <p:cNvSpPr>
            <a:spLocks noChangeShapeType="1"/>
          </p:cNvSpPr>
          <p:nvPr/>
        </p:nvSpPr>
        <p:spPr bwMode="auto">
          <a:xfrm>
            <a:off x="2503488" y="3932238"/>
            <a:ext cx="0" cy="357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2" name="Line 19">
            <a:extLst>
              <a:ext uri="{FF2B5EF4-FFF2-40B4-BE49-F238E27FC236}">
                <a16:creationId xmlns:a16="http://schemas.microsoft.com/office/drawing/2014/main" id="{D0885529-DFB1-56B5-405D-C010D9403346}"/>
              </a:ext>
            </a:extLst>
          </p:cNvPr>
          <p:cNvSpPr>
            <a:spLocks noChangeShapeType="1"/>
          </p:cNvSpPr>
          <p:nvPr/>
        </p:nvSpPr>
        <p:spPr bwMode="auto">
          <a:xfrm>
            <a:off x="1930400" y="3278188"/>
            <a:ext cx="0" cy="571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933" name="Group 20">
            <a:extLst>
              <a:ext uri="{FF2B5EF4-FFF2-40B4-BE49-F238E27FC236}">
                <a16:creationId xmlns:a16="http://schemas.microsoft.com/office/drawing/2014/main" id="{C9E20228-8A9D-9DED-4F8A-2947AA703FB1}"/>
              </a:ext>
            </a:extLst>
          </p:cNvPr>
          <p:cNvGrpSpPr>
            <a:grpSpLocks/>
          </p:cNvGrpSpPr>
          <p:nvPr/>
        </p:nvGrpSpPr>
        <p:grpSpPr bwMode="auto">
          <a:xfrm>
            <a:off x="1030288" y="3863975"/>
            <a:ext cx="1139825" cy="1031875"/>
            <a:chOff x="0" y="3438"/>
            <a:chExt cx="639" cy="650"/>
          </a:xfrm>
        </p:grpSpPr>
        <p:sp>
          <p:nvSpPr>
            <p:cNvPr id="39009" name="Line 21">
              <a:extLst>
                <a:ext uri="{FF2B5EF4-FFF2-40B4-BE49-F238E27FC236}">
                  <a16:creationId xmlns:a16="http://schemas.microsoft.com/office/drawing/2014/main" id="{FAF4781D-E462-D1E4-3852-31C4E9A9DD6A}"/>
                </a:ext>
              </a:extLst>
            </p:cNvPr>
            <p:cNvSpPr>
              <a:spLocks noChangeShapeType="1"/>
            </p:cNvSpPr>
            <p:nvPr/>
          </p:nvSpPr>
          <p:spPr bwMode="auto">
            <a:xfrm>
              <a:off x="288" y="3438"/>
              <a:ext cx="35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0" name="Line 22">
              <a:extLst>
                <a:ext uri="{FF2B5EF4-FFF2-40B4-BE49-F238E27FC236}">
                  <a16:creationId xmlns:a16="http://schemas.microsoft.com/office/drawing/2014/main" id="{5A23F55B-F0FD-351F-26CD-6EEB7AD1E375}"/>
                </a:ext>
              </a:extLst>
            </p:cNvPr>
            <p:cNvSpPr>
              <a:spLocks noChangeShapeType="1"/>
            </p:cNvSpPr>
            <p:nvPr/>
          </p:nvSpPr>
          <p:spPr bwMode="auto">
            <a:xfrm flipH="1">
              <a:off x="234" y="3448"/>
              <a:ext cx="99" cy="179"/>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1" name="Line 23">
              <a:extLst>
                <a:ext uri="{FF2B5EF4-FFF2-40B4-BE49-F238E27FC236}">
                  <a16:creationId xmlns:a16="http://schemas.microsoft.com/office/drawing/2014/main" id="{035CA437-BD75-D595-65C9-CA99E279E022}"/>
                </a:ext>
              </a:extLst>
            </p:cNvPr>
            <p:cNvSpPr>
              <a:spLocks noChangeShapeType="1"/>
            </p:cNvSpPr>
            <p:nvPr/>
          </p:nvSpPr>
          <p:spPr bwMode="auto">
            <a:xfrm flipH="1">
              <a:off x="307" y="3439"/>
              <a:ext cx="99" cy="1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2" name="Line 24">
              <a:extLst>
                <a:ext uri="{FF2B5EF4-FFF2-40B4-BE49-F238E27FC236}">
                  <a16:creationId xmlns:a16="http://schemas.microsoft.com/office/drawing/2014/main" id="{FD387C9A-662A-EDF5-6665-C741D0712A5E}"/>
                </a:ext>
              </a:extLst>
            </p:cNvPr>
            <p:cNvSpPr>
              <a:spLocks noChangeShapeType="1"/>
            </p:cNvSpPr>
            <p:nvPr/>
          </p:nvSpPr>
          <p:spPr bwMode="auto">
            <a:xfrm flipH="1">
              <a:off x="380" y="3442"/>
              <a:ext cx="99" cy="1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3" name="Line 25">
              <a:extLst>
                <a:ext uri="{FF2B5EF4-FFF2-40B4-BE49-F238E27FC236}">
                  <a16:creationId xmlns:a16="http://schemas.microsoft.com/office/drawing/2014/main" id="{47F13985-964E-5B83-D4D1-0B79E2B05F86}"/>
                </a:ext>
              </a:extLst>
            </p:cNvPr>
            <p:cNvSpPr>
              <a:spLocks noChangeShapeType="1"/>
            </p:cNvSpPr>
            <p:nvPr/>
          </p:nvSpPr>
          <p:spPr bwMode="auto">
            <a:xfrm>
              <a:off x="540" y="3448"/>
              <a:ext cx="90" cy="1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4" name="Line 26">
              <a:extLst>
                <a:ext uri="{FF2B5EF4-FFF2-40B4-BE49-F238E27FC236}">
                  <a16:creationId xmlns:a16="http://schemas.microsoft.com/office/drawing/2014/main" id="{305985B5-3F78-16A7-7B3E-8E340E6116C0}"/>
                </a:ext>
              </a:extLst>
            </p:cNvPr>
            <p:cNvSpPr>
              <a:spLocks noChangeShapeType="1"/>
            </p:cNvSpPr>
            <p:nvPr/>
          </p:nvSpPr>
          <p:spPr bwMode="auto">
            <a:xfrm>
              <a:off x="234" y="3609"/>
              <a:ext cx="0" cy="1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5" name="Line 27">
              <a:extLst>
                <a:ext uri="{FF2B5EF4-FFF2-40B4-BE49-F238E27FC236}">
                  <a16:creationId xmlns:a16="http://schemas.microsoft.com/office/drawing/2014/main" id="{98E4B6A7-1C34-CB83-9D59-1D1E894B9BFD}"/>
                </a:ext>
              </a:extLst>
            </p:cNvPr>
            <p:cNvSpPr>
              <a:spLocks noChangeShapeType="1"/>
            </p:cNvSpPr>
            <p:nvPr/>
          </p:nvSpPr>
          <p:spPr bwMode="auto">
            <a:xfrm>
              <a:off x="9" y="3753"/>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6" name="Line 28">
              <a:extLst>
                <a:ext uri="{FF2B5EF4-FFF2-40B4-BE49-F238E27FC236}">
                  <a16:creationId xmlns:a16="http://schemas.microsoft.com/office/drawing/2014/main" id="{552489CB-713D-6751-85E5-969DD058818B}"/>
                </a:ext>
              </a:extLst>
            </p:cNvPr>
            <p:cNvSpPr>
              <a:spLocks noChangeShapeType="1"/>
            </p:cNvSpPr>
            <p:nvPr/>
          </p:nvSpPr>
          <p:spPr bwMode="auto">
            <a:xfrm>
              <a:off x="316" y="3601"/>
              <a:ext cx="0" cy="3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7" name="Line 29">
              <a:extLst>
                <a:ext uri="{FF2B5EF4-FFF2-40B4-BE49-F238E27FC236}">
                  <a16:creationId xmlns:a16="http://schemas.microsoft.com/office/drawing/2014/main" id="{20B770D3-3076-1A87-27AE-43A825D5B52D}"/>
                </a:ext>
              </a:extLst>
            </p:cNvPr>
            <p:cNvSpPr>
              <a:spLocks noChangeShapeType="1"/>
            </p:cNvSpPr>
            <p:nvPr/>
          </p:nvSpPr>
          <p:spPr bwMode="auto">
            <a:xfrm>
              <a:off x="0" y="3925"/>
              <a:ext cx="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8" name="Line 30">
              <a:extLst>
                <a:ext uri="{FF2B5EF4-FFF2-40B4-BE49-F238E27FC236}">
                  <a16:creationId xmlns:a16="http://schemas.microsoft.com/office/drawing/2014/main" id="{57908ED3-C321-C98D-FBDE-0FA0AFE8D554}"/>
                </a:ext>
              </a:extLst>
            </p:cNvPr>
            <p:cNvSpPr>
              <a:spLocks noChangeShapeType="1"/>
            </p:cNvSpPr>
            <p:nvPr/>
          </p:nvSpPr>
          <p:spPr bwMode="auto">
            <a:xfrm>
              <a:off x="398" y="3593"/>
              <a:ext cx="0" cy="4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19" name="Line 31">
              <a:extLst>
                <a:ext uri="{FF2B5EF4-FFF2-40B4-BE49-F238E27FC236}">
                  <a16:creationId xmlns:a16="http://schemas.microsoft.com/office/drawing/2014/main" id="{B0A9707F-CCF5-56D7-7EE5-BE1B5289CF5E}"/>
                </a:ext>
              </a:extLst>
            </p:cNvPr>
            <p:cNvSpPr>
              <a:spLocks noChangeShapeType="1"/>
            </p:cNvSpPr>
            <p:nvPr/>
          </p:nvSpPr>
          <p:spPr bwMode="auto">
            <a:xfrm flipV="1">
              <a:off x="0" y="4079"/>
              <a:ext cx="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34" name="Text Box 32">
            <a:extLst>
              <a:ext uri="{FF2B5EF4-FFF2-40B4-BE49-F238E27FC236}">
                <a16:creationId xmlns:a16="http://schemas.microsoft.com/office/drawing/2014/main" id="{596C5C32-B802-712B-90B4-55996D147FD3}"/>
              </a:ext>
            </a:extLst>
          </p:cNvPr>
          <p:cNvSpPr txBox="1">
            <a:spLocks noChangeArrowheads="1"/>
          </p:cNvSpPr>
          <p:nvPr/>
        </p:nvSpPr>
        <p:spPr bwMode="auto">
          <a:xfrm>
            <a:off x="684213" y="4119563"/>
            <a:ext cx="555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A</a:t>
            </a:r>
          </a:p>
        </p:txBody>
      </p:sp>
      <p:sp>
        <p:nvSpPr>
          <p:cNvPr id="38935" name="Text Box 33">
            <a:extLst>
              <a:ext uri="{FF2B5EF4-FFF2-40B4-BE49-F238E27FC236}">
                <a16:creationId xmlns:a16="http://schemas.microsoft.com/office/drawing/2014/main" id="{76966313-4C8D-FF38-6120-9249DAFEDED8}"/>
              </a:ext>
            </a:extLst>
          </p:cNvPr>
          <p:cNvSpPr txBox="1">
            <a:spLocks noChangeArrowheads="1"/>
          </p:cNvSpPr>
          <p:nvPr/>
        </p:nvSpPr>
        <p:spPr bwMode="auto">
          <a:xfrm>
            <a:off x="700088" y="4376738"/>
            <a:ext cx="555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B</a:t>
            </a:r>
          </a:p>
        </p:txBody>
      </p:sp>
      <p:sp>
        <p:nvSpPr>
          <p:cNvPr id="38936" name="Text Box 34">
            <a:extLst>
              <a:ext uri="{FF2B5EF4-FFF2-40B4-BE49-F238E27FC236}">
                <a16:creationId xmlns:a16="http://schemas.microsoft.com/office/drawing/2014/main" id="{AE57CF2F-46CC-133A-1AD7-B5A417C97554}"/>
              </a:ext>
            </a:extLst>
          </p:cNvPr>
          <p:cNvSpPr txBox="1">
            <a:spLocks noChangeArrowheads="1"/>
          </p:cNvSpPr>
          <p:nvPr/>
        </p:nvSpPr>
        <p:spPr bwMode="auto">
          <a:xfrm>
            <a:off x="704850" y="464502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C</a:t>
            </a:r>
          </a:p>
        </p:txBody>
      </p:sp>
      <p:sp>
        <p:nvSpPr>
          <p:cNvPr id="38937" name="Text Box 35">
            <a:extLst>
              <a:ext uri="{FF2B5EF4-FFF2-40B4-BE49-F238E27FC236}">
                <a16:creationId xmlns:a16="http://schemas.microsoft.com/office/drawing/2014/main" id="{824A2FCC-F70F-1BBF-BF8A-07D0B9B07F75}"/>
              </a:ext>
            </a:extLst>
          </p:cNvPr>
          <p:cNvSpPr txBox="1">
            <a:spLocks noChangeArrowheads="1"/>
          </p:cNvSpPr>
          <p:nvPr/>
        </p:nvSpPr>
        <p:spPr bwMode="auto">
          <a:xfrm>
            <a:off x="1736725" y="401637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1</a:t>
            </a:r>
          </a:p>
        </p:txBody>
      </p:sp>
      <p:sp>
        <p:nvSpPr>
          <p:cNvPr id="38938" name="Line 36">
            <a:extLst>
              <a:ext uri="{FF2B5EF4-FFF2-40B4-BE49-F238E27FC236}">
                <a16:creationId xmlns:a16="http://schemas.microsoft.com/office/drawing/2014/main" id="{6B108049-A010-46B2-7D99-D18B466ECE56}"/>
              </a:ext>
            </a:extLst>
          </p:cNvPr>
          <p:cNvSpPr>
            <a:spLocks noChangeShapeType="1"/>
          </p:cNvSpPr>
          <p:nvPr/>
        </p:nvSpPr>
        <p:spPr bwMode="auto">
          <a:xfrm>
            <a:off x="2135188" y="4133850"/>
            <a:ext cx="365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9" name="Line 37">
            <a:extLst>
              <a:ext uri="{FF2B5EF4-FFF2-40B4-BE49-F238E27FC236}">
                <a16:creationId xmlns:a16="http://schemas.microsoft.com/office/drawing/2014/main" id="{2909F450-4715-C4B3-AE4B-76699C9E18B3}"/>
              </a:ext>
            </a:extLst>
          </p:cNvPr>
          <p:cNvSpPr>
            <a:spLocks noChangeShapeType="1"/>
          </p:cNvSpPr>
          <p:nvPr/>
        </p:nvSpPr>
        <p:spPr bwMode="auto">
          <a:xfrm>
            <a:off x="2816225" y="4335463"/>
            <a:ext cx="0" cy="3508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0" name="Line 38">
            <a:extLst>
              <a:ext uri="{FF2B5EF4-FFF2-40B4-BE49-F238E27FC236}">
                <a16:creationId xmlns:a16="http://schemas.microsoft.com/office/drawing/2014/main" id="{703EC329-181D-F956-1561-C1FD35B0DB9E}"/>
              </a:ext>
            </a:extLst>
          </p:cNvPr>
          <p:cNvSpPr>
            <a:spLocks noChangeShapeType="1"/>
          </p:cNvSpPr>
          <p:nvPr/>
        </p:nvSpPr>
        <p:spPr bwMode="auto">
          <a:xfrm>
            <a:off x="2822575" y="5207000"/>
            <a:ext cx="0" cy="3508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1" name="Line 39">
            <a:extLst>
              <a:ext uri="{FF2B5EF4-FFF2-40B4-BE49-F238E27FC236}">
                <a16:creationId xmlns:a16="http://schemas.microsoft.com/office/drawing/2014/main" id="{394862AA-3EE1-BE40-D773-7B009EFA9E9A}"/>
              </a:ext>
            </a:extLst>
          </p:cNvPr>
          <p:cNvSpPr>
            <a:spLocks noChangeShapeType="1"/>
          </p:cNvSpPr>
          <p:nvPr/>
        </p:nvSpPr>
        <p:spPr bwMode="auto">
          <a:xfrm>
            <a:off x="2690813" y="5581650"/>
            <a:ext cx="2682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2" name="Line 40">
            <a:extLst>
              <a:ext uri="{FF2B5EF4-FFF2-40B4-BE49-F238E27FC236}">
                <a16:creationId xmlns:a16="http://schemas.microsoft.com/office/drawing/2014/main" id="{9ACD830F-C479-0B82-98A6-6A7029AC8BBD}"/>
              </a:ext>
            </a:extLst>
          </p:cNvPr>
          <p:cNvSpPr>
            <a:spLocks noChangeShapeType="1"/>
          </p:cNvSpPr>
          <p:nvPr/>
        </p:nvSpPr>
        <p:spPr bwMode="auto">
          <a:xfrm>
            <a:off x="2822575" y="2533650"/>
            <a:ext cx="0" cy="13636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3" name="Line 41">
            <a:extLst>
              <a:ext uri="{FF2B5EF4-FFF2-40B4-BE49-F238E27FC236}">
                <a16:creationId xmlns:a16="http://schemas.microsoft.com/office/drawing/2014/main" id="{99D89D8A-7A1B-DBB8-6B03-EDDAD4B63AE6}"/>
              </a:ext>
            </a:extLst>
          </p:cNvPr>
          <p:cNvSpPr>
            <a:spLocks noChangeShapeType="1"/>
          </p:cNvSpPr>
          <p:nvPr/>
        </p:nvSpPr>
        <p:spPr bwMode="auto">
          <a:xfrm flipH="1">
            <a:off x="1917700" y="1466850"/>
            <a:ext cx="1588" cy="1317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4" name="Line 42">
            <a:extLst>
              <a:ext uri="{FF2B5EF4-FFF2-40B4-BE49-F238E27FC236}">
                <a16:creationId xmlns:a16="http://schemas.microsoft.com/office/drawing/2014/main" id="{5DA3B215-902F-D215-FFC3-42DAAE92CA13}"/>
              </a:ext>
            </a:extLst>
          </p:cNvPr>
          <p:cNvSpPr>
            <a:spLocks noChangeShapeType="1"/>
          </p:cNvSpPr>
          <p:nvPr/>
        </p:nvSpPr>
        <p:spPr bwMode="auto">
          <a:xfrm>
            <a:off x="2836863" y="1468438"/>
            <a:ext cx="0" cy="571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5" name="Line 43">
            <a:extLst>
              <a:ext uri="{FF2B5EF4-FFF2-40B4-BE49-F238E27FC236}">
                <a16:creationId xmlns:a16="http://schemas.microsoft.com/office/drawing/2014/main" id="{42404FFC-C039-D37B-2FE5-8AAAEFE38ACA}"/>
              </a:ext>
            </a:extLst>
          </p:cNvPr>
          <p:cNvSpPr>
            <a:spLocks noChangeShapeType="1"/>
          </p:cNvSpPr>
          <p:nvPr/>
        </p:nvSpPr>
        <p:spPr bwMode="auto">
          <a:xfrm>
            <a:off x="1903413" y="1450975"/>
            <a:ext cx="31877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6" name="Line 44">
            <a:extLst>
              <a:ext uri="{FF2B5EF4-FFF2-40B4-BE49-F238E27FC236}">
                <a16:creationId xmlns:a16="http://schemas.microsoft.com/office/drawing/2014/main" id="{AA59E25D-663A-0A4F-C1FC-14D477DD4F60}"/>
              </a:ext>
            </a:extLst>
          </p:cNvPr>
          <p:cNvSpPr>
            <a:spLocks noChangeShapeType="1"/>
          </p:cNvSpPr>
          <p:nvPr/>
        </p:nvSpPr>
        <p:spPr bwMode="auto">
          <a:xfrm>
            <a:off x="2879725" y="2841625"/>
            <a:ext cx="365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947" name="Group 45">
            <a:extLst>
              <a:ext uri="{FF2B5EF4-FFF2-40B4-BE49-F238E27FC236}">
                <a16:creationId xmlns:a16="http://schemas.microsoft.com/office/drawing/2014/main" id="{B50A96A8-1830-9D7A-290F-42287CCE1504}"/>
              </a:ext>
            </a:extLst>
          </p:cNvPr>
          <p:cNvGrpSpPr>
            <a:grpSpLocks/>
          </p:cNvGrpSpPr>
          <p:nvPr/>
        </p:nvGrpSpPr>
        <p:grpSpPr bwMode="auto">
          <a:xfrm>
            <a:off x="3235325" y="2613025"/>
            <a:ext cx="338138" cy="471488"/>
            <a:chOff x="594" y="3492"/>
            <a:chExt cx="189" cy="297"/>
          </a:xfrm>
        </p:grpSpPr>
        <p:sp>
          <p:nvSpPr>
            <p:cNvPr id="39006" name="Line 46">
              <a:extLst>
                <a:ext uri="{FF2B5EF4-FFF2-40B4-BE49-F238E27FC236}">
                  <a16:creationId xmlns:a16="http://schemas.microsoft.com/office/drawing/2014/main" id="{C055F87D-537B-2B69-B2A2-ECCFDF2BBA40}"/>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07" name="Line 47">
              <a:extLst>
                <a:ext uri="{FF2B5EF4-FFF2-40B4-BE49-F238E27FC236}">
                  <a16:creationId xmlns:a16="http://schemas.microsoft.com/office/drawing/2014/main" id="{8FBC682C-BB95-5BB6-78AA-58DD799DDC1A}"/>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08" name="Line 48">
              <a:extLst>
                <a:ext uri="{FF2B5EF4-FFF2-40B4-BE49-F238E27FC236}">
                  <a16:creationId xmlns:a16="http://schemas.microsoft.com/office/drawing/2014/main" id="{4134AFE0-3B84-902D-4AFC-6775595A5BF1}"/>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8948" name="Group 49">
            <a:extLst>
              <a:ext uri="{FF2B5EF4-FFF2-40B4-BE49-F238E27FC236}">
                <a16:creationId xmlns:a16="http://schemas.microsoft.com/office/drawing/2014/main" id="{3531B84F-D558-5B78-2B56-2FDF0019D8EC}"/>
              </a:ext>
            </a:extLst>
          </p:cNvPr>
          <p:cNvGrpSpPr>
            <a:grpSpLocks/>
          </p:cNvGrpSpPr>
          <p:nvPr/>
        </p:nvGrpSpPr>
        <p:grpSpPr bwMode="auto">
          <a:xfrm>
            <a:off x="3962400" y="2973388"/>
            <a:ext cx="384175" cy="485775"/>
            <a:chOff x="594" y="3492"/>
            <a:chExt cx="189" cy="297"/>
          </a:xfrm>
        </p:grpSpPr>
        <p:sp>
          <p:nvSpPr>
            <p:cNvPr id="39003" name="Line 50">
              <a:extLst>
                <a:ext uri="{FF2B5EF4-FFF2-40B4-BE49-F238E27FC236}">
                  <a16:creationId xmlns:a16="http://schemas.microsoft.com/office/drawing/2014/main" id="{0DF3D587-BABF-DA9D-142F-E9164885C844}"/>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04" name="Line 51">
              <a:extLst>
                <a:ext uri="{FF2B5EF4-FFF2-40B4-BE49-F238E27FC236}">
                  <a16:creationId xmlns:a16="http://schemas.microsoft.com/office/drawing/2014/main" id="{BE817008-6704-93B4-5E78-6FDDC466694B}"/>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05" name="Line 52">
              <a:extLst>
                <a:ext uri="{FF2B5EF4-FFF2-40B4-BE49-F238E27FC236}">
                  <a16:creationId xmlns:a16="http://schemas.microsoft.com/office/drawing/2014/main" id="{A19C1AC7-9F82-2F55-B527-C34223069DB7}"/>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949" name="Line 53">
            <a:extLst>
              <a:ext uri="{FF2B5EF4-FFF2-40B4-BE49-F238E27FC236}">
                <a16:creationId xmlns:a16="http://schemas.microsoft.com/office/drawing/2014/main" id="{1EB2C655-4CCE-F5E7-7F0D-A77E0A06FEB2}"/>
              </a:ext>
            </a:extLst>
          </p:cNvPr>
          <p:cNvSpPr>
            <a:spLocks noChangeShapeType="1"/>
          </p:cNvSpPr>
          <p:nvPr/>
        </p:nvSpPr>
        <p:spPr bwMode="auto">
          <a:xfrm>
            <a:off x="3579813" y="3081338"/>
            <a:ext cx="3175" cy="377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0" name="Line 54">
            <a:extLst>
              <a:ext uri="{FF2B5EF4-FFF2-40B4-BE49-F238E27FC236}">
                <a16:creationId xmlns:a16="http://schemas.microsoft.com/office/drawing/2014/main" id="{98F71180-EA9A-AAD6-36C5-76F63C8B1E8B}"/>
              </a:ext>
            </a:extLst>
          </p:cNvPr>
          <p:cNvSpPr>
            <a:spLocks noChangeShapeType="1"/>
          </p:cNvSpPr>
          <p:nvPr/>
        </p:nvSpPr>
        <p:spPr bwMode="auto">
          <a:xfrm>
            <a:off x="3594100" y="3209925"/>
            <a:ext cx="3667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1" name="Line 55">
            <a:extLst>
              <a:ext uri="{FF2B5EF4-FFF2-40B4-BE49-F238E27FC236}">
                <a16:creationId xmlns:a16="http://schemas.microsoft.com/office/drawing/2014/main" id="{1D9ED541-BDCB-C113-AF63-296F9F696ED4}"/>
              </a:ext>
            </a:extLst>
          </p:cNvPr>
          <p:cNvSpPr>
            <a:spLocks noChangeShapeType="1"/>
          </p:cNvSpPr>
          <p:nvPr/>
        </p:nvSpPr>
        <p:spPr bwMode="auto">
          <a:xfrm>
            <a:off x="3421063" y="4149725"/>
            <a:ext cx="2698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2" name="Line 56">
            <a:extLst>
              <a:ext uri="{FF2B5EF4-FFF2-40B4-BE49-F238E27FC236}">
                <a16:creationId xmlns:a16="http://schemas.microsoft.com/office/drawing/2014/main" id="{4F518CC1-AB0E-0D8F-C960-DA2FDFBDDB31}"/>
              </a:ext>
            </a:extLst>
          </p:cNvPr>
          <p:cNvSpPr>
            <a:spLocks noChangeShapeType="1"/>
          </p:cNvSpPr>
          <p:nvPr/>
        </p:nvSpPr>
        <p:spPr bwMode="auto">
          <a:xfrm>
            <a:off x="3565525" y="3922713"/>
            <a:ext cx="3175" cy="2238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3" name="Line 57">
            <a:extLst>
              <a:ext uri="{FF2B5EF4-FFF2-40B4-BE49-F238E27FC236}">
                <a16:creationId xmlns:a16="http://schemas.microsoft.com/office/drawing/2014/main" id="{01C5E8B3-DDEE-31DB-E7AE-F600DDD9308E}"/>
              </a:ext>
            </a:extLst>
          </p:cNvPr>
          <p:cNvSpPr>
            <a:spLocks noChangeShapeType="1"/>
          </p:cNvSpPr>
          <p:nvPr/>
        </p:nvSpPr>
        <p:spPr bwMode="auto">
          <a:xfrm>
            <a:off x="2808288" y="4519613"/>
            <a:ext cx="1187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4" name="Line 58">
            <a:extLst>
              <a:ext uri="{FF2B5EF4-FFF2-40B4-BE49-F238E27FC236}">
                <a16:creationId xmlns:a16="http://schemas.microsoft.com/office/drawing/2014/main" id="{2D1481F1-41F9-88C8-5328-B02B3A99BCEA}"/>
              </a:ext>
            </a:extLst>
          </p:cNvPr>
          <p:cNvSpPr>
            <a:spLocks noChangeShapeType="1"/>
          </p:cNvSpPr>
          <p:nvPr/>
        </p:nvSpPr>
        <p:spPr bwMode="auto">
          <a:xfrm>
            <a:off x="4016375" y="4325938"/>
            <a:ext cx="0" cy="357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5" name="Line 59">
            <a:extLst>
              <a:ext uri="{FF2B5EF4-FFF2-40B4-BE49-F238E27FC236}">
                <a16:creationId xmlns:a16="http://schemas.microsoft.com/office/drawing/2014/main" id="{1B55F9DA-4739-D34F-770E-75C8DE7CA383}"/>
              </a:ext>
            </a:extLst>
          </p:cNvPr>
          <p:cNvSpPr>
            <a:spLocks noChangeShapeType="1"/>
          </p:cNvSpPr>
          <p:nvPr/>
        </p:nvSpPr>
        <p:spPr bwMode="auto">
          <a:xfrm flipH="1">
            <a:off x="4311650" y="4745038"/>
            <a:ext cx="1588" cy="8429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6" name="Line 60">
            <a:extLst>
              <a:ext uri="{FF2B5EF4-FFF2-40B4-BE49-F238E27FC236}">
                <a16:creationId xmlns:a16="http://schemas.microsoft.com/office/drawing/2014/main" id="{FEB8055C-D138-B997-1C3C-D2190F8A05ED}"/>
              </a:ext>
            </a:extLst>
          </p:cNvPr>
          <p:cNvSpPr>
            <a:spLocks noChangeShapeType="1"/>
          </p:cNvSpPr>
          <p:nvPr/>
        </p:nvSpPr>
        <p:spPr bwMode="auto">
          <a:xfrm>
            <a:off x="4181475" y="5583238"/>
            <a:ext cx="2698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7" name="Line 61">
            <a:extLst>
              <a:ext uri="{FF2B5EF4-FFF2-40B4-BE49-F238E27FC236}">
                <a16:creationId xmlns:a16="http://schemas.microsoft.com/office/drawing/2014/main" id="{956619CF-B82F-6309-439F-1CF9C138E57F}"/>
              </a:ext>
            </a:extLst>
          </p:cNvPr>
          <p:cNvSpPr>
            <a:spLocks noChangeShapeType="1"/>
          </p:cNvSpPr>
          <p:nvPr/>
        </p:nvSpPr>
        <p:spPr bwMode="auto">
          <a:xfrm>
            <a:off x="4337050" y="3424238"/>
            <a:ext cx="0" cy="850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8" name="Line 62">
            <a:extLst>
              <a:ext uri="{FF2B5EF4-FFF2-40B4-BE49-F238E27FC236}">
                <a16:creationId xmlns:a16="http://schemas.microsoft.com/office/drawing/2014/main" id="{62BBAB16-BD13-2CD8-D71B-B2E447A18287}"/>
              </a:ext>
            </a:extLst>
          </p:cNvPr>
          <p:cNvSpPr>
            <a:spLocks noChangeShapeType="1"/>
          </p:cNvSpPr>
          <p:nvPr/>
        </p:nvSpPr>
        <p:spPr bwMode="auto">
          <a:xfrm>
            <a:off x="3568700" y="2608263"/>
            <a:ext cx="777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9" name="Line 63">
            <a:extLst>
              <a:ext uri="{FF2B5EF4-FFF2-40B4-BE49-F238E27FC236}">
                <a16:creationId xmlns:a16="http://schemas.microsoft.com/office/drawing/2014/main" id="{03CD2660-47A7-DCB4-BDE0-4BC3DF3EEC52}"/>
              </a:ext>
            </a:extLst>
          </p:cNvPr>
          <p:cNvSpPr>
            <a:spLocks noChangeShapeType="1"/>
          </p:cNvSpPr>
          <p:nvPr/>
        </p:nvSpPr>
        <p:spPr bwMode="auto">
          <a:xfrm>
            <a:off x="4325938" y="2438400"/>
            <a:ext cx="1587" cy="5318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60" name="Line 64">
            <a:extLst>
              <a:ext uri="{FF2B5EF4-FFF2-40B4-BE49-F238E27FC236}">
                <a16:creationId xmlns:a16="http://schemas.microsoft.com/office/drawing/2014/main" id="{90967BCE-6623-BF02-D742-337C85A8A6DE}"/>
              </a:ext>
            </a:extLst>
          </p:cNvPr>
          <p:cNvSpPr>
            <a:spLocks noChangeShapeType="1"/>
          </p:cNvSpPr>
          <p:nvPr/>
        </p:nvSpPr>
        <p:spPr bwMode="auto">
          <a:xfrm>
            <a:off x="4325938" y="1471613"/>
            <a:ext cx="0" cy="4302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61" name="Line 65">
            <a:extLst>
              <a:ext uri="{FF2B5EF4-FFF2-40B4-BE49-F238E27FC236}">
                <a16:creationId xmlns:a16="http://schemas.microsoft.com/office/drawing/2014/main" id="{824A0F29-4D16-33F2-0DAD-19F0CD4EFB00}"/>
              </a:ext>
            </a:extLst>
          </p:cNvPr>
          <p:cNvSpPr>
            <a:spLocks noChangeShapeType="1"/>
          </p:cNvSpPr>
          <p:nvPr/>
        </p:nvSpPr>
        <p:spPr bwMode="auto">
          <a:xfrm>
            <a:off x="4325938" y="3900488"/>
            <a:ext cx="8413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62" name="Oval 66">
            <a:extLst>
              <a:ext uri="{FF2B5EF4-FFF2-40B4-BE49-F238E27FC236}">
                <a16:creationId xmlns:a16="http://schemas.microsoft.com/office/drawing/2014/main" id="{634D4E84-5E95-9FAF-8C9F-2274CF01AF66}"/>
              </a:ext>
            </a:extLst>
          </p:cNvPr>
          <p:cNvSpPr>
            <a:spLocks noChangeArrowheads="1"/>
          </p:cNvSpPr>
          <p:nvPr/>
        </p:nvSpPr>
        <p:spPr bwMode="auto">
          <a:xfrm>
            <a:off x="5143500" y="3838575"/>
            <a:ext cx="127000" cy="11271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63" name="Oval 67">
            <a:extLst>
              <a:ext uri="{FF2B5EF4-FFF2-40B4-BE49-F238E27FC236}">
                <a16:creationId xmlns:a16="http://schemas.microsoft.com/office/drawing/2014/main" id="{53C79AC3-A43C-1ABA-2B95-47932FDC07F3}"/>
              </a:ext>
            </a:extLst>
          </p:cNvPr>
          <p:cNvSpPr>
            <a:spLocks noChangeArrowheads="1"/>
          </p:cNvSpPr>
          <p:nvPr/>
        </p:nvSpPr>
        <p:spPr bwMode="auto">
          <a:xfrm>
            <a:off x="2755900" y="4456113"/>
            <a:ext cx="100013" cy="11906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64" name="Oval 68">
            <a:extLst>
              <a:ext uri="{FF2B5EF4-FFF2-40B4-BE49-F238E27FC236}">
                <a16:creationId xmlns:a16="http://schemas.microsoft.com/office/drawing/2014/main" id="{478C8C08-7EC2-D9F9-03FD-2063EC7DFBF6}"/>
              </a:ext>
            </a:extLst>
          </p:cNvPr>
          <p:cNvSpPr>
            <a:spLocks noChangeArrowheads="1"/>
          </p:cNvSpPr>
          <p:nvPr/>
        </p:nvSpPr>
        <p:spPr bwMode="auto">
          <a:xfrm>
            <a:off x="4283075" y="3843338"/>
            <a:ext cx="100013" cy="11906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65" name="Oval 69">
            <a:extLst>
              <a:ext uri="{FF2B5EF4-FFF2-40B4-BE49-F238E27FC236}">
                <a16:creationId xmlns:a16="http://schemas.microsoft.com/office/drawing/2014/main" id="{D0A3F7D7-C53D-4488-D7F3-7359BC8D7EF4}"/>
              </a:ext>
            </a:extLst>
          </p:cNvPr>
          <p:cNvSpPr>
            <a:spLocks noChangeArrowheads="1"/>
          </p:cNvSpPr>
          <p:nvPr/>
        </p:nvSpPr>
        <p:spPr bwMode="auto">
          <a:xfrm>
            <a:off x="2773363" y="2786063"/>
            <a:ext cx="100012" cy="11906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66" name="Oval 70">
            <a:extLst>
              <a:ext uri="{FF2B5EF4-FFF2-40B4-BE49-F238E27FC236}">
                <a16:creationId xmlns:a16="http://schemas.microsoft.com/office/drawing/2014/main" id="{8E2C47AA-5EBB-8B3B-36A9-ACA89674417C}"/>
              </a:ext>
            </a:extLst>
          </p:cNvPr>
          <p:cNvSpPr>
            <a:spLocks noChangeArrowheads="1"/>
          </p:cNvSpPr>
          <p:nvPr/>
        </p:nvSpPr>
        <p:spPr bwMode="auto">
          <a:xfrm>
            <a:off x="4278313" y="2546350"/>
            <a:ext cx="100012" cy="1190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67" name="Oval 71">
            <a:extLst>
              <a:ext uri="{FF2B5EF4-FFF2-40B4-BE49-F238E27FC236}">
                <a16:creationId xmlns:a16="http://schemas.microsoft.com/office/drawing/2014/main" id="{7717AE5F-E71C-0E74-4F92-E7A2B9F6B6A1}"/>
              </a:ext>
            </a:extLst>
          </p:cNvPr>
          <p:cNvSpPr>
            <a:spLocks noChangeArrowheads="1"/>
          </p:cNvSpPr>
          <p:nvPr/>
        </p:nvSpPr>
        <p:spPr bwMode="auto">
          <a:xfrm>
            <a:off x="5073650" y="1411288"/>
            <a:ext cx="127000" cy="11271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68" name="Oval 72">
            <a:extLst>
              <a:ext uri="{FF2B5EF4-FFF2-40B4-BE49-F238E27FC236}">
                <a16:creationId xmlns:a16="http://schemas.microsoft.com/office/drawing/2014/main" id="{050236CC-82B2-4778-77AF-08026EF3C642}"/>
              </a:ext>
            </a:extLst>
          </p:cNvPr>
          <p:cNvSpPr>
            <a:spLocks noChangeArrowheads="1"/>
          </p:cNvSpPr>
          <p:nvPr/>
        </p:nvSpPr>
        <p:spPr bwMode="auto">
          <a:xfrm>
            <a:off x="3525838" y="3143250"/>
            <a:ext cx="100012" cy="1190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69" name="Text Box 73">
            <a:extLst>
              <a:ext uri="{FF2B5EF4-FFF2-40B4-BE49-F238E27FC236}">
                <a16:creationId xmlns:a16="http://schemas.microsoft.com/office/drawing/2014/main" id="{5AF032DF-E15F-75A8-709A-5144198DFD5A}"/>
              </a:ext>
            </a:extLst>
          </p:cNvPr>
          <p:cNvSpPr txBox="1">
            <a:spLocks noChangeArrowheads="1"/>
          </p:cNvSpPr>
          <p:nvPr/>
        </p:nvSpPr>
        <p:spPr bwMode="auto">
          <a:xfrm>
            <a:off x="1341438" y="2693988"/>
            <a:ext cx="55562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1</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3KΩ</a:t>
            </a:r>
          </a:p>
        </p:txBody>
      </p:sp>
      <p:sp>
        <p:nvSpPr>
          <p:cNvPr id="38970" name="Text Box 74">
            <a:extLst>
              <a:ext uri="{FF2B5EF4-FFF2-40B4-BE49-F238E27FC236}">
                <a16:creationId xmlns:a16="http://schemas.microsoft.com/office/drawing/2014/main" id="{AD49D768-1687-A8E8-EDE6-588674781834}"/>
              </a:ext>
            </a:extLst>
          </p:cNvPr>
          <p:cNvSpPr txBox="1">
            <a:spLocks noChangeArrowheads="1"/>
          </p:cNvSpPr>
          <p:nvPr/>
        </p:nvSpPr>
        <p:spPr bwMode="auto">
          <a:xfrm>
            <a:off x="2190750" y="1924050"/>
            <a:ext cx="652463"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2</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750Ω</a:t>
            </a:r>
          </a:p>
        </p:txBody>
      </p:sp>
      <p:sp>
        <p:nvSpPr>
          <p:cNvPr id="38971" name="Text Box 75">
            <a:extLst>
              <a:ext uri="{FF2B5EF4-FFF2-40B4-BE49-F238E27FC236}">
                <a16:creationId xmlns:a16="http://schemas.microsoft.com/office/drawing/2014/main" id="{AC0AC62B-ED97-EF01-F755-45107CCE65DA}"/>
              </a:ext>
            </a:extLst>
          </p:cNvPr>
          <p:cNvSpPr txBox="1">
            <a:spLocks noChangeArrowheads="1"/>
          </p:cNvSpPr>
          <p:nvPr/>
        </p:nvSpPr>
        <p:spPr bwMode="auto">
          <a:xfrm>
            <a:off x="3700463" y="1773238"/>
            <a:ext cx="652462"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4</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100Ω</a:t>
            </a:r>
          </a:p>
        </p:txBody>
      </p:sp>
      <p:sp>
        <p:nvSpPr>
          <p:cNvPr id="38972" name="Text Box 76">
            <a:extLst>
              <a:ext uri="{FF2B5EF4-FFF2-40B4-BE49-F238E27FC236}">
                <a16:creationId xmlns:a16="http://schemas.microsoft.com/office/drawing/2014/main" id="{2DBE7FA1-AA62-EB19-53BB-4762A7BCD0A2}"/>
              </a:ext>
            </a:extLst>
          </p:cNvPr>
          <p:cNvSpPr txBox="1">
            <a:spLocks noChangeArrowheads="1"/>
          </p:cNvSpPr>
          <p:nvPr/>
        </p:nvSpPr>
        <p:spPr bwMode="auto">
          <a:xfrm>
            <a:off x="2124075" y="4487863"/>
            <a:ext cx="652463"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3</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360Ω</a:t>
            </a:r>
          </a:p>
        </p:txBody>
      </p:sp>
      <p:sp>
        <p:nvSpPr>
          <p:cNvPr id="38973" name="Text Box 77">
            <a:extLst>
              <a:ext uri="{FF2B5EF4-FFF2-40B4-BE49-F238E27FC236}">
                <a16:creationId xmlns:a16="http://schemas.microsoft.com/office/drawing/2014/main" id="{247FCF95-47E3-80AA-F7B3-BC9CA659ADF6}"/>
              </a:ext>
            </a:extLst>
          </p:cNvPr>
          <p:cNvSpPr txBox="1">
            <a:spLocks noChangeArrowheads="1"/>
          </p:cNvSpPr>
          <p:nvPr/>
        </p:nvSpPr>
        <p:spPr bwMode="auto">
          <a:xfrm>
            <a:off x="2493963" y="3124200"/>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2</a:t>
            </a:r>
          </a:p>
        </p:txBody>
      </p:sp>
      <p:sp>
        <p:nvSpPr>
          <p:cNvPr id="38974" name="Text Box 78">
            <a:extLst>
              <a:ext uri="{FF2B5EF4-FFF2-40B4-BE49-F238E27FC236}">
                <a16:creationId xmlns:a16="http://schemas.microsoft.com/office/drawing/2014/main" id="{EEA73553-4206-18B5-4F8A-34126F7C10E9}"/>
              </a:ext>
            </a:extLst>
          </p:cNvPr>
          <p:cNvSpPr txBox="1">
            <a:spLocks noChangeArrowheads="1"/>
          </p:cNvSpPr>
          <p:nvPr/>
        </p:nvSpPr>
        <p:spPr bwMode="auto">
          <a:xfrm>
            <a:off x="3419475" y="2674938"/>
            <a:ext cx="555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3</a:t>
            </a:r>
          </a:p>
        </p:txBody>
      </p:sp>
      <p:sp>
        <p:nvSpPr>
          <p:cNvPr id="38975" name="Text Box 79">
            <a:extLst>
              <a:ext uri="{FF2B5EF4-FFF2-40B4-BE49-F238E27FC236}">
                <a16:creationId xmlns:a16="http://schemas.microsoft.com/office/drawing/2014/main" id="{8B97C568-DD22-DBC5-8F6D-2513F6ADA495}"/>
              </a:ext>
            </a:extLst>
          </p:cNvPr>
          <p:cNvSpPr txBox="1">
            <a:spLocks noChangeArrowheads="1"/>
          </p:cNvSpPr>
          <p:nvPr/>
        </p:nvSpPr>
        <p:spPr bwMode="auto">
          <a:xfrm>
            <a:off x="4135438" y="302577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4</a:t>
            </a:r>
          </a:p>
        </p:txBody>
      </p:sp>
      <p:sp>
        <p:nvSpPr>
          <p:cNvPr id="38976" name="Text Box 80">
            <a:extLst>
              <a:ext uri="{FF2B5EF4-FFF2-40B4-BE49-F238E27FC236}">
                <a16:creationId xmlns:a16="http://schemas.microsoft.com/office/drawing/2014/main" id="{7781A044-167B-FCB4-A8C8-1F29E99632CB}"/>
              </a:ext>
            </a:extLst>
          </p:cNvPr>
          <p:cNvSpPr txBox="1">
            <a:spLocks noChangeArrowheads="1"/>
          </p:cNvSpPr>
          <p:nvPr/>
        </p:nvSpPr>
        <p:spPr bwMode="auto">
          <a:xfrm>
            <a:off x="3070225" y="3309938"/>
            <a:ext cx="652463"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5</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3KΩ</a:t>
            </a:r>
          </a:p>
        </p:txBody>
      </p:sp>
      <p:sp>
        <p:nvSpPr>
          <p:cNvPr id="38977" name="Oval 81">
            <a:extLst>
              <a:ext uri="{FF2B5EF4-FFF2-40B4-BE49-F238E27FC236}">
                <a16:creationId xmlns:a16="http://schemas.microsoft.com/office/drawing/2014/main" id="{2CABFA85-7722-4DA6-FDCC-70EBFF19F0D4}"/>
              </a:ext>
            </a:extLst>
          </p:cNvPr>
          <p:cNvSpPr>
            <a:spLocks noChangeArrowheads="1"/>
          </p:cNvSpPr>
          <p:nvPr/>
        </p:nvSpPr>
        <p:spPr bwMode="auto">
          <a:xfrm>
            <a:off x="4281488" y="1397000"/>
            <a:ext cx="100012" cy="1190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78" name="Oval 82">
            <a:extLst>
              <a:ext uri="{FF2B5EF4-FFF2-40B4-BE49-F238E27FC236}">
                <a16:creationId xmlns:a16="http://schemas.microsoft.com/office/drawing/2014/main" id="{97704087-A792-7253-D013-30AABC063A78}"/>
              </a:ext>
            </a:extLst>
          </p:cNvPr>
          <p:cNvSpPr>
            <a:spLocks noChangeArrowheads="1"/>
          </p:cNvSpPr>
          <p:nvPr/>
        </p:nvSpPr>
        <p:spPr bwMode="auto">
          <a:xfrm>
            <a:off x="2782888" y="1398588"/>
            <a:ext cx="100012" cy="11906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38979" name="Text Box 83">
            <a:extLst>
              <a:ext uri="{FF2B5EF4-FFF2-40B4-BE49-F238E27FC236}">
                <a16:creationId xmlns:a16="http://schemas.microsoft.com/office/drawing/2014/main" id="{1431B943-FF4F-1315-D14A-1AC1BA454682}"/>
              </a:ext>
            </a:extLst>
          </p:cNvPr>
          <p:cNvSpPr txBox="1">
            <a:spLocks noChangeArrowheads="1"/>
          </p:cNvSpPr>
          <p:nvPr/>
        </p:nvSpPr>
        <p:spPr bwMode="auto">
          <a:xfrm>
            <a:off x="2008188" y="4021138"/>
            <a:ext cx="555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38980" name="Text Box 84">
            <a:extLst>
              <a:ext uri="{FF2B5EF4-FFF2-40B4-BE49-F238E27FC236}">
                <a16:creationId xmlns:a16="http://schemas.microsoft.com/office/drawing/2014/main" id="{7C956AAD-11FD-C578-BEBA-B4F37F56D7D7}"/>
              </a:ext>
            </a:extLst>
          </p:cNvPr>
          <p:cNvSpPr txBox="1">
            <a:spLocks noChangeArrowheads="1"/>
          </p:cNvSpPr>
          <p:nvPr/>
        </p:nvSpPr>
        <p:spPr bwMode="auto">
          <a:xfrm>
            <a:off x="1600200" y="338772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38981" name="Text Box 85">
            <a:extLst>
              <a:ext uri="{FF2B5EF4-FFF2-40B4-BE49-F238E27FC236}">
                <a16:creationId xmlns:a16="http://schemas.microsoft.com/office/drawing/2014/main" id="{137A20C0-BA2A-B0A7-323B-B1FBC4EE087D}"/>
              </a:ext>
            </a:extLst>
          </p:cNvPr>
          <p:cNvSpPr txBox="1">
            <a:spLocks noChangeArrowheads="1"/>
          </p:cNvSpPr>
          <p:nvPr/>
        </p:nvSpPr>
        <p:spPr bwMode="auto">
          <a:xfrm>
            <a:off x="4852988" y="1016000"/>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V</a:t>
            </a:r>
            <a:r>
              <a:rPr lang="en-US" altLang="zh-CN" sz="1800" baseline="-25000">
                <a:solidFill>
                  <a:srgbClr val="CC0099"/>
                </a:solidFill>
                <a:latin typeface="Tahoma" panose="020B0604030504040204" pitchFamily="34" charset="0"/>
                <a:ea typeface="Arial Unicode MS" panose="020B0604020202020204" pitchFamily="34" charset="-122"/>
              </a:rPr>
              <a:t>CC</a:t>
            </a:r>
          </a:p>
        </p:txBody>
      </p:sp>
      <p:sp>
        <p:nvSpPr>
          <p:cNvPr id="38982" name="Text Box 86">
            <a:extLst>
              <a:ext uri="{FF2B5EF4-FFF2-40B4-BE49-F238E27FC236}">
                <a16:creationId xmlns:a16="http://schemas.microsoft.com/office/drawing/2014/main" id="{7F964F06-9E35-88A6-568C-E520B7166039}"/>
              </a:ext>
            </a:extLst>
          </p:cNvPr>
          <p:cNvSpPr txBox="1">
            <a:spLocks noChangeArrowheads="1"/>
          </p:cNvSpPr>
          <p:nvPr/>
        </p:nvSpPr>
        <p:spPr bwMode="auto">
          <a:xfrm>
            <a:off x="4829175" y="349567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V</a:t>
            </a:r>
            <a:r>
              <a:rPr lang="en-US" altLang="zh-CN" sz="1800" baseline="-25000">
                <a:solidFill>
                  <a:srgbClr val="CC0099"/>
                </a:solidFill>
                <a:latin typeface="Tahoma" panose="020B0604030504040204" pitchFamily="34" charset="0"/>
                <a:ea typeface="Arial Unicode MS" panose="020B0604020202020204" pitchFamily="34" charset="-122"/>
              </a:rPr>
              <a:t>O</a:t>
            </a:r>
          </a:p>
        </p:txBody>
      </p:sp>
      <p:sp>
        <p:nvSpPr>
          <p:cNvPr id="38983" name="Text Box 87">
            <a:extLst>
              <a:ext uri="{FF2B5EF4-FFF2-40B4-BE49-F238E27FC236}">
                <a16:creationId xmlns:a16="http://schemas.microsoft.com/office/drawing/2014/main" id="{169854AC-4B27-35B9-0CDD-1ECBBA828F6A}"/>
              </a:ext>
            </a:extLst>
          </p:cNvPr>
          <p:cNvSpPr txBox="1">
            <a:spLocks noChangeArrowheads="1"/>
          </p:cNvSpPr>
          <p:nvPr/>
        </p:nvSpPr>
        <p:spPr bwMode="auto">
          <a:xfrm>
            <a:off x="4892675" y="3862388"/>
            <a:ext cx="460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F</a:t>
            </a:r>
          </a:p>
        </p:txBody>
      </p:sp>
      <p:sp>
        <p:nvSpPr>
          <p:cNvPr id="38984" name="Text Box 88">
            <a:extLst>
              <a:ext uri="{FF2B5EF4-FFF2-40B4-BE49-F238E27FC236}">
                <a16:creationId xmlns:a16="http://schemas.microsoft.com/office/drawing/2014/main" id="{D01792A4-43DD-AAB3-E33A-A9D95956A4FD}"/>
              </a:ext>
            </a:extLst>
          </p:cNvPr>
          <p:cNvSpPr txBox="1">
            <a:spLocks noChangeArrowheads="1"/>
          </p:cNvSpPr>
          <p:nvPr/>
        </p:nvSpPr>
        <p:spPr bwMode="auto">
          <a:xfrm>
            <a:off x="4271963" y="258762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38985" name="Text Box 89">
            <a:extLst>
              <a:ext uri="{FF2B5EF4-FFF2-40B4-BE49-F238E27FC236}">
                <a16:creationId xmlns:a16="http://schemas.microsoft.com/office/drawing/2014/main" id="{4950487A-86CA-D4EE-25EC-563C39B68678}"/>
              </a:ext>
            </a:extLst>
          </p:cNvPr>
          <p:cNvSpPr txBox="1">
            <a:spLocks noChangeArrowheads="1"/>
          </p:cNvSpPr>
          <p:nvPr/>
        </p:nvSpPr>
        <p:spPr bwMode="auto">
          <a:xfrm>
            <a:off x="4287838" y="3379788"/>
            <a:ext cx="555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38986" name="Text Box 90">
            <a:extLst>
              <a:ext uri="{FF2B5EF4-FFF2-40B4-BE49-F238E27FC236}">
                <a16:creationId xmlns:a16="http://schemas.microsoft.com/office/drawing/2014/main" id="{877CA9A2-71C3-815B-69C0-C37EF7F6AE8C}"/>
              </a:ext>
            </a:extLst>
          </p:cNvPr>
          <p:cNvSpPr txBox="1">
            <a:spLocks noChangeArrowheads="1"/>
          </p:cNvSpPr>
          <p:nvPr/>
        </p:nvSpPr>
        <p:spPr bwMode="auto">
          <a:xfrm>
            <a:off x="3602038" y="315277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38987" name="Text Box 91">
            <a:extLst>
              <a:ext uri="{FF2B5EF4-FFF2-40B4-BE49-F238E27FC236}">
                <a16:creationId xmlns:a16="http://schemas.microsoft.com/office/drawing/2014/main" id="{45475F47-A45C-7007-70D9-32072E0BC604}"/>
              </a:ext>
            </a:extLst>
          </p:cNvPr>
          <p:cNvSpPr txBox="1">
            <a:spLocks noChangeArrowheads="1"/>
          </p:cNvSpPr>
          <p:nvPr/>
        </p:nvSpPr>
        <p:spPr bwMode="auto">
          <a:xfrm>
            <a:off x="3221038" y="3001963"/>
            <a:ext cx="555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38988" name="Text Box 92">
            <a:extLst>
              <a:ext uri="{FF2B5EF4-FFF2-40B4-BE49-F238E27FC236}">
                <a16:creationId xmlns:a16="http://schemas.microsoft.com/office/drawing/2014/main" id="{B5531629-1DF9-03B1-C9D3-384D787A22B0}"/>
              </a:ext>
            </a:extLst>
          </p:cNvPr>
          <p:cNvSpPr txBox="1">
            <a:spLocks noChangeArrowheads="1"/>
          </p:cNvSpPr>
          <p:nvPr/>
        </p:nvSpPr>
        <p:spPr bwMode="auto">
          <a:xfrm>
            <a:off x="3459163" y="2255838"/>
            <a:ext cx="555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38989" name="Text Box 93">
            <a:extLst>
              <a:ext uri="{FF2B5EF4-FFF2-40B4-BE49-F238E27FC236}">
                <a16:creationId xmlns:a16="http://schemas.microsoft.com/office/drawing/2014/main" id="{8FC24E00-F5C4-B051-29CA-D48A2C7E6BF0}"/>
              </a:ext>
            </a:extLst>
          </p:cNvPr>
          <p:cNvSpPr txBox="1">
            <a:spLocks noChangeArrowheads="1"/>
          </p:cNvSpPr>
          <p:nvPr/>
        </p:nvSpPr>
        <p:spPr bwMode="auto">
          <a:xfrm>
            <a:off x="3597275" y="4178300"/>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5</a:t>
            </a:r>
          </a:p>
        </p:txBody>
      </p:sp>
      <p:sp>
        <p:nvSpPr>
          <p:cNvPr id="38990" name="Text Box 94">
            <a:extLst>
              <a:ext uri="{FF2B5EF4-FFF2-40B4-BE49-F238E27FC236}">
                <a16:creationId xmlns:a16="http://schemas.microsoft.com/office/drawing/2014/main" id="{D81336E4-49A5-F84F-9FF8-330660D032DE}"/>
              </a:ext>
            </a:extLst>
          </p:cNvPr>
          <p:cNvSpPr txBox="1">
            <a:spLocks noChangeArrowheads="1"/>
          </p:cNvSpPr>
          <p:nvPr/>
        </p:nvSpPr>
        <p:spPr bwMode="auto">
          <a:xfrm>
            <a:off x="4381500" y="3813175"/>
            <a:ext cx="555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5</a:t>
            </a:r>
          </a:p>
        </p:txBody>
      </p:sp>
      <p:sp>
        <p:nvSpPr>
          <p:cNvPr id="38991" name="Line 95">
            <a:extLst>
              <a:ext uri="{FF2B5EF4-FFF2-40B4-BE49-F238E27FC236}">
                <a16:creationId xmlns:a16="http://schemas.microsoft.com/office/drawing/2014/main" id="{372A6E88-1E65-969E-3243-D2FBEC7B1DC5}"/>
              </a:ext>
            </a:extLst>
          </p:cNvPr>
          <p:cNvSpPr>
            <a:spLocks noChangeShapeType="1"/>
          </p:cNvSpPr>
          <p:nvPr/>
        </p:nvSpPr>
        <p:spPr bwMode="auto">
          <a:xfrm>
            <a:off x="4606925" y="3284538"/>
            <a:ext cx="0" cy="26828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92" name="Line 96">
            <a:extLst>
              <a:ext uri="{FF2B5EF4-FFF2-40B4-BE49-F238E27FC236}">
                <a16:creationId xmlns:a16="http://schemas.microsoft.com/office/drawing/2014/main" id="{3B31D24E-941C-881B-E227-8EA8F33B4AEA}"/>
              </a:ext>
            </a:extLst>
          </p:cNvPr>
          <p:cNvSpPr>
            <a:spLocks noChangeShapeType="1"/>
          </p:cNvSpPr>
          <p:nvPr/>
        </p:nvSpPr>
        <p:spPr bwMode="auto">
          <a:xfrm>
            <a:off x="4616450" y="3552825"/>
            <a:ext cx="65405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93" name="Rectangle 97">
            <a:extLst>
              <a:ext uri="{FF2B5EF4-FFF2-40B4-BE49-F238E27FC236}">
                <a16:creationId xmlns:a16="http://schemas.microsoft.com/office/drawing/2014/main" id="{0882797E-B8D5-4037-BE2E-C928086D73D2}"/>
              </a:ext>
            </a:extLst>
          </p:cNvPr>
          <p:cNvSpPr>
            <a:spLocks noChangeArrowheads="1"/>
          </p:cNvSpPr>
          <p:nvPr/>
        </p:nvSpPr>
        <p:spPr bwMode="auto">
          <a:xfrm>
            <a:off x="4638675" y="317817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6600CC"/>
                </a:solidFill>
                <a:latin typeface="Tahoma" panose="020B0604030504040204" pitchFamily="34" charset="0"/>
                <a:ea typeface="Arial Unicode MS" panose="020B0604020202020204" pitchFamily="34" charset="-122"/>
              </a:rPr>
              <a:t>拉电流</a:t>
            </a:r>
          </a:p>
        </p:txBody>
      </p:sp>
      <p:sp>
        <p:nvSpPr>
          <p:cNvPr id="38994" name="Text Box 98">
            <a:extLst>
              <a:ext uri="{FF2B5EF4-FFF2-40B4-BE49-F238E27FC236}">
                <a16:creationId xmlns:a16="http://schemas.microsoft.com/office/drawing/2014/main" id="{71F212D8-6F90-23B5-46E4-93BB0B202339}"/>
              </a:ext>
            </a:extLst>
          </p:cNvPr>
          <p:cNvSpPr txBox="1">
            <a:spLocks noChangeArrowheads="1"/>
          </p:cNvSpPr>
          <p:nvPr/>
        </p:nvSpPr>
        <p:spPr bwMode="auto">
          <a:xfrm>
            <a:off x="1905000" y="3517900"/>
            <a:ext cx="7381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200">
                <a:solidFill>
                  <a:schemeClr val="tx2"/>
                </a:solidFill>
                <a:latin typeface="Tahoma" panose="020B0604030504040204" pitchFamily="34" charset="0"/>
                <a:ea typeface="Arial Unicode MS" panose="020B0604020202020204" pitchFamily="34" charset="-122"/>
              </a:rPr>
              <a:t>1V</a:t>
            </a:r>
          </a:p>
        </p:txBody>
      </p:sp>
      <p:sp>
        <p:nvSpPr>
          <p:cNvPr id="38995" name="Text Box 99">
            <a:extLst>
              <a:ext uri="{FF2B5EF4-FFF2-40B4-BE49-F238E27FC236}">
                <a16:creationId xmlns:a16="http://schemas.microsoft.com/office/drawing/2014/main" id="{4A1EA84F-2868-71AC-4035-3427F565A02F}"/>
              </a:ext>
            </a:extLst>
          </p:cNvPr>
          <p:cNvSpPr txBox="1">
            <a:spLocks noChangeArrowheads="1"/>
          </p:cNvSpPr>
          <p:nvPr/>
        </p:nvSpPr>
        <p:spPr bwMode="auto">
          <a:xfrm>
            <a:off x="2073275" y="3819525"/>
            <a:ext cx="7381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200">
                <a:solidFill>
                  <a:schemeClr val="tx2"/>
                </a:solidFill>
                <a:latin typeface="Tahoma" panose="020B0604030504040204" pitchFamily="34" charset="0"/>
                <a:ea typeface="Arial Unicode MS" panose="020B0604020202020204" pitchFamily="34" charset="-122"/>
              </a:rPr>
              <a:t>0.4V</a:t>
            </a:r>
          </a:p>
        </p:txBody>
      </p:sp>
      <p:sp>
        <p:nvSpPr>
          <p:cNvPr id="38996" name="Line 100">
            <a:extLst>
              <a:ext uri="{FF2B5EF4-FFF2-40B4-BE49-F238E27FC236}">
                <a16:creationId xmlns:a16="http://schemas.microsoft.com/office/drawing/2014/main" id="{1FFDB9F8-E69A-1D2D-F00F-F681FBB19D5B}"/>
              </a:ext>
            </a:extLst>
          </p:cNvPr>
          <p:cNvSpPr>
            <a:spLocks noChangeShapeType="1"/>
          </p:cNvSpPr>
          <p:nvPr/>
        </p:nvSpPr>
        <p:spPr bwMode="auto">
          <a:xfrm flipH="1">
            <a:off x="2493963" y="3886200"/>
            <a:ext cx="327025" cy="193675"/>
          </a:xfrm>
          <a:prstGeom prst="line">
            <a:avLst/>
          </a:prstGeom>
          <a:noFill/>
          <a:ln w="9525">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97" name="Line 101">
            <a:extLst>
              <a:ext uri="{FF2B5EF4-FFF2-40B4-BE49-F238E27FC236}">
                <a16:creationId xmlns:a16="http://schemas.microsoft.com/office/drawing/2014/main" id="{3ADF934D-9DDB-8AC9-A73F-88D7423A5FFD}"/>
              </a:ext>
            </a:extLst>
          </p:cNvPr>
          <p:cNvSpPr>
            <a:spLocks noChangeShapeType="1"/>
          </p:cNvSpPr>
          <p:nvPr/>
        </p:nvSpPr>
        <p:spPr bwMode="auto">
          <a:xfrm>
            <a:off x="2513013" y="4175125"/>
            <a:ext cx="307975" cy="173038"/>
          </a:xfrm>
          <a:prstGeom prst="line">
            <a:avLst/>
          </a:prstGeom>
          <a:noFill/>
          <a:ln w="9525">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98" name="Line 102">
            <a:extLst>
              <a:ext uri="{FF2B5EF4-FFF2-40B4-BE49-F238E27FC236}">
                <a16:creationId xmlns:a16="http://schemas.microsoft.com/office/drawing/2014/main" id="{6BBD7C55-1E2F-714F-35EA-53CCBDFD8146}"/>
              </a:ext>
            </a:extLst>
          </p:cNvPr>
          <p:cNvSpPr>
            <a:spLocks noChangeShapeType="1"/>
          </p:cNvSpPr>
          <p:nvPr/>
        </p:nvSpPr>
        <p:spPr bwMode="auto">
          <a:xfrm flipH="1">
            <a:off x="4005263" y="4264025"/>
            <a:ext cx="327025" cy="193675"/>
          </a:xfrm>
          <a:prstGeom prst="line">
            <a:avLst/>
          </a:prstGeom>
          <a:noFill/>
          <a:ln w="9525">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99" name="Line 103">
            <a:extLst>
              <a:ext uri="{FF2B5EF4-FFF2-40B4-BE49-F238E27FC236}">
                <a16:creationId xmlns:a16="http://schemas.microsoft.com/office/drawing/2014/main" id="{070598F5-1953-BD27-57DF-76EDB9EA8A06}"/>
              </a:ext>
            </a:extLst>
          </p:cNvPr>
          <p:cNvSpPr>
            <a:spLocks noChangeShapeType="1"/>
          </p:cNvSpPr>
          <p:nvPr/>
        </p:nvSpPr>
        <p:spPr bwMode="auto">
          <a:xfrm>
            <a:off x="4014788" y="4552950"/>
            <a:ext cx="317500" cy="182563"/>
          </a:xfrm>
          <a:prstGeom prst="line">
            <a:avLst/>
          </a:prstGeom>
          <a:noFill/>
          <a:ln w="9525">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456" name="Text Box 104">
            <a:extLst>
              <a:ext uri="{FF2B5EF4-FFF2-40B4-BE49-F238E27FC236}">
                <a16:creationId xmlns:a16="http://schemas.microsoft.com/office/drawing/2014/main" id="{DA747EEC-C527-E487-5953-011DABD239DD}"/>
              </a:ext>
            </a:extLst>
          </p:cNvPr>
          <p:cNvSpPr txBox="1">
            <a:spLocks noChangeArrowheads="1"/>
          </p:cNvSpPr>
          <p:nvPr/>
        </p:nvSpPr>
        <p:spPr bwMode="auto">
          <a:xfrm>
            <a:off x="1008063" y="6092825"/>
            <a:ext cx="674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2800">
                <a:solidFill>
                  <a:schemeClr val="hlink"/>
                </a:solidFill>
                <a:latin typeface="Tahoma" panose="020B0604030504040204" pitchFamily="34" charset="0"/>
                <a:ea typeface="Arial Unicode MS" panose="020B0604020202020204" pitchFamily="34" charset="-122"/>
              </a:rPr>
              <a:t>即有一个输入为</a:t>
            </a:r>
            <a:r>
              <a:rPr lang="zh-CN" altLang="en-US" sz="2800">
                <a:solidFill>
                  <a:schemeClr val="hlink"/>
                </a:solidFill>
                <a:latin typeface="Arial" panose="020B0604020202020204" pitchFamily="34" charset="0"/>
                <a:ea typeface="Arial Unicode MS" panose="020B0604020202020204" pitchFamily="34" charset="-122"/>
              </a:rPr>
              <a:t>“</a:t>
            </a:r>
            <a:r>
              <a:rPr lang="en-US" altLang="zh-CN" sz="2800">
                <a:solidFill>
                  <a:schemeClr val="hlink"/>
                </a:solidFill>
                <a:latin typeface="Tahoma" panose="020B0604030504040204" pitchFamily="34" charset="0"/>
                <a:ea typeface="Arial Unicode MS" panose="020B0604020202020204" pitchFamily="34" charset="-122"/>
              </a:rPr>
              <a:t>0</a:t>
            </a:r>
            <a:r>
              <a:rPr lang="en-US" altLang="zh-CN" sz="2800">
                <a:solidFill>
                  <a:schemeClr val="hlink"/>
                </a:solidFill>
                <a:latin typeface="Arial" panose="020B0604020202020204" pitchFamily="34" charset="0"/>
                <a:ea typeface="Arial Unicode MS" panose="020B0604020202020204" pitchFamily="34" charset="-122"/>
              </a:rPr>
              <a:t>”</a:t>
            </a:r>
            <a:r>
              <a:rPr lang="zh-CN" altLang="en-US" sz="2800">
                <a:solidFill>
                  <a:schemeClr val="hlink"/>
                </a:solidFill>
                <a:latin typeface="Tahoma" panose="020B0604030504040204" pitchFamily="34" charset="0"/>
                <a:ea typeface="Arial Unicode MS" panose="020B0604020202020204" pitchFamily="34" charset="-122"/>
              </a:rPr>
              <a:t>时，则输出为</a:t>
            </a:r>
            <a:r>
              <a:rPr lang="zh-CN" altLang="en-US" sz="2800">
                <a:solidFill>
                  <a:schemeClr val="hlink"/>
                </a:solidFill>
                <a:latin typeface="Arial" panose="020B0604020202020204" pitchFamily="34" charset="0"/>
                <a:ea typeface="Arial Unicode MS" panose="020B0604020202020204" pitchFamily="34" charset="-122"/>
              </a:rPr>
              <a:t>“</a:t>
            </a:r>
            <a:r>
              <a:rPr lang="en-US" altLang="zh-CN" sz="2800">
                <a:solidFill>
                  <a:schemeClr val="hlink"/>
                </a:solidFill>
                <a:latin typeface="Tahoma" panose="020B0604030504040204" pitchFamily="34" charset="0"/>
                <a:ea typeface="Arial Unicode MS" panose="020B0604020202020204" pitchFamily="34" charset="-122"/>
              </a:rPr>
              <a:t>1</a:t>
            </a:r>
            <a:r>
              <a:rPr lang="en-US" altLang="zh-CN" sz="2800">
                <a:solidFill>
                  <a:schemeClr val="hlink"/>
                </a:solidFill>
                <a:latin typeface="Arial" panose="020B0604020202020204" pitchFamily="34" charset="0"/>
                <a:ea typeface="Arial Unicode MS" panose="020B0604020202020204" pitchFamily="34" charset="-122"/>
              </a:rPr>
              <a:t>”</a:t>
            </a:r>
            <a:endParaRPr lang="en-US" altLang="zh-CN" sz="2800">
              <a:solidFill>
                <a:schemeClr val="hlink"/>
              </a:solidFill>
              <a:latin typeface="Tahoma" panose="020B0604030504040204" pitchFamily="34" charset="0"/>
              <a:ea typeface="Arial Unicode MS" panose="020B0604020202020204" pitchFamily="34" charset="-122"/>
            </a:endParaRPr>
          </a:p>
        </p:txBody>
      </p:sp>
      <p:sp>
        <p:nvSpPr>
          <p:cNvPr id="356457" name="Freeform 105">
            <a:extLst>
              <a:ext uri="{FF2B5EF4-FFF2-40B4-BE49-F238E27FC236}">
                <a16:creationId xmlns:a16="http://schemas.microsoft.com/office/drawing/2014/main" id="{6282AE1E-7658-B9C9-56BB-E7E34F079DA2}"/>
              </a:ext>
            </a:extLst>
          </p:cNvPr>
          <p:cNvSpPr>
            <a:spLocks/>
          </p:cNvSpPr>
          <p:nvPr/>
        </p:nvSpPr>
        <p:spPr bwMode="auto">
          <a:xfrm>
            <a:off x="2951163" y="1916113"/>
            <a:ext cx="2125662" cy="1878012"/>
          </a:xfrm>
          <a:custGeom>
            <a:avLst/>
            <a:gdLst>
              <a:gd name="T0" fmla="*/ 2147483646 w 1339"/>
              <a:gd name="T1" fmla="*/ 0 h 1183"/>
              <a:gd name="T2" fmla="*/ 2147483646 w 1339"/>
              <a:gd name="T3" fmla="*/ 2147483646 h 1183"/>
              <a:gd name="T4" fmla="*/ 2147483646 w 1339"/>
              <a:gd name="T5" fmla="*/ 2147483646 h 1183"/>
              <a:gd name="T6" fmla="*/ 2147483646 w 1339"/>
              <a:gd name="T7" fmla="*/ 2147483646 h 1183"/>
              <a:gd name="T8" fmla="*/ 2147483646 w 1339"/>
              <a:gd name="T9" fmla="*/ 2147483646 h 1183"/>
              <a:gd name="T10" fmla="*/ 2147483646 w 1339"/>
              <a:gd name="T11" fmla="*/ 2147483646 h 1183"/>
              <a:gd name="T12" fmla="*/ 2147483646 w 1339"/>
              <a:gd name="T13" fmla="*/ 2147483646 h 1183"/>
              <a:gd name="T14" fmla="*/ 2147483646 w 1339"/>
              <a:gd name="T15" fmla="*/ 2147483646 h 1183"/>
              <a:gd name="T16" fmla="*/ 2147483646 w 1339"/>
              <a:gd name="T17" fmla="*/ 2147483646 h 1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39" h="1183">
                <a:moveTo>
                  <a:pt x="23" y="0"/>
                </a:moveTo>
                <a:cubicBezTo>
                  <a:pt x="11" y="151"/>
                  <a:pt x="0" y="303"/>
                  <a:pt x="23" y="386"/>
                </a:cubicBezTo>
                <a:cubicBezTo>
                  <a:pt x="46" y="469"/>
                  <a:pt x="106" y="465"/>
                  <a:pt x="159" y="499"/>
                </a:cubicBezTo>
                <a:cubicBezTo>
                  <a:pt x="212" y="533"/>
                  <a:pt x="292" y="548"/>
                  <a:pt x="341" y="590"/>
                </a:cubicBezTo>
                <a:cubicBezTo>
                  <a:pt x="390" y="632"/>
                  <a:pt x="405" y="719"/>
                  <a:pt x="454" y="749"/>
                </a:cubicBezTo>
                <a:cubicBezTo>
                  <a:pt x="503" y="779"/>
                  <a:pt x="559" y="749"/>
                  <a:pt x="635" y="772"/>
                </a:cubicBezTo>
                <a:cubicBezTo>
                  <a:pt x="711" y="795"/>
                  <a:pt x="855" y="825"/>
                  <a:pt x="908" y="885"/>
                </a:cubicBezTo>
                <a:cubicBezTo>
                  <a:pt x="961" y="945"/>
                  <a:pt x="881" y="1085"/>
                  <a:pt x="953" y="1134"/>
                </a:cubicBezTo>
                <a:cubicBezTo>
                  <a:pt x="1025" y="1183"/>
                  <a:pt x="1275" y="1172"/>
                  <a:pt x="1339" y="1180"/>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458" name="Freeform 106">
            <a:extLst>
              <a:ext uri="{FF2B5EF4-FFF2-40B4-BE49-F238E27FC236}">
                <a16:creationId xmlns:a16="http://schemas.microsoft.com/office/drawing/2014/main" id="{24C76B56-0579-7905-C7A3-14195DE34C36}"/>
              </a:ext>
            </a:extLst>
          </p:cNvPr>
          <p:cNvSpPr>
            <a:spLocks/>
          </p:cNvSpPr>
          <p:nvPr/>
        </p:nvSpPr>
        <p:spPr bwMode="auto">
          <a:xfrm>
            <a:off x="792163" y="2349500"/>
            <a:ext cx="1062037" cy="1901825"/>
          </a:xfrm>
          <a:custGeom>
            <a:avLst/>
            <a:gdLst>
              <a:gd name="T0" fmla="*/ 2147483646 w 669"/>
              <a:gd name="T1" fmla="*/ 0 h 1198"/>
              <a:gd name="T2" fmla="*/ 2147483646 w 669"/>
              <a:gd name="T3" fmla="*/ 2147483646 h 1198"/>
              <a:gd name="T4" fmla="*/ 2147483646 w 669"/>
              <a:gd name="T5" fmla="*/ 2147483646 h 1198"/>
              <a:gd name="T6" fmla="*/ 2147483646 w 669"/>
              <a:gd name="T7" fmla="*/ 2147483646 h 1198"/>
              <a:gd name="T8" fmla="*/ 2147483646 w 669"/>
              <a:gd name="T9" fmla="*/ 2147483646 h 1198"/>
              <a:gd name="T10" fmla="*/ 0 w 669"/>
              <a:gd name="T11" fmla="*/ 2147483646 h 11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9" h="1198">
                <a:moveTo>
                  <a:pt x="635" y="0"/>
                </a:moveTo>
                <a:cubicBezTo>
                  <a:pt x="652" y="319"/>
                  <a:pt x="669" y="638"/>
                  <a:pt x="635" y="793"/>
                </a:cubicBezTo>
                <a:cubicBezTo>
                  <a:pt x="601" y="948"/>
                  <a:pt x="476" y="884"/>
                  <a:pt x="431" y="929"/>
                </a:cubicBezTo>
                <a:cubicBezTo>
                  <a:pt x="386" y="974"/>
                  <a:pt x="389" y="1024"/>
                  <a:pt x="363" y="1066"/>
                </a:cubicBezTo>
                <a:cubicBezTo>
                  <a:pt x="337" y="1108"/>
                  <a:pt x="333" y="1160"/>
                  <a:pt x="272" y="1179"/>
                </a:cubicBezTo>
                <a:cubicBezTo>
                  <a:pt x="211" y="1198"/>
                  <a:pt x="45" y="1179"/>
                  <a:pt x="0" y="1179"/>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6458"/>
                                        </p:tgtEl>
                                        <p:attrNameLst>
                                          <p:attrName>style.visibility</p:attrName>
                                        </p:attrNameLst>
                                      </p:cBhvr>
                                      <p:to>
                                        <p:strVal val="visible"/>
                                      </p:to>
                                    </p:set>
                                    <p:animEffect transition="in" filter="box(in)">
                                      <p:cBhvr>
                                        <p:cTn id="7" dur="500"/>
                                        <p:tgtEl>
                                          <p:spTgt spid="356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56457"/>
                                        </p:tgtEl>
                                        <p:attrNameLst>
                                          <p:attrName>style.visibility</p:attrName>
                                        </p:attrNameLst>
                                      </p:cBhvr>
                                      <p:to>
                                        <p:strVal val="visible"/>
                                      </p:to>
                                    </p:set>
                                    <p:animEffect transition="in" filter="box(in)">
                                      <p:cBhvr>
                                        <p:cTn id="12" dur="500"/>
                                        <p:tgtEl>
                                          <p:spTgt spid="3564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6456"/>
                                        </p:tgtEl>
                                        <p:attrNameLst>
                                          <p:attrName>style.visibility</p:attrName>
                                        </p:attrNameLst>
                                      </p:cBhvr>
                                      <p:to>
                                        <p:strVal val="visible"/>
                                      </p:to>
                                    </p:set>
                                    <p:anim calcmode="lin" valueType="num">
                                      <p:cBhvr additive="base">
                                        <p:cTn id="17" dur="500" fill="hold"/>
                                        <p:tgtEl>
                                          <p:spTgt spid="356456"/>
                                        </p:tgtEl>
                                        <p:attrNameLst>
                                          <p:attrName>ppt_x</p:attrName>
                                        </p:attrNameLst>
                                      </p:cBhvr>
                                      <p:tavLst>
                                        <p:tav tm="0">
                                          <p:val>
                                            <p:strVal val="#ppt_x"/>
                                          </p:val>
                                        </p:tav>
                                        <p:tav tm="100000">
                                          <p:val>
                                            <p:strVal val="#ppt_x"/>
                                          </p:val>
                                        </p:tav>
                                      </p:tavLst>
                                    </p:anim>
                                    <p:anim calcmode="lin" valueType="num">
                                      <p:cBhvr additive="base">
                                        <p:cTn id="18" dur="500" fill="hold"/>
                                        <p:tgtEl>
                                          <p:spTgt spid="3564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4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9">
            <a:extLst>
              <a:ext uri="{FF2B5EF4-FFF2-40B4-BE49-F238E27FC236}">
                <a16:creationId xmlns:a16="http://schemas.microsoft.com/office/drawing/2014/main" id="{729E47FD-E57C-3765-11C0-A7A4C1E3EB61}"/>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A747A829-46A2-4AD4-A2F7-3D65E116E037}"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24</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58402" name="Rectangle 2">
            <a:extLst>
              <a:ext uri="{FF2B5EF4-FFF2-40B4-BE49-F238E27FC236}">
                <a16:creationId xmlns:a16="http://schemas.microsoft.com/office/drawing/2014/main" id="{0F6C2D2E-A81B-6015-D5DB-7E676CAFABDE}"/>
              </a:ext>
            </a:extLst>
          </p:cNvPr>
          <p:cNvSpPr>
            <a:spLocks noGrp="1"/>
          </p:cNvSpPr>
          <p:nvPr>
            <p:ph type="body" idx="1"/>
          </p:nvPr>
        </p:nvSpPr>
        <p:spPr bwMode="auto">
          <a:xfrm>
            <a:off x="5832475" y="908050"/>
            <a:ext cx="3114675" cy="52228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a:defRPr/>
            </a:pPr>
            <a:r>
              <a:rPr lang="zh-CN" altLang="en-US" sz="1800" b="1" dirty="0"/>
              <a:t>设</a:t>
            </a:r>
            <a:r>
              <a:rPr lang="en-US" altLang="zh-CN" sz="1800" b="1" dirty="0"/>
              <a:t>A=B=C=1 </a:t>
            </a:r>
            <a:r>
              <a:rPr lang="zh-CN" altLang="en-US" sz="1800" b="1" dirty="0"/>
              <a:t>， 即</a:t>
            </a:r>
            <a:r>
              <a:rPr lang="en-US" altLang="zh-CN" sz="1800" b="1" dirty="0"/>
              <a:t>V</a:t>
            </a:r>
            <a:r>
              <a:rPr lang="en-US" altLang="zh-CN" sz="1800" b="1" baseline="-25000" dirty="0"/>
              <a:t>A</a:t>
            </a:r>
            <a:r>
              <a:rPr lang="en-US" altLang="zh-CN" sz="1800" b="1" dirty="0"/>
              <a:t>=V</a:t>
            </a:r>
            <a:r>
              <a:rPr lang="en-US" altLang="zh-CN" sz="1800" b="1" baseline="-25000" dirty="0"/>
              <a:t>B</a:t>
            </a:r>
            <a:r>
              <a:rPr lang="en-US" altLang="zh-CN" sz="1800" b="1" dirty="0"/>
              <a:t>=V</a:t>
            </a:r>
            <a:r>
              <a:rPr lang="en-US" altLang="zh-CN" sz="1800" b="1" baseline="-25000" dirty="0"/>
              <a:t>C</a:t>
            </a:r>
            <a:r>
              <a:rPr lang="en-US" altLang="zh-CN" sz="1800" b="1" dirty="0"/>
              <a:t>=V</a:t>
            </a:r>
            <a:r>
              <a:rPr lang="en-US" altLang="zh-CN" sz="1800" b="1" baseline="-25000" dirty="0"/>
              <a:t>IH</a:t>
            </a:r>
            <a:r>
              <a:rPr lang="en-US" altLang="zh-CN" sz="1800" b="1" dirty="0"/>
              <a:t>=3.6V</a:t>
            </a:r>
          </a:p>
          <a:p>
            <a:pPr>
              <a:defRPr/>
            </a:pPr>
            <a:r>
              <a:rPr lang="en-US" altLang="zh-CN" sz="1800" b="1" dirty="0"/>
              <a:t>T</a:t>
            </a:r>
            <a:r>
              <a:rPr lang="en-US" altLang="zh-CN" sz="1800" b="1" baseline="-25000" dirty="0"/>
              <a:t>1</a:t>
            </a:r>
            <a:r>
              <a:rPr lang="zh-CN" altLang="en-US" sz="1800" b="1" dirty="0"/>
              <a:t>管的基极电位升高，使</a:t>
            </a:r>
            <a:r>
              <a:rPr lang="en-US" altLang="zh-CN" sz="1800" b="1" dirty="0"/>
              <a:t>T</a:t>
            </a:r>
            <a:r>
              <a:rPr lang="en-US" altLang="zh-CN" sz="1800" b="1" baseline="-25000" dirty="0"/>
              <a:t>1</a:t>
            </a:r>
            <a:r>
              <a:rPr lang="zh-CN" altLang="en-US" sz="1800" b="1" dirty="0"/>
              <a:t>管的集电结、</a:t>
            </a:r>
            <a:r>
              <a:rPr lang="en-US" altLang="zh-CN" sz="1800" b="1" dirty="0"/>
              <a:t>T</a:t>
            </a:r>
            <a:r>
              <a:rPr lang="en-US" altLang="zh-CN" sz="1800" b="1" baseline="-25000" dirty="0"/>
              <a:t>2</a:t>
            </a:r>
            <a:r>
              <a:rPr lang="zh-CN" altLang="en-US" sz="1800" b="1" dirty="0"/>
              <a:t>和</a:t>
            </a:r>
            <a:r>
              <a:rPr lang="en-US" altLang="zh-CN" sz="1800" b="1" dirty="0"/>
              <a:t>T</a:t>
            </a:r>
            <a:r>
              <a:rPr lang="en-US" altLang="zh-CN" sz="1800" b="1" baseline="-25000" dirty="0"/>
              <a:t>5</a:t>
            </a:r>
            <a:r>
              <a:rPr lang="zh-CN" altLang="en-US" sz="1800" b="1" dirty="0"/>
              <a:t>的发射结正向偏置而导通，</a:t>
            </a:r>
            <a:r>
              <a:rPr lang="en-US" altLang="zh-CN" sz="1800" b="1" dirty="0"/>
              <a:t>T</a:t>
            </a:r>
            <a:r>
              <a:rPr lang="en-US" altLang="zh-CN" sz="1800" b="1" baseline="-25000" dirty="0"/>
              <a:t>1</a:t>
            </a:r>
            <a:r>
              <a:rPr lang="zh-CN" altLang="en-US" sz="1800" b="1" dirty="0"/>
              <a:t>管的基极电位</a:t>
            </a:r>
            <a:r>
              <a:rPr lang="en-US" altLang="zh-CN" sz="1800" b="1" dirty="0"/>
              <a:t>V</a:t>
            </a:r>
            <a:r>
              <a:rPr lang="en-US" altLang="zh-CN" sz="1800" b="1" baseline="-25000" dirty="0"/>
              <a:t>B1</a:t>
            </a:r>
            <a:r>
              <a:rPr lang="zh-CN" altLang="en-US" sz="1800" b="1" dirty="0"/>
              <a:t>被</a:t>
            </a:r>
            <a:r>
              <a:rPr lang="zh-CN" altLang="en-US" sz="1800" b="1" dirty="0">
                <a:solidFill>
                  <a:srgbClr val="CC3300"/>
                </a:solidFill>
              </a:rPr>
              <a:t>箝位在</a:t>
            </a:r>
            <a:r>
              <a:rPr lang="en-US" altLang="zh-CN" sz="1800" b="1" dirty="0">
                <a:solidFill>
                  <a:srgbClr val="CC3300"/>
                </a:solidFill>
              </a:rPr>
              <a:t>2.1V</a:t>
            </a:r>
          </a:p>
          <a:p>
            <a:pPr>
              <a:defRPr/>
            </a:pPr>
            <a:r>
              <a:rPr lang="zh-CN" altLang="en-US" sz="1800" b="1" dirty="0"/>
              <a:t>故</a:t>
            </a:r>
            <a:r>
              <a:rPr lang="en-US" altLang="zh-CN" sz="1800" b="1" dirty="0">
                <a:solidFill>
                  <a:srgbClr val="6600CC"/>
                </a:solidFill>
              </a:rPr>
              <a:t>T</a:t>
            </a:r>
            <a:r>
              <a:rPr lang="en-US" altLang="zh-CN" sz="1800" b="1" baseline="-25000" dirty="0">
                <a:solidFill>
                  <a:srgbClr val="6600CC"/>
                </a:solidFill>
              </a:rPr>
              <a:t>1</a:t>
            </a:r>
            <a:r>
              <a:rPr lang="zh-CN" altLang="en-US" sz="1800" b="1" dirty="0">
                <a:solidFill>
                  <a:srgbClr val="6600CC"/>
                </a:solidFill>
              </a:rPr>
              <a:t>管处于倒置工作状态</a:t>
            </a:r>
            <a:r>
              <a:rPr lang="zh-CN" altLang="en-US" sz="1800" b="1" dirty="0"/>
              <a:t>。电源</a:t>
            </a:r>
            <a:r>
              <a:rPr lang="en-US" altLang="zh-CN" sz="1800" b="1" dirty="0" err="1"/>
              <a:t>Vcc</a:t>
            </a:r>
            <a:r>
              <a:rPr lang="zh-CN" altLang="en-US" sz="1800" b="1" dirty="0"/>
              <a:t>通过</a:t>
            </a:r>
            <a:r>
              <a:rPr lang="en-US" altLang="zh-CN" sz="1800" b="1" dirty="0"/>
              <a:t>R1</a:t>
            </a:r>
            <a:r>
              <a:rPr lang="zh-CN" altLang="en-US" sz="1800" b="1" dirty="0"/>
              <a:t>向</a:t>
            </a:r>
            <a:r>
              <a:rPr lang="en-US" altLang="zh-CN" sz="1800" b="1" dirty="0"/>
              <a:t>T2</a:t>
            </a:r>
            <a:r>
              <a:rPr lang="zh-CN" altLang="en-US" sz="1800" b="1" dirty="0"/>
              <a:t>和</a:t>
            </a:r>
            <a:r>
              <a:rPr lang="en-US" altLang="zh-CN" sz="1800" b="1" dirty="0"/>
              <a:t>T5</a:t>
            </a:r>
            <a:r>
              <a:rPr lang="zh-CN" altLang="en-US" sz="1800" b="1" dirty="0"/>
              <a:t>提供很大的偏置电流，使</a:t>
            </a:r>
            <a:r>
              <a:rPr lang="en-US" altLang="zh-CN" sz="1800" b="1" dirty="0"/>
              <a:t>T2</a:t>
            </a:r>
            <a:r>
              <a:rPr lang="zh-CN" altLang="en-US" sz="1800" b="1" dirty="0"/>
              <a:t>和</a:t>
            </a:r>
            <a:r>
              <a:rPr lang="en-US" altLang="zh-CN" sz="1800" b="1" dirty="0"/>
              <a:t>T5</a:t>
            </a:r>
            <a:r>
              <a:rPr lang="zh-CN" altLang="en-US" sz="1800" b="1" dirty="0"/>
              <a:t>管处于饱和导能状态，饱和压降为</a:t>
            </a:r>
            <a:r>
              <a:rPr lang="en-US" altLang="zh-CN" sz="1800" b="1" dirty="0"/>
              <a:t>0.3V</a:t>
            </a:r>
            <a:r>
              <a:rPr lang="zh-CN" altLang="en-US" sz="1800" b="1" dirty="0"/>
              <a:t>。</a:t>
            </a:r>
            <a:r>
              <a:rPr lang="en-US" altLang="zh-CN" sz="1800" b="1" dirty="0"/>
              <a:t>T2</a:t>
            </a:r>
            <a:r>
              <a:rPr lang="zh-CN" altLang="en-US" sz="1800" b="1" dirty="0"/>
              <a:t>管的集电极电位</a:t>
            </a:r>
            <a:r>
              <a:rPr lang="en-US" altLang="zh-CN" sz="1800" b="1" dirty="0"/>
              <a:t>V</a:t>
            </a:r>
            <a:r>
              <a:rPr lang="en-US" altLang="zh-CN" sz="1800" b="1" baseline="-25000" dirty="0"/>
              <a:t>C2</a:t>
            </a:r>
            <a:r>
              <a:rPr lang="zh-CN" altLang="en-US" sz="1800" b="1" dirty="0"/>
              <a:t>＝</a:t>
            </a:r>
            <a:r>
              <a:rPr lang="en-US" altLang="zh-CN" sz="1800" b="1" dirty="0"/>
              <a:t>V</a:t>
            </a:r>
            <a:r>
              <a:rPr lang="en-US" altLang="zh-CN" sz="1800" b="1" baseline="-25000" dirty="0"/>
              <a:t>CE2</a:t>
            </a:r>
            <a:r>
              <a:rPr lang="en-US" altLang="zh-CN" sz="1800" b="1" dirty="0"/>
              <a:t>+V</a:t>
            </a:r>
            <a:r>
              <a:rPr lang="en-US" altLang="zh-CN" sz="1800" b="1" baseline="-25000" dirty="0"/>
              <a:t>BE5</a:t>
            </a:r>
            <a:r>
              <a:rPr lang="zh-CN" altLang="en-US" sz="1800" b="1" baseline="-25000" dirty="0"/>
              <a:t>　</a:t>
            </a:r>
            <a:r>
              <a:rPr lang="en-US" altLang="zh-CN" sz="1800" b="1" dirty="0"/>
              <a:t>=0.3V+0.7V=1V</a:t>
            </a:r>
            <a:r>
              <a:rPr lang="zh-CN" altLang="en-US" sz="1800" b="1" dirty="0"/>
              <a:t>，致使</a:t>
            </a:r>
            <a:r>
              <a:rPr lang="en-US" altLang="zh-CN" sz="1800" b="1" dirty="0"/>
              <a:t>T</a:t>
            </a:r>
            <a:r>
              <a:rPr lang="en-US" altLang="zh-CN" sz="1800" b="1" baseline="-25000" dirty="0"/>
              <a:t>3</a:t>
            </a:r>
            <a:r>
              <a:rPr lang="zh-CN" altLang="en-US" sz="1800" b="1" dirty="0"/>
              <a:t>管</a:t>
            </a:r>
            <a:r>
              <a:rPr lang="zh-CN" altLang="en-US" sz="1800" b="1" dirty="0">
                <a:solidFill>
                  <a:schemeClr val="hlink"/>
                </a:solidFill>
              </a:rPr>
              <a:t>微导通</a:t>
            </a:r>
            <a:r>
              <a:rPr lang="zh-CN" altLang="en-US" sz="1800" b="1" dirty="0"/>
              <a:t>，</a:t>
            </a:r>
            <a:r>
              <a:rPr lang="en-US" altLang="zh-CN" sz="1800" b="1" dirty="0"/>
              <a:t>T</a:t>
            </a:r>
            <a:r>
              <a:rPr lang="en-US" altLang="zh-CN" sz="1800" b="1" baseline="-25000" dirty="0"/>
              <a:t>4</a:t>
            </a:r>
            <a:r>
              <a:rPr lang="zh-CN" altLang="en-US" sz="1800" b="1" dirty="0"/>
              <a:t>管截止，所以输出电压</a:t>
            </a:r>
            <a:r>
              <a:rPr lang="en-US" altLang="zh-CN" sz="1800" b="1" dirty="0"/>
              <a:t>V</a:t>
            </a:r>
            <a:r>
              <a:rPr lang="en-US" altLang="zh-CN" sz="1800" b="1" baseline="-25000" dirty="0"/>
              <a:t>O</a:t>
            </a:r>
            <a:r>
              <a:rPr lang="en-US" altLang="zh-CN" sz="1800" b="1" dirty="0"/>
              <a:t>=V</a:t>
            </a:r>
            <a:r>
              <a:rPr lang="en-US" altLang="zh-CN" sz="1800" b="1" baseline="-25000" dirty="0"/>
              <a:t>CES5</a:t>
            </a:r>
            <a:r>
              <a:rPr lang="en-US" altLang="zh-CN" sz="1800" b="1" dirty="0"/>
              <a:t>=0.3V</a:t>
            </a:r>
            <a:r>
              <a:rPr lang="zh-CN" altLang="en-US" sz="1800" b="1" dirty="0"/>
              <a:t>，即输入全为高电平时，输出端为低电平。</a:t>
            </a:r>
          </a:p>
        </p:txBody>
      </p:sp>
      <p:grpSp>
        <p:nvGrpSpPr>
          <p:cNvPr id="40964" name="Group 3">
            <a:extLst>
              <a:ext uri="{FF2B5EF4-FFF2-40B4-BE49-F238E27FC236}">
                <a16:creationId xmlns:a16="http://schemas.microsoft.com/office/drawing/2014/main" id="{0A0A6209-DA5B-628D-2743-9F68295F3594}"/>
              </a:ext>
            </a:extLst>
          </p:cNvPr>
          <p:cNvGrpSpPr>
            <a:grpSpLocks/>
          </p:cNvGrpSpPr>
          <p:nvPr/>
        </p:nvGrpSpPr>
        <p:grpSpPr bwMode="auto">
          <a:xfrm>
            <a:off x="863600" y="512763"/>
            <a:ext cx="5045075" cy="4572000"/>
            <a:chOff x="115" y="520"/>
            <a:chExt cx="3178" cy="2880"/>
          </a:xfrm>
        </p:grpSpPr>
        <p:sp>
          <p:nvSpPr>
            <p:cNvPr id="40971" name="Text Box 4">
              <a:extLst>
                <a:ext uri="{FF2B5EF4-FFF2-40B4-BE49-F238E27FC236}">
                  <a16:creationId xmlns:a16="http://schemas.microsoft.com/office/drawing/2014/main" id="{72071AE1-B798-E95F-E34B-17C5925864BD}"/>
                </a:ext>
              </a:extLst>
            </p:cNvPr>
            <p:cNvSpPr txBox="1">
              <a:spLocks noChangeArrowheads="1"/>
            </p:cNvSpPr>
            <p:nvPr/>
          </p:nvSpPr>
          <p:spPr bwMode="auto">
            <a:xfrm>
              <a:off x="2385" y="2009"/>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40972" name="Text Box 5">
              <a:extLst>
                <a:ext uri="{FF2B5EF4-FFF2-40B4-BE49-F238E27FC236}">
                  <a16:creationId xmlns:a16="http://schemas.microsoft.com/office/drawing/2014/main" id="{7A8A1FF5-EB33-AC76-BFE4-4485339AE6B9}"/>
                </a:ext>
              </a:extLst>
            </p:cNvPr>
            <p:cNvSpPr txBox="1">
              <a:spLocks noChangeArrowheads="1"/>
            </p:cNvSpPr>
            <p:nvPr/>
          </p:nvSpPr>
          <p:spPr bwMode="auto">
            <a:xfrm>
              <a:off x="2289" y="1786"/>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4</a:t>
              </a:r>
            </a:p>
          </p:txBody>
        </p:sp>
        <p:sp>
          <p:nvSpPr>
            <p:cNvPr id="40973" name="Text Box 6">
              <a:extLst>
                <a:ext uri="{FF2B5EF4-FFF2-40B4-BE49-F238E27FC236}">
                  <a16:creationId xmlns:a16="http://schemas.microsoft.com/office/drawing/2014/main" id="{019B0DCD-D3EA-4719-B20E-97028C6F41AC}"/>
                </a:ext>
              </a:extLst>
            </p:cNvPr>
            <p:cNvSpPr txBox="1">
              <a:spLocks noChangeArrowheads="1"/>
            </p:cNvSpPr>
            <p:nvPr/>
          </p:nvSpPr>
          <p:spPr bwMode="auto">
            <a:xfrm>
              <a:off x="203" y="2427"/>
              <a:ext cx="59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3.6V</a:t>
              </a:r>
            </a:p>
          </p:txBody>
        </p:sp>
        <p:sp>
          <p:nvSpPr>
            <p:cNvPr id="40974" name="Text Box 7">
              <a:extLst>
                <a:ext uri="{FF2B5EF4-FFF2-40B4-BE49-F238E27FC236}">
                  <a16:creationId xmlns:a16="http://schemas.microsoft.com/office/drawing/2014/main" id="{FFCB368D-F88A-1966-0EE2-0CD051FD7EE5}"/>
                </a:ext>
              </a:extLst>
            </p:cNvPr>
            <p:cNvSpPr txBox="1">
              <a:spLocks noChangeArrowheads="1"/>
            </p:cNvSpPr>
            <p:nvPr/>
          </p:nvSpPr>
          <p:spPr bwMode="auto">
            <a:xfrm>
              <a:off x="202" y="2607"/>
              <a:ext cx="59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3.6V</a:t>
              </a:r>
            </a:p>
          </p:txBody>
        </p:sp>
        <p:sp>
          <p:nvSpPr>
            <p:cNvPr id="40975" name="Text Box 8">
              <a:extLst>
                <a:ext uri="{FF2B5EF4-FFF2-40B4-BE49-F238E27FC236}">
                  <a16:creationId xmlns:a16="http://schemas.microsoft.com/office/drawing/2014/main" id="{C7A8EFD8-A882-7232-31A1-511CFFE03701}"/>
                </a:ext>
              </a:extLst>
            </p:cNvPr>
            <p:cNvSpPr txBox="1">
              <a:spLocks noChangeArrowheads="1"/>
            </p:cNvSpPr>
            <p:nvPr/>
          </p:nvSpPr>
          <p:spPr bwMode="auto">
            <a:xfrm>
              <a:off x="214" y="2795"/>
              <a:ext cx="6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3.6V</a:t>
              </a:r>
            </a:p>
          </p:txBody>
        </p:sp>
        <p:sp>
          <p:nvSpPr>
            <p:cNvPr id="40976" name="Text Box 9">
              <a:extLst>
                <a:ext uri="{FF2B5EF4-FFF2-40B4-BE49-F238E27FC236}">
                  <a16:creationId xmlns:a16="http://schemas.microsoft.com/office/drawing/2014/main" id="{16961577-1FB9-CD17-2C33-79DDB05E9AEF}"/>
                </a:ext>
              </a:extLst>
            </p:cNvPr>
            <p:cNvSpPr txBox="1">
              <a:spLocks noChangeArrowheads="1"/>
            </p:cNvSpPr>
            <p:nvPr/>
          </p:nvSpPr>
          <p:spPr bwMode="auto">
            <a:xfrm>
              <a:off x="1498" y="1439"/>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40977" name="Rectangle 10">
              <a:extLst>
                <a:ext uri="{FF2B5EF4-FFF2-40B4-BE49-F238E27FC236}">
                  <a16:creationId xmlns:a16="http://schemas.microsoft.com/office/drawing/2014/main" id="{ACF59EE7-3C0B-2CCE-C51D-730C3E9C32CF}"/>
                </a:ext>
              </a:extLst>
            </p:cNvPr>
            <p:cNvSpPr>
              <a:spLocks noChangeArrowheads="1"/>
            </p:cNvSpPr>
            <p:nvPr/>
          </p:nvSpPr>
          <p:spPr bwMode="auto">
            <a:xfrm>
              <a:off x="1881" y="2049"/>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0978" name="Rectangle 11">
              <a:extLst>
                <a:ext uri="{FF2B5EF4-FFF2-40B4-BE49-F238E27FC236}">
                  <a16:creationId xmlns:a16="http://schemas.microsoft.com/office/drawing/2014/main" id="{0AFA065E-8BB7-973D-81E1-FDC6FE46C49F}"/>
                </a:ext>
              </a:extLst>
            </p:cNvPr>
            <p:cNvSpPr>
              <a:spLocks noChangeArrowheads="1"/>
            </p:cNvSpPr>
            <p:nvPr/>
          </p:nvSpPr>
          <p:spPr bwMode="auto">
            <a:xfrm>
              <a:off x="2357" y="1089"/>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0979" name="Rectangle 12">
              <a:extLst>
                <a:ext uri="{FF2B5EF4-FFF2-40B4-BE49-F238E27FC236}">
                  <a16:creationId xmlns:a16="http://schemas.microsoft.com/office/drawing/2014/main" id="{A9498A9C-F186-3499-C178-A1810A8780EC}"/>
                </a:ext>
              </a:extLst>
            </p:cNvPr>
            <p:cNvSpPr>
              <a:spLocks noChangeArrowheads="1"/>
            </p:cNvSpPr>
            <p:nvPr/>
          </p:nvSpPr>
          <p:spPr bwMode="auto">
            <a:xfrm>
              <a:off x="841" y="1632"/>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0980" name="Rectangle 13">
              <a:extLst>
                <a:ext uri="{FF2B5EF4-FFF2-40B4-BE49-F238E27FC236}">
                  <a16:creationId xmlns:a16="http://schemas.microsoft.com/office/drawing/2014/main" id="{FB90EFC7-5205-A137-384C-5C046F301655}"/>
                </a:ext>
              </a:extLst>
            </p:cNvPr>
            <p:cNvSpPr>
              <a:spLocks noChangeArrowheads="1"/>
            </p:cNvSpPr>
            <p:nvPr/>
          </p:nvSpPr>
          <p:spPr bwMode="auto">
            <a:xfrm>
              <a:off x="1419" y="1155"/>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0981" name="Rectangle 14">
              <a:extLst>
                <a:ext uri="{FF2B5EF4-FFF2-40B4-BE49-F238E27FC236}">
                  <a16:creationId xmlns:a16="http://schemas.microsoft.com/office/drawing/2014/main" id="{D72C7A00-85E5-7C53-C321-1CD716E1A54E}"/>
                </a:ext>
              </a:extLst>
            </p:cNvPr>
            <p:cNvSpPr>
              <a:spLocks noChangeArrowheads="1"/>
            </p:cNvSpPr>
            <p:nvPr/>
          </p:nvSpPr>
          <p:spPr bwMode="auto">
            <a:xfrm>
              <a:off x="1401" y="2838"/>
              <a:ext cx="111" cy="3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nvGrpSpPr>
            <p:cNvPr id="40982" name="Group 15">
              <a:extLst>
                <a:ext uri="{FF2B5EF4-FFF2-40B4-BE49-F238E27FC236}">
                  <a16:creationId xmlns:a16="http://schemas.microsoft.com/office/drawing/2014/main" id="{FC3B217F-A1AA-B0DE-BB9C-906269EC931D}"/>
                </a:ext>
              </a:extLst>
            </p:cNvPr>
            <p:cNvGrpSpPr>
              <a:grpSpLocks/>
            </p:cNvGrpSpPr>
            <p:nvPr/>
          </p:nvGrpSpPr>
          <p:grpSpPr bwMode="auto">
            <a:xfrm>
              <a:off x="1251" y="2330"/>
              <a:ext cx="213" cy="297"/>
              <a:chOff x="594" y="3492"/>
              <a:chExt cx="189" cy="297"/>
            </a:xfrm>
          </p:grpSpPr>
          <p:sp>
            <p:nvSpPr>
              <p:cNvPr id="41066" name="Line 16">
                <a:extLst>
                  <a:ext uri="{FF2B5EF4-FFF2-40B4-BE49-F238E27FC236}">
                    <a16:creationId xmlns:a16="http://schemas.microsoft.com/office/drawing/2014/main" id="{994E8BDA-2FDB-F72B-E56E-E5296BF2D77D}"/>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7" name="Line 17">
                <a:extLst>
                  <a:ext uri="{FF2B5EF4-FFF2-40B4-BE49-F238E27FC236}">
                    <a16:creationId xmlns:a16="http://schemas.microsoft.com/office/drawing/2014/main" id="{633054F2-95F5-B117-D09A-5D2D340DE85F}"/>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8" name="Line 18">
                <a:extLst>
                  <a:ext uri="{FF2B5EF4-FFF2-40B4-BE49-F238E27FC236}">
                    <a16:creationId xmlns:a16="http://schemas.microsoft.com/office/drawing/2014/main" id="{EDA57DA3-CE7B-265E-E526-7FF4FA72A832}"/>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983" name="Line 19">
              <a:extLst>
                <a:ext uri="{FF2B5EF4-FFF2-40B4-BE49-F238E27FC236}">
                  <a16:creationId xmlns:a16="http://schemas.microsoft.com/office/drawing/2014/main" id="{7D397ADE-7D7E-BC54-8138-77BB0F62B4CD}"/>
                </a:ext>
              </a:extLst>
            </p:cNvPr>
            <p:cNvSpPr>
              <a:spLocks noChangeShapeType="1"/>
            </p:cNvSpPr>
            <p:nvPr/>
          </p:nvSpPr>
          <p:spPr bwMode="auto">
            <a:xfrm>
              <a:off x="900" y="1945"/>
              <a:ext cx="0" cy="3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84" name="Group 20">
              <a:extLst>
                <a:ext uri="{FF2B5EF4-FFF2-40B4-BE49-F238E27FC236}">
                  <a16:creationId xmlns:a16="http://schemas.microsoft.com/office/drawing/2014/main" id="{C2F494C7-1947-91EE-7087-FE389357E6EF}"/>
                </a:ext>
              </a:extLst>
            </p:cNvPr>
            <p:cNvGrpSpPr>
              <a:grpSpLocks/>
            </p:cNvGrpSpPr>
            <p:nvPr/>
          </p:nvGrpSpPr>
          <p:grpSpPr bwMode="auto">
            <a:xfrm>
              <a:off x="333" y="2314"/>
              <a:ext cx="718" cy="650"/>
              <a:chOff x="0" y="3438"/>
              <a:chExt cx="639" cy="650"/>
            </a:xfrm>
          </p:grpSpPr>
          <p:sp>
            <p:nvSpPr>
              <p:cNvPr id="41055" name="Line 21">
                <a:extLst>
                  <a:ext uri="{FF2B5EF4-FFF2-40B4-BE49-F238E27FC236}">
                    <a16:creationId xmlns:a16="http://schemas.microsoft.com/office/drawing/2014/main" id="{116D2C9B-505A-2126-5164-A78D04C5C58A}"/>
                  </a:ext>
                </a:extLst>
              </p:cNvPr>
              <p:cNvSpPr>
                <a:spLocks noChangeShapeType="1"/>
              </p:cNvSpPr>
              <p:nvPr/>
            </p:nvSpPr>
            <p:spPr bwMode="auto">
              <a:xfrm>
                <a:off x="288" y="3438"/>
                <a:ext cx="35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6" name="Line 22">
                <a:extLst>
                  <a:ext uri="{FF2B5EF4-FFF2-40B4-BE49-F238E27FC236}">
                    <a16:creationId xmlns:a16="http://schemas.microsoft.com/office/drawing/2014/main" id="{EA9157AF-EE76-6C74-1CAE-4A10378D0FAE}"/>
                  </a:ext>
                </a:extLst>
              </p:cNvPr>
              <p:cNvSpPr>
                <a:spLocks noChangeShapeType="1"/>
              </p:cNvSpPr>
              <p:nvPr/>
            </p:nvSpPr>
            <p:spPr bwMode="auto">
              <a:xfrm flipH="1">
                <a:off x="234" y="3448"/>
                <a:ext cx="99" cy="179"/>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7" name="Line 23">
                <a:extLst>
                  <a:ext uri="{FF2B5EF4-FFF2-40B4-BE49-F238E27FC236}">
                    <a16:creationId xmlns:a16="http://schemas.microsoft.com/office/drawing/2014/main" id="{21E38E86-F6E5-106D-9413-E43F36168D89}"/>
                  </a:ext>
                </a:extLst>
              </p:cNvPr>
              <p:cNvSpPr>
                <a:spLocks noChangeShapeType="1"/>
              </p:cNvSpPr>
              <p:nvPr/>
            </p:nvSpPr>
            <p:spPr bwMode="auto">
              <a:xfrm flipH="1">
                <a:off x="307" y="3439"/>
                <a:ext cx="99" cy="1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8" name="Line 24">
                <a:extLst>
                  <a:ext uri="{FF2B5EF4-FFF2-40B4-BE49-F238E27FC236}">
                    <a16:creationId xmlns:a16="http://schemas.microsoft.com/office/drawing/2014/main" id="{AB244A9F-D446-D574-CAC4-D44CB059E289}"/>
                  </a:ext>
                </a:extLst>
              </p:cNvPr>
              <p:cNvSpPr>
                <a:spLocks noChangeShapeType="1"/>
              </p:cNvSpPr>
              <p:nvPr/>
            </p:nvSpPr>
            <p:spPr bwMode="auto">
              <a:xfrm flipH="1">
                <a:off x="380" y="3442"/>
                <a:ext cx="99" cy="1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9" name="Line 25">
                <a:extLst>
                  <a:ext uri="{FF2B5EF4-FFF2-40B4-BE49-F238E27FC236}">
                    <a16:creationId xmlns:a16="http://schemas.microsoft.com/office/drawing/2014/main" id="{408FB52C-A297-709E-D73D-E1EC83B7FF53}"/>
                  </a:ext>
                </a:extLst>
              </p:cNvPr>
              <p:cNvSpPr>
                <a:spLocks noChangeShapeType="1"/>
              </p:cNvSpPr>
              <p:nvPr/>
            </p:nvSpPr>
            <p:spPr bwMode="auto">
              <a:xfrm>
                <a:off x="540" y="3448"/>
                <a:ext cx="90" cy="1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0" name="Line 26">
                <a:extLst>
                  <a:ext uri="{FF2B5EF4-FFF2-40B4-BE49-F238E27FC236}">
                    <a16:creationId xmlns:a16="http://schemas.microsoft.com/office/drawing/2014/main" id="{7947930B-9499-79BF-28E9-47D83B017881}"/>
                  </a:ext>
                </a:extLst>
              </p:cNvPr>
              <p:cNvSpPr>
                <a:spLocks noChangeShapeType="1"/>
              </p:cNvSpPr>
              <p:nvPr/>
            </p:nvSpPr>
            <p:spPr bwMode="auto">
              <a:xfrm>
                <a:off x="234" y="3609"/>
                <a:ext cx="0" cy="1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1" name="Line 27">
                <a:extLst>
                  <a:ext uri="{FF2B5EF4-FFF2-40B4-BE49-F238E27FC236}">
                    <a16:creationId xmlns:a16="http://schemas.microsoft.com/office/drawing/2014/main" id="{FFC4C5BB-E694-A831-B565-5B4AC23AFAB5}"/>
                  </a:ext>
                </a:extLst>
              </p:cNvPr>
              <p:cNvSpPr>
                <a:spLocks noChangeShapeType="1"/>
              </p:cNvSpPr>
              <p:nvPr/>
            </p:nvSpPr>
            <p:spPr bwMode="auto">
              <a:xfrm>
                <a:off x="9" y="3753"/>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2" name="Line 28">
                <a:extLst>
                  <a:ext uri="{FF2B5EF4-FFF2-40B4-BE49-F238E27FC236}">
                    <a16:creationId xmlns:a16="http://schemas.microsoft.com/office/drawing/2014/main" id="{3BA8494D-057C-11C5-6350-8F8AD6260B23}"/>
                  </a:ext>
                </a:extLst>
              </p:cNvPr>
              <p:cNvSpPr>
                <a:spLocks noChangeShapeType="1"/>
              </p:cNvSpPr>
              <p:nvPr/>
            </p:nvSpPr>
            <p:spPr bwMode="auto">
              <a:xfrm>
                <a:off x="316" y="3601"/>
                <a:ext cx="0" cy="3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3" name="Line 29">
                <a:extLst>
                  <a:ext uri="{FF2B5EF4-FFF2-40B4-BE49-F238E27FC236}">
                    <a16:creationId xmlns:a16="http://schemas.microsoft.com/office/drawing/2014/main" id="{4F685046-38C8-462F-2F05-E4219E294990}"/>
                  </a:ext>
                </a:extLst>
              </p:cNvPr>
              <p:cNvSpPr>
                <a:spLocks noChangeShapeType="1"/>
              </p:cNvSpPr>
              <p:nvPr/>
            </p:nvSpPr>
            <p:spPr bwMode="auto">
              <a:xfrm>
                <a:off x="0" y="3925"/>
                <a:ext cx="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4" name="Line 30">
                <a:extLst>
                  <a:ext uri="{FF2B5EF4-FFF2-40B4-BE49-F238E27FC236}">
                    <a16:creationId xmlns:a16="http://schemas.microsoft.com/office/drawing/2014/main" id="{6D4D19F6-9631-51CF-952F-3D013792A4D1}"/>
                  </a:ext>
                </a:extLst>
              </p:cNvPr>
              <p:cNvSpPr>
                <a:spLocks noChangeShapeType="1"/>
              </p:cNvSpPr>
              <p:nvPr/>
            </p:nvSpPr>
            <p:spPr bwMode="auto">
              <a:xfrm>
                <a:off x="398" y="3593"/>
                <a:ext cx="0" cy="4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5" name="Line 31">
                <a:extLst>
                  <a:ext uri="{FF2B5EF4-FFF2-40B4-BE49-F238E27FC236}">
                    <a16:creationId xmlns:a16="http://schemas.microsoft.com/office/drawing/2014/main" id="{7E5BA39B-167F-9A6B-8E43-DE53899784C7}"/>
                  </a:ext>
                </a:extLst>
              </p:cNvPr>
              <p:cNvSpPr>
                <a:spLocks noChangeShapeType="1"/>
              </p:cNvSpPr>
              <p:nvPr/>
            </p:nvSpPr>
            <p:spPr bwMode="auto">
              <a:xfrm flipV="1">
                <a:off x="0" y="4079"/>
                <a:ext cx="3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985" name="Text Box 32">
              <a:extLst>
                <a:ext uri="{FF2B5EF4-FFF2-40B4-BE49-F238E27FC236}">
                  <a16:creationId xmlns:a16="http://schemas.microsoft.com/office/drawing/2014/main" id="{46B920D4-A4E2-FC78-3144-35783CB89C77}"/>
                </a:ext>
              </a:extLst>
            </p:cNvPr>
            <p:cNvSpPr txBox="1">
              <a:spLocks noChangeArrowheads="1"/>
            </p:cNvSpPr>
            <p:nvPr/>
          </p:nvSpPr>
          <p:spPr bwMode="auto">
            <a:xfrm>
              <a:off x="115" y="2475"/>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A</a:t>
              </a:r>
            </a:p>
          </p:txBody>
        </p:sp>
        <p:sp>
          <p:nvSpPr>
            <p:cNvPr id="40986" name="Text Box 33">
              <a:extLst>
                <a:ext uri="{FF2B5EF4-FFF2-40B4-BE49-F238E27FC236}">
                  <a16:creationId xmlns:a16="http://schemas.microsoft.com/office/drawing/2014/main" id="{75175D9C-4794-73A6-3CFF-465CDF56FBF9}"/>
                </a:ext>
              </a:extLst>
            </p:cNvPr>
            <p:cNvSpPr txBox="1">
              <a:spLocks noChangeArrowheads="1"/>
            </p:cNvSpPr>
            <p:nvPr/>
          </p:nvSpPr>
          <p:spPr bwMode="auto">
            <a:xfrm>
              <a:off x="125" y="2637"/>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B</a:t>
              </a:r>
            </a:p>
          </p:txBody>
        </p:sp>
        <p:sp>
          <p:nvSpPr>
            <p:cNvPr id="40987" name="Text Box 34">
              <a:extLst>
                <a:ext uri="{FF2B5EF4-FFF2-40B4-BE49-F238E27FC236}">
                  <a16:creationId xmlns:a16="http://schemas.microsoft.com/office/drawing/2014/main" id="{1641D240-CA27-3CE1-8C09-8F13F483B527}"/>
                </a:ext>
              </a:extLst>
            </p:cNvPr>
            <p:cNvSpPr txBox="1">
              <a:spLocks noChangeArrowheads="1"/>
            </p:cNvSpPr>
            <p:nvPr/>
          </p:nvSpPr>
          <p:spPr bwMode="auto">
            <a:xfrm>
              <a:off x="128" y="2806"/>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C</a:t>
              </a:r>
            </a:p>
          </p:txBody>
        </p:sp>
        <p:sp>
          <p:nvSpPr>
            <p:cNvPr id="40988" name="Text Box 35">
              <a:extLst>
                <a:ext uri="{FF2B5EF4-FFF2-40B4-BE49-F238E27FC236}">
                  <a16:creationId xmlns:a16="http://schemas.microsoft.com/office/drawing/2014/main" id="{4653D742-DC08-A56F-A847-22F47A219B3E}"/>
                </a:ext>
              </a:extLst>
            </p:cNvPr>
            <p:cNvSpPr txBox="1">
              <a:spLocks noChangeArrowheads="1"/>
            </p:cNvSpPr>
            <p:nvPr/>
          </p:nvSpPr>
          <p:spPr bwMode="auto">
            <a:xfrm>
              <a:off x="778" y="2410"/>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1</a:t>
              </a:r>
            </a:p>
          </p:txBody>
        </p:sp>
        <p:sp>
          <p:nvSpPr>
            <p:cNvPr id="40989" name="Line 36">
              <a:extLst>
                <a:ext uri="{FF2B5EF4-FFF2-40B4-BE49-F238E27FC236}">
                  <a16:creationId xmlns:a16="http://schemas.microsoft.com/office/drawing/2014/main" id="{11DBE89E-B503-B478-E016-12444D056EB4}"/>
                </a:ext>
              </a:extLst>
            </p:cNvPr>
            <p:cNvSpPr>
              <a:spLocks noChangeShapeType="1"/>
            </p:cNvSpPr>
            <p:nvPr/>
          </p:nvSpPr>
          <p:spPr bwMode="auto">
            <a:xfrm>
              <a:off x="1029" y="2484"/>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0" name="Line 37">
              <a:extLst>
                <a:ext uri="{FF2B5EF4-FFF2-40B4-BE49-F238E27FC236}">
                  <a16:creationId xmlns:a16="http://schemas.microsoft.com/office/drawing/2014/main" id="{06CA43E9-ADA2-6632-B676-02BCC5CA7E1E}"/>
                </a:ext>
              </a:extLst>
            </p:cNvPr>
            <p:cNvSpPr>
              <a:spLocks noChangeShapeType="1"/>
            </p:cNvSpPr>
            <p:nvPr/>
          </p:nvSpPr>
          <p:spPr bwMode="auto">
            <a:xfrm>
              <a:off x="1458" y="2611"/>
              <a:ext cx="0" cy="2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1" name="Line 38">
              <a:extLst>
                <a:ext uri="{FF2B5EF4-FFF2-40B4-BE49-F238E27FC236}">
                  <a16:creationId xmlns:a16="http://schemas.microsoft.com/office/drawing/2014/main" id="{0E606245-48AC-0559-6CE8-017205EFB830}"/>
                </a:ext>
              </a:extLst>
            </p:cNvPr>
            <p:cNvSpPr>
              <a:spLocks noChangeShapeType="1"/>
            </p:cNvSpPr>
            <p:nvPr/>
          </p:nvSpPr>
          <p:spPr bwMode="auto">
            <a:xfrm>
              <a:off x="1462" y="3160"/>
              <a:ext cx="0" cy="2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2" name="Line 39">
              <a:extLst>
                <a:ext uri="{FF2B5EF4-FFF2-40B4-BE49-F238E27FC236}">
                  <a16:creationId xmlns:a16="http://schemas.microsoft.com/office/drawing/2014/main" id="{4CAF355D-3E9A-11BE-3DAC-BCF6AFD328AB}"/>
                </a:ext>
              </a:extLst>
            </p:cNvPr>
            <p:cNvSpPr>
              <a:spLocks noChangeShapeType="1"/>
            </p:cNvSpPr>
            <p:nvPr/>
          </p:nvSpPr>
          <p:spPr bwMode="auto">
            <a:xfrm>
              <a:off x="1379" y="3396"/>
              <a:ext cx="1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3" name="Line 40">
              <a:extLst>
                <a:ext uri="{FF2B5EF4-FFF2-40B4-BE49-F238E27FC236}">
                  <a16:creationId xmlns:a16="http://schemas.microsoft.com/office/drawing/2014/main" id="{3A56D8A6-8A9C-1DDD-EA5B-E110DEF83F09}"/>
                </a:ext>
              </a:extLst>
            </p:cNvPr>
            <p:cNvSpPr>
              <a:spLocks noChangeShapeType="1"/>
            </p:cNvSpPr>
            <p:nvPr/>
          </p:nvSpPr>
          <p:spPr bwMode="auto">
            <a:xfrm>
              <a:off x="1462" y="1476"/>
              <a:ext cx="0" cy="8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4" name="Line 41">
              <a:extLst>
                <a:ext uri="{FF2B5EF4-FFF2-40B4-BE49-F238E27FC236}">
                  <a16:creationId xmlns:a16="http://schemas.microsoft.com/office/drawing/2014/main" id="{5718E8C9-7369-5D38-FD05-199BE13ECB13}"/>
                </a:ext>
              </a:extLst>
            </p:cNvPr>
            <p:cNvSpPr>
              <a:spLocks noChangeShapeType="1"/>
            </p:cNvSpPr>
            <p:nvPr/>
          </p:nvSpPr>
          <p:spPr bwMode="auto">
            <a:xfrm flipH="1">
              <a:off x="892" y="804"/>
              <a:ext cx="1" cy="8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5" name="Line 42">
              <a:extLst>
                <a:ext uri="{FF2B5EF4-FFF2-40B4-BE49-F238E27FC236}">
                  <a16:creationId xmlns:a16="http://schemas.microsoft.com/office/drawing/2014/main" id="{7693DA77-E23A-22A9-057C-2DA1AAE1AF2F}"/>
                </a:ext>
              </a:extLst>
            </p:cNvPr>
            <p:cNvSpPr>
              <a:spLocks noChangeShapeType="1"/>
            </p:cNvSpPr>
            <p:nvPr/>
          </p:nvSpPr>
          <p:spPr bwMode="auto">
            <a:xfrm>
              <a:off x="1471" y="805"/>
              <a:ext cx="0" cy="3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6" name="Line 43">
              <a:extLst>
                <a:ext uri="{FF2B5EF4-FFF2-40B4-BE49-F238E27FC236}">
                  <a16:creationId xmlns:a16="http://schemas.microsoft.com/office/drawing/2014/main" id="{943555E7-3E0D-3353-5784-D2B999056A90}"/>
                </a:ext>
              </a:extLst>
            </p:cNvPr>
            <p:cNvSpPr>
              <a:spLocks noChangeShapeType="1"/>
            </p:cNvSpPr>
            <p:nvPr/>
          </p:nvSpPr>
          <p:spPr bwMode="auto">
            <a:xfrm>
              <a:off x="883" y="794"/>
              <a:ext cx="20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7" name="Line 44">
              <a:extLst>
                <a:ext uri="{FF2B5EF4-FFF2-40B4-BE49-F238E27FC236}">
                  <a16:creationId xmlns:a16="http://schemas.microsoft.com/office/drawing/2014/main" id="{C16D135E-02FB-3051-1A4C-F6A075FBF14F}"/>
                </a:ext>
              </a:extLst>
            </p:cNvPr>
            <p:cNvSpPr>
              <a:spLocks noChangeShapeType="1"/>
            </p:cNvSpPr>
            <p:nvPr/>
          </p:nvSpPr>
          <p:spPr bwMode="auto">
            <a:xfrm>
              <a:off x="1498" y="1670"/>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98" name="Group 45">
              <a:extLst>
                <a:ext uri="{FF2B5EF4-FFF2-40B4-BE49-F238E27FC236}">
                  <a16:creationId xmlns:a16="http://schemas.microsoft.com/office/drawing/2014/main" id="{9BBABF77-F6B9-E167-01DA-CD752AA2577A}"/>
                </a:ext>
              </a:extLst>
            </p:cNvPr>
            <p:cNvGrpSpPr>
              <a:grpSpLocks/>
            </p:cNvGrpSpPr>
            <p:nvPr/>
          </p:nvGrpSpPr>
          <p:grpSpPr bwMode="auto">
            <a:xfrm>
              <a:off x="1722" y="1526"/>
              <a:ext cx="213" cy="297"/>
              <a:chOff x="594" y="3492"/>
              <a:chExt cx="189" cy="297"/>
            </a:xfrm>
          </p:grpSpPr>
          <p:sp>
            <p:nvSpPr>
              <p:cNvPr id="41052" name="Line 46">
                <a:extLst>
                  <a:ext uri="{FF2B5EF4-FFF2-40B4-BE49-F238E27FC236}">
                    <a16:creationId xmlns:a16="http://schemas.microsoft.com/office/drawing/2014/main" id="{17B7D287-06C4-3B32-29DF-58F6F0B503F4}"/>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3" name="Line 47">
                <a:extLst>
                  <a:ext uri="{FF2B5EF4-FFF2-40B4-BE49-F238E27FC236}">
                    <a16:creationId xmlns:a16="http://schemas.microsoft.com/office/drawing/2014/main" id="{3F1F8B01-305E-3545-A7C8-3D2AE0718FD1}"/>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4" name="Line 48">
                <a:extLst>
                  <a:ext uri="{FF2B5EF4-FFF2-40B4-BE49-F238E27FC236}">
                    <a16:creationId xmlns:a16="http://schemas.microsoft.com/office/drawing/2014/main" id="{9C29E513-0507-8112-8A77-393114093F21}"/>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999" name="Line 49">
              <a:extLst>
                <a:ext uri="{FF2B5EF4-FFF2-40B4-BE49-F238E27FC236}">
                  <a16:creationId xmlns:a16="http://schemas.microsoft.com/office/drawing/2014/main" id="{859DDD54-87E3-C259-3DC3-C8A886970365}"/>
                </a:ext>
              </a:extLst>
            </p:cNvPr>
            <p:cNvSpPr>
              <a:spLocks noChangeShapeType="1"/>
            </p:cNvSpPr>
            <p:nvPr/>
          </p:nvSpPr>
          <p:spPr bwMode="auto">
            <a:xfrm>
              <a:off x="2192" y="1781"/>
              <a:ext cx="0" cy="2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0" name="Line 50">
              <a:extLst>
                <a:ext uri="{FF2B5EF4-FFF2-40B4-BE49-F238E27FC236}">
                  <a16:creationId xmlns:a16="http://schemas.microsoft.com/office/drawing/2014/main" id="{3456F39D-4806-147E-D7BF-9A3887AF8565}"/>
                </a:ext>
              </a:extLst>
            </p:cNvPr>
            <p:cNvSpPr>
              <a:spLocks noChangeShapeType="1"/>
            </p:cNvSpPr>
            <p:nvPr/>
          </p:nvSpPr>
          <p:spPr bwMode="auto">
            <a:xfrm>
              <a:off x="1939" y="1821"/>
              <a:ext cx="2" cy="2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1" name="Line 51">
              <a:extLst>
                <a:ext uri="{FF2B5EF4-FFF2-40B4-BE49-F238E27FC236}">
                  <a16:creationId xmlns:a16="http://schemas.microsoft.com/office/drawing/2014/main" id="{924BEC2C-C166-AC1A-0B3D-FDAE450DC77C}"/>
                </a:ext>
              </a:extLst>
            </p:cNvPr>
            <p:cNvSpPr>
              <a:spLocks noChangeShapeType="1"/>
            </p:cNvSpPr>
            <p:nvPr/>
          </p:nvSpPr>
          <p:spPr bwMode="auto">
            <a:xfrm>
              <a:off x="1948" y="1902"/>
              <a:ext cx="23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2" name="Line 52">
              <a:extLst>
                <a:ext uri="{FF2B5EF4-FFF2-40B4-BE49-F238E27FC236}">
                  <a16:creationId xmlns:a16="http://schemas.microsoft.com/office/drawing/2014/main" id="{A3642608-5339-2B67-B864-67F6FD27AF8A}"/>
                </a:ext>
              </a:extLst>
            </p:cNvPr>
            <p:cNvSpPr>
              <a:spLocks noChangeShapeType="1"/>
            </p:cNvSpPr>
            <p:nvPr/>
          </p:nvSpPr>
          <p:spPr bwMode="auto">
            <a:xfrm>
              <a:off x="1839" y="2494"/>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3" name="Line 53">
              <a:extLst>
                <a:ext uri="{FF2B5EF4-FFF2-40B4-BE49-F238E27FC236}">
                  <a16:creationId xmlns:a16="http://schemas.microsoft.com/office/drawing/2014/main" id="{04164C22-39C7-C7EA-1A49-69FC803D479E}"/>
                </a:ext>
              </a:extLst>
            </p:cNvPr>
            <p:cNvSpPr>
              <a:spLocks noChangeShapeType="1"/>
            </p:cNvSpPr>
            <p:nvPr/>
          </p:nvSpPr>
          <p:spPr bwMode="auto">
            <a:xfrm>
              <a:off x="1930" y="2351"/>
              <a:ext cx="2" cy="1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4" name="Line 54">
              <a:extLst>
                <a:ext uri="{FF2B5EF4-FFF2-40B4-BE49-F238E27FC236}">
                  <a16:creationId xmlns:a16="http://schemas.microsoft.com/office/drawing/2014/main" id="{87A603E1-89DA-1AFC-EE13-B89E76BA11D7}"/>
                </a:ext>
              </a:extLst>
            </p:cNvPr>
            <p:cNvSpPr>
              <a:spLocks noChangeShapeType="1"/>
            </p:cNvSpPr>
            <p:nvPr/>
          </p:nvSpPr>
          <p:spPr bwMode="auto">
            <a:xfrm>
              <a:off x="1453" y="2727"/>
              <a:ext cx="7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005" name="Group 55">
              <a:extLst>
                <a:ext uri="{FF2B5EF4-FFF2-40B4-BE49-F238E27FC236}">
                  <a16:creationId xmlns:a16="http://schemas.microsoft.com/office/drawing/2014/main" id="{9074570F-BCFC-3271-1376-89A4AD5CBD5A}"/>
                </a:ext>
              </a:extLst>
            </p:cNvPr>
            <p:cNvGrpSpPr>
              <a:grpSpLocks/>
            </p:cNvGrpSpPr>
            <p:nvPr/>
          </p:nvGrpSpPr>
          <p:grpSpPr bwMode="auto">
            <a:xfrm>
              <a:off x="2204" y="2578"/>
              <a:ext cx="212" cy="297"/>
              <a:chOff x="594" y="3492"/>
              <a:chExt cx="189" cy="297"/>
            </a:xfrm>
          </p:grpSpPr>
          <p:sp>
            <p:nvSpPr>
              <p:cNvPr id="41049" name="Line 56">
                <a:extLst>
                  <a:ext uri="{FF2B5EF4-FFF2-40B4-BE49-F238E27FC236}">
                    <a16:creationId xmlns:a16="http://schemas.microsoft.com/office/drawing/2014/main" id="{EFB06A70-FD48-0816-4B80-E9B8779BE300}"/>
                  </a:ext>
                </a:extLst>
              </p:cNvPr>
              <p:cNvSpPr>
                <a:spLocks noChangeShapeType="1"/>
              </p:cNvSpPr>
              <p:nvPr/>
            </p:nvSpPr>
            <p:spPr bwMode="auto">
              <a:xfrm>
                <a:off x="603" y="3519"/>
                <a:ext cx="0" cy="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0" name="Line 57">
                <a:extLst>
                  <a:ext uri="{FF2B5EF4-FFF2-40B4-BE49-F238E27FC236}">
                    <a16:creationId xmlns:a16="http://schemas.microsoft.com/office/drawing/2014/main" id="{79937424-DC1C-35BD-D1C4-1DF6B2AFDD8E}"/>
                  </a:ext>
                </a:extLst>
              </p:cNvPr>
              <p:cNvSpPr>
                <a:spLocks noChangeShapeType="1"/>
              </p:cNvSpPr>
              <p:nvPr/>
            </p:nvSpPr>
            <p:spPr bwMode="auto">
              <a:xfrm flipH="1">
                <a:off x="594" y="3492"/>
                <a:ext cx="189" cy="1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51" name="Line 58">
                <a:extLst>
                  <a:ext uri="{FF2B5EF4-FFF2-40B4-BE49-F238E27FC236}">
                    <a16:creationId xmlns:a16="http://schemas.microsoft.com/office/drawing/2014/main" id="{81054ABC-BA76-1589-A161-5FA7E20270E0}"/>
                  </a:ext>
                </a:extLst>
              </p:cNvPr>
              <p:cNvSpPr>
                <a:spLocks noChangeShapeType="1"/>
              </p:cNvSpPr>
              <p:nvPr/>
            </p:nvSpPr>
            <p:spPr bwMode="auto">
              <a:xfrm>
                <a:off x="603" y="3663"/>
                <a:ext cx="180" cy="1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006" name="Line 59">
              <a:extLst>
                <a:ext uri="{FF2B5EF4-FFF2-40B4-BE49-F238E27FC236}">
                  <a16:creationId xmlns:a16="http://schemas.microsoft.com/office/drawing/2014/main" id="{2873CAAA-51DD-9DD8-1ECB-7772634D5FEA}"/>
                </a:ext>
              </a:extLst>
            </p:cNvPr>
            <p:cNvSpPr>
              <a:spLocks noChangeShapeType="1"/>
            </p:cNvSpPr>
            <p:nvPr/>
          </p:nvSpPr>
          <p:spPr bwMode="auto">
            <a:xfrm flipH="1">
              <a:off x="2400" y="2869"/>
              <a:ext cx="1" cy="53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7" name="Line 60">
              <a:extLst>
                <a:ext uri="{FF2B5EF4-FFF2-40B4-BE49-F238E27FC236}">
                  <a16:creationId xmlns:a16="http://schemas.microsoft.com/office/drawing/2014/main" id="{A5550405-6343-6517-8749-BCDE7C55FF00}"/>
                </a:ext>
              </a:extLst>
            </p:cNvPr>
            <p:cNvSpPr>
              <a:spLocks noChangeShapeType="1"/>
            </p:cNvSpPr>
            <p:nvPr/>
          </p:nvSpPr>
          <p:spPr bwMode="auto">
            <a:xfrm>
              <a:off x="2318" y="3397"/>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8" name="Line 61">
              <a:extLst>
                <a:ext uri="{FF2B5EF4-FFF2-40B4-BE49-F238E27FC236}">
                  <a16:creationId xmlns:a16="http://schemas.microsoft.com/office/drawing/2014/main" id="{7ED80261-4D14-1D24-9236-96EC8F388E11}"/>
                </a:ext>
              </a:extLst>
            </p:cNvPr>
            <p:cNvSpPr>
              <a:spLocks noChangeShapeType="1"/>
            </p:cNvSpPr>
            <p:nvPr/>
          </p:nvSpPr>
          <p:spPr bwMode="auto">
            <a:xfrm>
              <a:off x="2416" y="2037"/>
              <a:ext cx="0" cy="5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9" name="Line 62">
              <a:extLst>
                <a:ext uri="{FF2B5EF4-FFF2-40B4-BE49-F238E27FC236}">
                  <a16:creationId xmlns:a16="http://schemas.microsoft.com/office/drawing/2014/main" id="{B04CFB26-43B0-43A7-7A78-FAF130E72082}"/>
                </a:ext>
              </a:extLst>
            </p:cNvPr>
            <p:cNvSpPr>
              <a:spLocks noChangeShapeType="1"/>
            </p:cNvSpPr>
            <p:nvPr/>
          </p:nvSpPr>
          <p:spPr bwMode="auto">
            <a:xfrm>
              <a:off x="1932" y="1523"/>
              <a:ext cx="4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0" name="Line 63">
              <a:extLst>
                <a:ext uri="{FF2B5EF4-FFF2-40B4-BE49-F238E27FC236}">
                  <a16:creationId xmlns:a16="http://schemas.microsoft.com/office/drawing/2014/main" id="{41758818-9EA3-F86B-8A1E-38B3E9D099AE}"/>
                </a:ext>
              </a:extLst>
            </p:cNvPr>
            <p:cNvSpPr>
              <a:spLocks noChangeShapeType="1"/>
            </p:cNvSpPr>
            <p:nvPr/>
          </p:nvSpPr>
          <p:spPr bwMode="auto">
            <a:xfrm>
              <a:off x="2409" y="1416"/>
              <a:ext cx="1" cy="3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1" name="Line 64">
              <a:extLst>
                <a:ext uri="{FF2B5EF4-FFF2-40B4-BE49-F238E27FC236}">
                  <a16:creationId xmlns:a16="http://schemas.microsoft.com/office/drawing/2014/main" id="{2394D596-86C1-31B5-AA07-74ACECC83E42}"/>
                </a:ext>
              </a:extLst>
            </p:cNvPr>
            <p:cNvSpPr>
              <a:spLocks noChangeShapeType="1"/>
            </p:cNvSpPr>
            <p:nvPr/>
          </p:nvSpPr>
          <p:spPr bwMode="auto">
            <a:xfrm>
              <a:off x="2409" y="807"/>
              <a:ext cx="0" cy="27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2" name="Line 65">
              <a:extLst>
                <a:ext uri="{FF2B5EF4-FFF2-40B4-BE49-F238E27FC236}">
                  <a16:creationId xmlns:a16="http://schemas.microsoft.com/office/drawing/2014/main" id="{F44B8494-4E2B-6541-124E-1B697DC5577D}"/>
                </a:ext>
              </a:extLst>
            </p:cNvPr>
            <p:cNvSpPr>
              <a:spLocks noChangeShapeType="1"/>
            </p:cNvSpPr>
            <p:nvPr/>
          </p:nvSpPr>
          <p:spPr bwMode="auto">
            <a:xfrm>
              <a:off x="2409" y="2337"/>
              <a:ext cx="5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3" name="Oval 66">
              <a:extLst>
                <a:ext uri="{FF2B5EF4-FFF2-40B4-BE49-F238E27FC236}">
                  <a16:creationId xmlns:a16="http://schemas.microsoft.com/office/drawing/2014/main" id="{5C8DD644-B729-2F95-5112-9998E3B4583A}"/>
                </a:ext>
              </a:extLst>
            </p:cNvPr>
            <p:cNvSpPr>
              <a:spLocks noChangeArrowheads="1"/>
            </p:cNvSpPr>
            <p:nvPr/>
          </p:nvSpPr>
          <p:spPr bwMode="auto">
            <a:xfrm>
              <a:off x="2924" y="2298"/>
              <a:ext cx="80"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1014" name="Oval 67">
              <a:extLst>
                <a:ext uri="{FF2B5EF4-FFF2-40B4-BE49-F238E27FC236}">
                  <a16:creationId xmlns:a16="http://schemas.microsoft.com/office/drawing/2014/main" id="{6B7220BE-6B22-8FE3-6068-8F46F9CC56E2}"/>
                </a:ext>
              </a:extLst>
            </p:cNvPr>
            <p:cNvSpPr>
              <a:spLocks noChangeArrowheads="1"/>
            </p:cNvSpPr>
            <p:nvPr/>
          </p:nvSpPr>
          <p:spPr bwMode="auto">
            <a:xfrm>
              <a:off x="1420" y="2687"/>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1015" name="Oval 68">
              <a:extLst>
                <a:ext uri="{FF2B5EF4-FFF2-40B4-BE49-F238E27FC236}">
                  <a16:creationId xmlns:a16="http://schemas.microsoft.com/office/drawing/2014/main" id="{06F93AAA-42F9-BCA0-1576-BF84BBBECEF4}"/>
                </a:ext>
              </a:extLst>
            </p:cNvPr>
            <p:cNvSpPr>
              <a:spLocks noChangeArrowheads="1"/>
            </p:cNvSpPr>
            <p:nvPr/>
          </p:nvSpPr>
          <p:spPr bwMode="auto">
            <a:xfrm>
              <a:off x="2382" y="2301"/>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1016" name="Oval 69">
              <a:extLst>
                <a:ext uri="{FF2B5EF4-FFF2-40B4-BE49-F238E27FC236}">
                  <a16:creationId xmlns:a16="http://schemas.microsoft.com/office/drawing/2014/main" id="{A22395A1-68AC-AA4C-38EF-BF64EE8A7593}"/>
                </a:ext>
              </a:extLst>
            </p:cNvPr>
            <p:cNvSpPr>
              <a:spLocks noChangeArrowheads="1"/>
            </p:cNvSpPr>
            <p:nvPr/>
          </p:nvSpPr>
          <p:spPr bwMode="auto">
            <a:xfrm>
              <a:off x="1431" y="1635"/>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1017" name="Oval 70">
              <a:extLst>
                <a:ext uri="{FF2B5EF4-FFF2-40B4-BE49-F238E27FC236}">
                  <a16:creationId xmlns:a16="http://schemas.microsoft.com/office/drawing/2014/main" id="{5BCA8A1C-ABF2-C9B6-CFA0-BB8DB4AA49A0}"/>
                </a:ext>
              </a:extLst>
            </p:cNvPr>
            <p:cNvSpPr>
              <a:spLocks noChangeArrowheads="1"/>
            </p:cNvSpPr>
            <p:nvPr/>
          </p:nvSpPr>
          <p:spPr bwMode="auto">
            <a:xfrm>
              <a:off x="2379" y="1484"/>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1018" name="Oval 71">
              <a:extLst>
                <a:ext uri="{FF2B5EF4-FFF2-40B4-BE49-F238E27FC236}">
                  <a16:creationId xmlns:a16="http://schemas.microsoft.com/office/drawing/2014/main" id="{98F7FA83-5B30-E412-19EF-1F3F1F081898}"/>
                </a:ext>
              </a:extLst>
            </p:cNvPr>
            <p:cNvSpPr>
              <a:spLocks noChangeArrowheads="1"/>
            </p:cNvSpPr>
            <p:nvPr/>
          </p:nvSpPr>
          <p:spPr bwMode="auto">
            <a:xfrm>
              <a:off x="2880" y="769"/>
              <a:ext cx="80" cy="7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1019" name="Oval 72">
              <a:extLst>
                <a:ext uri="{FF2B5EF4-FFF2-40B4-BE49-F238E27FC236}">
                  <a16:creationId xmlns:a16="http://schemas.microsoft.com/office/drawing/2014/main" id="{462DFF09-FC07-A23E-BCBB-D239B2789638}"/>
                </a:ext>
              </a:extLst>
            </p:cNvPr>
            <p:cNvSpPr>
              <a:spLocks noChangeArrowheads="1"/>
            </p:cNvSpPr>
            <p:nvPr/>
          </p:nvSpPr>
          <p:spPr bwMode="auto">
            <a:xfrm>
              <a:off x="1905" y="1860"/>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1020" name="Text Box 73">
              <a:extLst>
                <a:ext uri="{FF2B5EF4-FFF2-40B4-BE49-F238E27FC236}">
                  <a16:creationId xmlns:a16="http://schemas.microsoft.com/office/drawing/2014/main" id="{8F40314C-5E80-2984-2D7D-EAC399737082}"/>
                </a:ext>
              </a:extLst>
            </p:cNvPr>
            <p:cNvSpPr txBox="1">
              <a:spLocks noChangeArrowheads="1"/>
            </p:cNvSpPr>
            <p:nvPr/>
          </p:nvSpPr>
          <p:spPr bwMode="auto">
            <a:xfrm>
              <a:off x="529" y="1577"/>
              <a:ext cx="35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1</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3KΩ</a:t>
              </a:r>
            </a:p>
          </p:txBody>
        </p:sp>
        <p:sp>
          <p:nvSpPr>
            <p:cNvPr id="41021" name="Text Box 74">
              <a:extLst>
                <a:ext uri="{FF2B5EF4-FFF2-40B4-BE49-F238E27FC236}">
                  <a16:creationId xmlns:a16="http://schemas.microsoft.com/office/drawing/2014/main" id="{EBF69708-A62D-AC79-AC8E-E0121A6D1455}"/>
                </a:ext>
              </a:extLst>
            </p:cNvPr>
            <p:cNvSpPr txBox="1">
              <a:spLocks noChangeArrowheads="1"/>
            </p:cNvSpPr>
            <p:nvPr/>
          </p:nvSpPr>
          <p:spPr bwMode="auto">
            <a:xfrm>
              <a:off x="1064" y="1092"/>
              <a:ext cx="41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2</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750Ω</a:t>
              </a:r>
            </a:p>
          </p:txBody>
        </p:sp>
        <p:sp>
          <p:nvSpPr>
            <p:cNvPr id="41022" name="Text Box 75">
              <a:extLst>
                <a:ext uri="{FF2B5EF4-FFF2-40B4-BE49-F238E27FC236}">
                  <a16:creationId xmlns:a16="http://schemas.microsoft.com/office/drawing/2014/main" id="{E462B2D7-5629-E876-DDCA-0BBEA48E1F18}"/>
                </a:ext>
              </a:extLst>
            </p:cNvPr>
            <p:cNvSpPr txBox="1">
              <a:spLocks noChangeArrowheads="1"/>
            </p:cNvSpPr>
            <p:nvPr/>
          </p:nvSpPr>
          <p:spPr bwMode="auto">
            <a:xfrm>
              <a:off x="2015" y="997"/>
              <a:ext cx="41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4</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100Ω</a:t>
              </a:r>
            </a:p>
          </p:txBody>
        </p:sp>
        <p:sp>
          <p:nvSpPr>
            <p:cNvPr id="41023" name="Text Box 76">
              <a:extLst>
                <a:ext uri="{FF2B5EF4-FFF2-40B4-BE49-F238E27FC236}">
                  <a16:creationId xmlns:a16="http://schemas.microsoft.com/office/drawing/2014/main" id="{ECFCA118-5C4E-D811-F24E-B11E2F9EBD7E}"/>
                </a:ext>
              </a:extLst>
            </p:cNvPr>
            <p:cNvSpPr txBox="1">
              <a:spLocks noChangeArrowheads="1"/>
            </p:cNvSpPr>
            <p:nvPr/>
          </p:nvSpPr>
          <p:spPr bwMode="auto">
            <a:xfrm>
              <a:off x="1022" y="2707"/>
              <a:ext cx="41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3</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360Ω</a:t>
              </a:r>
            </a:p>
          </p:txBody>
        </p:sp>
        <p:sp>
          <p:nvSpPr>
            <p:cNvPr id="41024" name="Text Box 77">
              <a:extLst>
                <a:ext uri="{FF2B5EF4-FFF2-40B4-BE49-F238E27FC236}">
                  <a16:creationId xmlns:a16="http://schemas.microsoft.com/office/drawing/2014/main" id="{2B73E033-9949-BB1F-FAA2-0FAE42331A84}"/>
                </a:ext>
              </a:extLst>
            </p:cNvPr>
            <p:cNvSpPr txBox="1">
              <a:spLocks noChangeArrowheads="1"/>
            </p:cNvSpPr>
            <p:nvPr/>
          </p:nvSpPr>
          <p:spPr bwMode="auto">
            <a:xfrm>
              <a:off x="1255" y="1848"/>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2</a:t>
              </a:r>
            </a:p>
          </p:txBody>
        </p:sp>
        <p:sp>
          <p:nvSpPr>
            <p:cNvPr id="41025" name="Text Box 78">
              <a:extLst>
                <a:ext uri="{FF2B5EF4-FFF2-40B4-BE49-F238E27FC236}">
                  <a16:creationId xmlns:a16="http://schemas.microsoft.com/office/drawing/2014/main" id="{90AF4013-4F0B-6DD9-ABAD-785C67ACF4B6}"/>
                </a:ext>
              </a:extLst>
            </p:cNvPr>
            <p:cNvSpPr txBox="1">
              <a:spLocks noChangeArrowheads="1"/>
            </p:cNvSpPr>
            <p:nvPr/>
          </p:nvSpPr>
          <p:spPr bwMode="auto">
            <a:xfrm>
              <a:off x="1330" y="2342"/>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2</a:t>
              </a:r>
            </a:p>
          </p:txBody>
        </p:sp>
        <p:sp>
          <p:nvSpPr>
            <p:cNvPr id="41026" name="Text Box 79">
              <a:extLst>
                <a:ext uri="{FF2B5EF4-FFF2-40B4-BE49-F238E27FC236}">
                  <a16:creationId xmlns:a16="http://schemas.microsoft.com/office/drawing/2014/main" id="{7264397E-D90F-778E-8033-EAEE1CFC17CF}"/>
                </a:ext>
              </a:extLst>
            </p:cNvPr>
            <p:cNvSpPr txBox="1">
              <a:spLocks noChangeArrowheads="1"/>
            </p:cNvSpPr>
            <p:nvPr/>
          </p:nvSpPr>
          <p:spPr bwMode="auto">
            <a:xfrm>
              <a:off x="1838" y="1565"/>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3</a:t>
              </a:r>
            </a:p>
          </p:txBody>
        </p:sp>
        <p:sp>
          <p:nvSpPr>
            <p:cNvPr id="41027" name="Text Box 80">
              <a:extLst>
                <a:ext uri="{FF2B5EF4-FFF2-40B4-BE49-F238E27FC236}">
                  <a16:creationId xmlns:a16="http://schemas.microsoft.com/office/drawing/2014/main" id="{808DCF6F-B641-62A5-39F4-A5CEF915C3A9}"/>
                </a:ext>
              </a:extLst>
            </p:cNvPr>
            <p:cNvSpPr txBox="1">
              <a:spLocks noChangeArrowheads="1"/>
            </p:cNvSpPr>
            <p:nvPr/>
          </p:nvSpPr>
          <p:spPr bwMode="auto">
            <a:xfrm>
              <a:off x="2307" y="2601"/>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folHlink"/>
                  </a:solidFill>
                  <a:latin typeface="Tahoma" panose="020B0604030504040204" pitchFamily="34" charset="0"/>
                  <a:ea typeface="Arial Unicode MS" panose="020B0604020202020204" pitchFamily="34" charset="-122"/>
                </a:rPr>
                <a:t>T</a:t>
              </a:r>
              <a:r>
                <a:rPr lang="en-US" altLang="zh-CN" sz="1800" baseline="-25000">
                  <a:solidFill>
                    <a:schemeClr val="folHlink"/>
                  </a:solidFill>
                  <a:latin typeface="Tahoma" panose="020B0604030504040204" pitchFamily="34" charset="0"/>
                  <a:ea typeface="Arial Unicode MS" panose="020B0604020202020204" pitchFamily="34" charset="-122"/>
                </a:rPr>
                <a:t>5</a:t>
              </a:r>
            </a:p>
          </p:txBody>
        </p:sp>
        <p:sp>
          <p:nvSpPr>
            <p:cNvPr id="41028" name="Text Box 81">
              <a:extLst>
                <a:ext uri="{FF2B5EF4-FFF2-40B4-BE49-F238E27FC236}">
                  <a16:creationId xmlns:a16="http://schemas.microsoft.com/office/drawing/2014/main" id="{4983CAFE-93FA-B183-ADA8-AB6403CE7AFB}"/>
                </a:ext>
              </a:extLst>
            </p:cNvPr>
            <p:cNvSpPr txBox="1">
              <a:spLocks noChangeArrowheads="1"/>
            </p:cNvSpPr>
            <p:nvPr/>
          </p:nvSpPr>
          <p:spPr bwMode="auto">
            <a:xfrm>
              <a:off x="1618" y="1965"/>
              <a:ext cx="41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3300"/>
                  </a:solidFill>
                  <a:latin typeface="Tahoma" panose="020B0604030504040204" pitchFamily="34" charset="0"/>
                  <a:ea typeface="Arial Unicode MS" panose="020B0604020202020204" pitchFamily="34" charset="-122"/>
                </a:rPr>
                <a:t>R</a:t>
              </a:r>
              <a:r>
                <a:rPr lang="en-US" altLang="zh-CN" sz="1800" baseline="-25000">
                  <a:solidFill>
                    <a:srgbClr val="FF3300"/>
                  </a:solidFill>
                  <a:latin typeface="Tahoma" panose="020B0604030504040204" pitchFamily="34" charset="0"/>
                  <a:ea typeface="Arial Unicode MS" panose="020B0604020202020204" pitchFamily="34" charset="-122"/>
                </a:rPr>
                <a:t>5</a:t>
              </a:r>
            </a:p>
            <a:p>
              <a:pPr eaLnBrk="1" hangingPunct="1">
                <a:spcBef>
                  <a:spcPct val="0"/>
                </a:spcBef>
                <a:buClrTx/>
                <a:buFontTx/>
                <a:buNone/>
              </a:pPr>
              <a:r>
                <a:rPr lang="en-US" altLang="zh-CN" sz="1200">
                  <a:solidFill>
                    <a:srgbClr val="FF3300"/>
                  </a:solidFill>
                  <a:latin typeface="Tahoma" panose="020B0604030504040204" pitchFamily="34" charset="0"/>
                  <a:ea typeface="Arial Unicode MS" panose="020B0604020202020204" pitchFamily="34" charset="-122"/>
                </a:rPr>
                <a:t>3KΩ</a:t>
              </a:r>
            </a:p>
          </p:txBody>
        </p:sp>
        <p:sp>
          <p:nvSpPr>
            <p:cNvPr id="41029" name="Oval 82">
              <a:extLst>
                <a:ext uri="{FF2B5EF4-FFF2-40B4-BE49-F238E27FC236}">
                  <a16:creationId xmlns:a16="http://schemas.microsoft.com/office/drawing/2014/main" id="{CD5E0CFC-4DC5-61C4-8BA2-FEC6A744448B}"/>
                </a:ext>
              </a:extLst>
            </p:cNvPr>
            <p:cNvSpPr>
              <a:spLocks noChangeArrowheads="1"/>
            </p:cNvSpPr>
            <p:nvPr/>
          </p:nvSpPr>
          <p:spPr bwMode="auto">
            <a:xfrm>
              <a:off x="2381" y="760"/>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1030" name="Oval 83">
              <a:extLst>
                <a:ext uri="{FF2B5EF4-FFF2-40B4-BE49-F238E27FC236}">
                  <a16:creationId xmlns:a16="http://schemas.microsoft.com/office/drawing/2014/main" id="{79E315C0-0533-6AB8-871F-B475F058C13E}"/>
                </a:ext>
              </a:extLst>
            </p:cNvPr>
            <p:cNvSpPr>
              <a:spLocks noChangeArrowheads="1"/>
            </p:cNvSpPr>
            <p:nvPr/>
          </p:nvSpPr>
          <p:spPr bwMode="auto">
            <a:xfrm>
              <a:off x="1437" y="761"/>
              <a:ext cx="63" cy="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41031" name="Text Box 84">
              <a:extLst>
                <a:ext uri="{FF2B5EF4-FFF2-40B4-BE49-F238E27FC236}">
                  <a16:creationId xmlns:a16="http://schemas.microsoft.com/office/drawing/2014/main" id="{415E7119-F869-3379-7BEB-24ED7B789C8C}"/>
                </a:ext>
              </a:extLst>
            </p:cNvPr>
            <p:cNvSpPr txBox="1">
              <a:spLocks noChangeArrowheads="1"/>
            </p:cNvSpPr>
            <p:nvPr/>
          </p:nvSpPr>
          <p:spPr bwMode="auto">
            <a:xfrm>
              <a:off x="1223" y="2574"/>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2</a:t>
              </a:r>
            </a:p>
          </p:txBody>
        </p:sp>
        <p:sp>
          <p:nvSpPr>
            <p:cNvPr id="41032" name="Text Box 85">
              <a:extLst>
                <a:ext uri="{FF2B5EF4-FFF2-40B4-BE49-F238E27FC236}">
                  <a16:creationId xmlns:a16="http://schemas.microsoft.com/office/drawing/2014/main" id="{E740D58B-A1C4-9847-358D-ABC8392FFAE4}"/>
                </a:ext>
              </a:extLst>
            </p:cNvPr>
            <p:cNvSpPr txBox="1">
              <a:spLocks noChangeArrowheads="1"/>
            </p:cNvSpPr>
            <p:nvPr/>
          </p:nvSpPr>
          <p:spPr bwMode="auto">
            <a:xfrm>
              <a:off x="949" y="2413"/>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41033" name="Text Box 86">
              <a:extLst>
                <a:ext uri="{FF2B5EF4-FFF2-40B4-BE49-F238E27FC236}">
                  <a16:creationId xmlns:a16="http://schemas.microsoft.com/office/drawing/2014/main" id="{3BFC0376-58B1-265E-CF60-D4C726FFDD35}"/>
                </a:ext>
              </a:extLst>
            </p:cNvPr>
            <p:cNvSpPr txBox="1">
              <a:spLocks noChangeArrowheads="1"/>
            </p:cNvSpPr>
            <p:nvPr/>
          </p:nvSpPr>
          <p:spPr bwMode="auto">
            <a:xfrm>
              <a:off x="692" y="2014"/>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1</a:t>
              </a:r>
            </a:p>
          </p:txBody>
        </p:sp>
        <p:sp>
          <p:nvSpPr>
            <p:cNvPr id="41034" name="Text Box 87">
              <a:extLst>
                <a:ext uri="{FF2B5EF4-FFF2-40B4-BE49-F238E27FC236}">
                  <a16:creationId xmlns:a16="http://schemas.microsoft.com/office/drawing/2014/main" id="{F9411160-51F5-7991-4C5F-8E6B74E7F525}"/>
                </a:ext>
              </a:extLst>
            </p:cNvPr>
            <p:cNvSpPr txBox="1">
              <a:spLocks noChangeArrowheads="1"/>
            </p:cNvSpPr>
            <p:nvPr/>
          </p:nvSpPr>
          <p:spPr bwMode="auto">
            <a:xfrm>
              <a:off x="2741" y="520"/>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V</a:t>
              </a:r>
              <a:r>
                <a:rPr lang="en-US" altLang="zh-CN" sz="1800" baseline="-25000">
                  <a:solidFill>
                    <a:srgbClr val="CC0099"/>
                  </a:solidFill>
                  <a:latin typeface="Tahoma" panose="020B0604030504040204" pitchFamily="34" charset="0"/>
                  <a:ea typeface="Arial Unicode MS" panose="020B0604020202020204" pitchFamily="34" charset="-122"/>
                </a:rPr>
                <a:t>CC</a:t>
              </a:r>
            </a:p>
          </p:txBody>
        </p:sp>
        <p:sp>
          <p:nvSpPr>
            <p:cNvPr id="41035" name="Text Box 88">
              <a:extLst>
                <a:ext uri="{FF2B5EF4-FFF2-40B4-BE49-F238E27FC236}">
                  <a16:creationId xmlns:a16="http://schemas.microsoft.com/office/drawing/2014/main" id="{9CAA00E5-F9B2-F8A3-E102-514559CFDC58}"/>
                </a:ext>
              </a:extLst>
            </p:cNvPr>
            <p:cNvSpPr txBox="1">
              <a:spLocks noChangeArrowheads="1"/>
            </p:cNvSpPr>
            <p:nvPr/>
          </p:nvSpPr>
          <p:spPr bwMode="auto">
            <a:xfrm>
              <a:off x="2693" y="822"/>
              <a:ext cx="6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+5V</a:t>
              </a:r>
            </a:p>
          </p:txBody>
        </p:sp>
        <p:sp>
          <p:nvSpPr>
            <p:cNvPr id="41036" name="Text Box 89">
              <a:extLst>
                <a:ext uri="{FF2B5EF4-FFF2-40B4-BE49-F238E27FC236}">
                  <a16:creationId xmlns:a16="http://schemas.microsoft.com/office/drawing/2014/main" id="{F8ED3AFA-2BF1-3AF1-8E27-14F5D5E6BCA3}"/>
                </a:ext>
              </a:extLst>
            </p:cNvPr>
            <p:cNvSpPr txBox="1">
              <a:spLocks noChangeArrowheads="1"/>
            </p:cNvSpPr>
            <p:nvPr/>
          </p:nvSpPr>
          <p:spPr bwMode="auto">
            <a:xfrm>
              <a:off x="2726" y="2082"/>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V</a:t>
              </a:r>
              <a:r>
                <a:rPr lang="en-US" altLang="zh-CN" sz="1800" baseline="-25000">
                  <a:solidFill>
                    <a:srgbClr val="CC0099"/>
                  </a:solidFill>
                  <a:latin typeface="Tahoma" panose="020B0604030504040204" pitchFamily="34" charset="0"/>
                  <a:ea typeface="Arial Unicode MS" panose="020B0604020202020204" pitchFamily="34" charset="-122"/>
                </a:rPr>
                <a:t>O</a:t>
              </a:r>
            </a:p>
          </p:txBody>
        </p:sp>
        <p:sp>
          <p:nvSpPr>
            <p:cNvPr id="41037" name="Text Box 90">
              <a:extLst>
                <a:ext uri="{FF2B5EF4-FFF2-40B4-BE49-F238E27FC236}">
                  <a16:creationId xmlns:a16="http://schemas.microsoft.com/office/drawing/2014/main" id="{793B8F1A-5B19-A713-91BC-6D101710D2A4}"/>
                </a:ext>
              </a:extLst>
            </p:cNvPr>
            <p:cNvSpPr txBox="1">
              <a:spLocks noChangeArrowheads="1"/>
            </p:cNvSpPr>
            <p:nvPr/>
          </p:nvSpPr>
          <p:spPr bwMode="auto">
            <a:xfrm>
              <a:off x="2766" y="2313"/>
              <a:ext cx="2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hlink"/>
                  </a:solidFill>
                  <a:latin typeface="Tahoma" panose="020B0604030504040204" pitchFamily="34" charset="0"/>
                  <a:ea typeface="Arial Unicode MS" panose="020B0604020202020204" pitchFamily="34" charset="-122"/>
                </a:rPr>
                <a:t>F</a:t>
              </a:r>
            </a:p>
          </p:txBody>
        </p:sp>
        <p:sp>
          <p:nvSpPr>
            <p:cNvPr id="41038" name="Text Box 91">
              <a:extLst>
                <a:ext uri="{FF2B5EF4-FFF2-40B4-BE49-F238E27FC236}">
                  <a16:creationId xmlns:a16="http://schemas.microsoft.com/office/drawing/2014/main" id="{46ED2415-D380-CD0D-DDC9-663F5EB38FBA}"/>
                </a:ext>
              </a:extLst>
            </p:cNvPr>
            <p:cNvSpPr txBox="1">
              <a:spLocks noChangeArrowheads="1"/>
            </p:cNvSpPr>
            <p:nvPr/>
          </p:nvSpPr>
          <p:spPr bwMode="auto">
            <a:xfrm>
              <a:off x="2375" y="1510"/>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41039" name="Text Box 92">
              <a:extLst>
                <a:ext uri="{FF2B5EF4-FFF2-40B4-BE49-F238E27FC236}">
                  <a16:creationId xmlns:a16="http://schemas.microsoft.com/office/drawing/2014/main" id="{2782BA89-FDEB-75E3-0A18-E01F193B265C}"/>
                </a:ext>
              </a:extLst>
            </p:cNvPr>
            <p:cNvSpPr txBox="1">
              <a:spLocks noChangeArrowheads="1"/>
            </p:cNvSpPr>
            <p:nvPr/>
          </p:nvSpPr>
          <p:spPr bwMode="auto">
            <a:xfrm>
              <a:off x="1953" y="1866"/>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4</a:t>
              </a:r>
            </a:p>
          </p:txBody>
        </p:sp>
        <p:sp>
          <p:nvSpPr>
            <p:cNvPr id="41040" name="Text Box 93">
              <a:extLst>
                <a:ext uri="{FF2B5EF4-FFF2-40B4-BE49-F238E27FC236}">
                  <a16:creationId xmlns:a16="http://schemas.microsoft.com/office/drawing/2014/main" id="{E8F962F4-7AA0-C19D-7E30-E20228E0FC19}"/>
                </a:ext>
              </a:extLst>
            </p:cNvPr>
            <p:cNvSpPr txBox="1">
              <a:spLocks noChangeArrowheads="1"/>
            </p:cNvSpPr>
            <p:nvPr/>
          </p:nvSpPr>
          <p:spPr bwMode="auto">
            <a:xfrm>
              <a:off x="1713" y="1771"/>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E</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41041" name="Text Box 94">
              <a:extLst>
                <a:ext uri="{FF2B5EF4-FFF2-40B4-BE49-F238E27FC236}">
                  <a16:creationId xmlns:a16="http://schemas.microsoft.com/office/drawing/2014/main" id="{6962CCF4-34D1-3FB6-C062-ED4DEFB1FD73}"/>
                </a:ext>
              </a:extLst>
            </p:cNvPr>
            <p:cNvSpPr txBox="1">
              <a:spLocks noChangeArrowheads="1"/>
            </p:cNvSpPr>
            <p:nvPr/>
          </p:nvSpPr>
          <p:spPr bwMode="auto">
            <a:xfrm>
              <a:off x="1863" y="1301"/>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3</a:t>
              </a:r>
            </a:p>
          </p:txBody>
        </p:sp>
        <p:sp>
          <p:nvSpPr>
            <p:cNvPr id="41042" name="Text Box 95">
              <a:extLst>
                <a:ext uri="{FF2B5EF4-FFF2-40B4-BE49-F238E27FC236}">
                  <a16:creationId xmlns:a16="http://schemas.microsoft.com/office/drawing/2014/main" id="{D0DB106D-F745-0921-54BC-83E9B75E2981}"/>
                </a:ext>
              </a:extLst>
            </p:cNvPr>
            <p:cNvSpPr txBox="1">
              <a:spLocks noChangeArrowheads="1"/>
            </p:cNvSpPr>
            <p:nvPr/>
          </p:nvSpPr>
          <p:spPr bwMode="auto">
            <a:xfrm>
              <a:off x="1950" y="2512"/>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B</a:t>
              </a:r>
              <a:r>
                <a:rPr lang="en-US" altLang="zh-CN" sz="1800" baseline="-25000">
                  <a:solidFill>
                    <a:srgbClr val="CC0099"/>
                  </a:solidFill>
                  <a:latin typeface="Tahoma" panose="020B0604030504040204" pitchFamily="34" charset="0"/>
                  <a:ea typeface="Arial Unicode MS" panose="020B0604020202020204" pitchFamily="34" charset="-122"/>
                </a:rPr>
                <a:t>5</a:t>
              </a:r>
            </a:p>
          </p:txBody>
        </p:sp>
        <p:sp>
          <p:nvSpPr>
            <p:cNvPr id="41043" name="Text Box 96">
              <a:extLst>
                <a:ext uri="{FF2B5EF4-FFF2-40B4-BE49-F238E27FC236}">
                  <a16:creationId xmlns:a16="http://schemas.microsoft.com/office/drawing/2014/main" id="{A5D54B7A-85FB-181D-B255-D6C16B2E7D40}"/>
                </a:ext>
              </a:extLst>
            </p:cNvPr>
            <p:cNvSpPr txBox="1">
              <a:spLocks noChangeArrowheads="1"/>
            </p:cNvSpPr>
            <p:nvPr/>
          </p:nvSpPr>
          <p:spPr bwMode="auto">
            <a:xfrm>
              <a:off x="2359" y="2295"/>
              <a:ext cx="3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CC0099"/>
                  </a:solidFill>
                  <a:latin typeface="Tahoma" panose="020B0604030504040204" pitchFamily="34" charset="0"/>
                  <a:ea typeface="Arial Unicode MS" panose="020B0604020202020204" pitchFamily="34" charset="-122"/>
                </a:rPr>
                <a:t>C</a:t>
              </a:r>
              <a:r>
                <a:rPr lang="en-US" altLang="zh-CN" sz="1800" baseline="-25000">
                  <a:solidFill>
                    <a:srgbClr val="CC0099"/>
                  </a:solidFill>
                  <a:latin typeface="Tahoma" panose="020B0604030504040204" pitchFamily="34" charset="0"/>
                  <a:ea typeface="Arial Unicode MS" panose="020B0604020202020204" pitchFamily="34" charset="-122"/>
                </a:rPr>
                <a:t>5</a:t>
              </a:r>
            </a:p>
          </p:txBody>
        </p:sp>
        <p:sp>
          <p:nvSpPr>
            <p:cNvPr id="41044" name="Line 97">
              <a:extLst>
                <a:ext uri="{FF2B5EF4-FFF2-40B4-BE49-F238E27FC236}">
                  <a16:creationId xmlns:a16="http://schemas.microsoft.com/office/drawing/2014/main" id="{C2EB92C1-9281-95E0-4173-AB123BEB1B4B}"/>
                </a:ext>
              </a:extLst>
            </p:cNvPr>
            <p:cNvSpPr>
              <a:spLocks noChangeShapeType="1"/>
            </p:cNvSpPr>
            <p:nvPr/>
          </p:nvSpPr>
          <p:spPr bwMode="auto">
            <a:xfrm flipH="1">
              <a:off x="2619" y="2492"/>
              <a:ext cx="376"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45" name="Line 98">
              <a:extLst>
                <a:ext uri="{FF2B5EF4-FFF2-40B4-BE49-F238E27FC236}">
                  <a16:creationId xmlns:a16="http://schemas.microsoft.com/office/drawing/2014/main" id="{0E852FD0-3DAE-BBDB-9B60-1BE273619B67}"/>
                </a:ext>
              </a:extLst>
            </p:cNvPr>
            <p:cNvSpPr>
              <a:spLocks noChangeShapeType="1"/>
            </p:cNvSpPr>
            <p:nvPr/>
          </p:nvSpPr>
          <p:spPr bwMode="auto">
            <a:xfrm>
              <a:off x="2619" y="2492"/>
              <a:ext cx="0" cy="57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46" name="Rectangle 99">
              <a:extLst>
                <a:ext uri="{FF2B5EF4-FFF2-40B4-BE49-F238E27FC236}">
                  <a16:creationId xmlns:a16="http://schemas.microsoft.com/office/drawing/2014/main" id="{BD35D31F-A56A-7A9B-1AA2-2C2AF76B169A}"/>
                </a:ext>
              </a:extLst>
            </p:cNvPr>
            <p:cNvSpPr>
              <a:spLocks noChangeArrowheads="1"/>
            </p:cNvSpPr>
            <p:nvPr/>
          </p:nvSpPr>
          <p:spPr bwMode="auto">
            <a:xfrm>
              <a:off x="2648" y="2506"/>
              <a:ext cx="5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en-US" sz="1800">
                  <a:solidFill>
                    <a:srgbClr val="6600CC"/>
                  </a:solidFill>
                  <a:latin typeface="Tahoma" panose="020B0604030504040204" pitchFamily="34" charset="0"/>
                  <a:ea typeface="Arial Unicode MS" panose="020B0604020202020204" pitchFamily="34" charset="-122"/>
                </a:rPr>
                <a:t>灌电流</a:t>
              </a:r>
              <a:endParaRPr lang="zh-CN" altLang="en-US" sz="1800">
                <a:solidFill>
                  <a:srgbClr val="6600CC"/>
                </a:solidFill>
                <a:latin typeface="Tahoma" panose="020B0604030504040204" pitchFamily="34" charset="0"/>
                <a:ea typeface="Arial Unicode MS" panose="020B0604020202020204" pitchFamily="34" charset="-122"/>
              </a:endParaRPr>
            </a:p>
          </p:txBody>
        </p:sp>
        <p:sp>
          <p:nvSpPr>
            <p:cNvPr id="41047" name="Text Box 100">
              <a:extLst>
                <a:ext uri="{FF2B5EF4-FFF2-40B4-BE49-F238E27FC236}">
                  <a16:creationId xmlns:a16="http://schemas.microsoft.com/office/drawing/2014/main" id="{78271779-1362-3C66-ED55-0B8F534BF697}"/>
                </a:ext>
              </a:extLst>
            </p:cNvPr>
            <p:cNvSpPr txBox="1">
              <a:spLocks noChangeArrowheads="1"/>
            </p:cNvSpPr>
            <p:nvPr/>
          </p:nvSpPr>
          <p:spPr bwMode="auto">
            <a:xfrm>
              <a:off x="884" y="2096"/>
              <a:ext cx="46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200">
                  <a:solidFill>
                    <a:schemeClr val="tx2"/>
                  </a:solidFill>
                  <a:latin typeface="Tahoma" panose="020B0604030504040204" pitchFamily="34" charset="0"/>
                  <a:ea typeface="Arial Unicode MS" panose="020B0604020202020204" pitchFamily="34" charset="-122"/>
                </a:rPr>
                <a:t>2.1V</a:t>
              </a:r>
            </a:p>
          </p:txBody>
        </p:sp>
        <p:sp>
          <p:nvSpPr>
            <p:cNvPr id="41048" name="Text Box 101">
              <a:extLst>
                <a:ext uri="{FF2B5EF4-FFF2-40B4-BE49-F238E27FC236}">
                  <a16:creationId xmlns:a16="http://schemas.microsoft.com/office/drawing/2014/main" id="{6E0D63AA-2CEF-7F58-BF25-D9F5B6DD4145}"/>
                </a:ext>
              </a:extLst>
            </p:cNvPr>
            <p:cNvSpPr txBox="1">
              <a:spLocks noChangeArrowheads="1"/>
            </p:cNvSpPr>
            <p:nvPr/>
          </p:nvSpPr>
          <p:spPr bwMode="auto">
            <a:xfrm>
              <a:off x="990" y="2286"/>
              <a:ext cx="46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200">
                  <a:solidFill>
                    <a:schemeClr val="tx2"/>
                  </a:solidFill>
                  <a:latin typeface="Tahoma" panose="020B0604030504040204" pitchFamily="34" charset="0"/>
                  <a:ea typeface="Arial Unicode MS" panose="020B0604020202020204" pitchFamily="34" charset="-122"/>
                </a:rPr>
                <a:t>1.4V</a:t>
              </a:r>
            </a:p>
          </p:txBody>
        </p:sp>
      </p:grpSp>
      <p:sp>
        <p:nvSpPr>
          <p:cNvPr id="40965" name="Line 102">
            <a:extLst>
              <a:ext uri="{FF2B5EF4-FFF2-40B4-BE49-F238E27FC236}">
                <a16:creationId xmlns:a16="http://schemas.microsoft.com/office/drawing/2014/main" id="{6EF9638D-28D7-98D5-B094-F121FBFD1D3C}"/>
              </a:ext>
            </a:extLst>
          </p:cNvPr>
          <p:cNvSpPr>
            <a:spLocks noChangeShapeType="1"/>
          </p:cNvSpPr>
          <p:nvPr/>
        </p:nvSpPr>
        <p:spPr bwMode="auto">
          <a:xfrm flipH="1">
            <a:off x="4152900" y="2420938"/>
            <a:ext cx="355600" cy="211137"/>
          </a:xfrm>
          <a:prstGeom prst="line">
            <a:avLst/>
          </a:prstGeom>
          <a:noFill/>
          <a:ln w="9525">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6" name="Line 103">
            <a:extLst>
              <a:ext uri="{FF2B5EF4-FFF2-40B4-BE49-F238E27FC236}">
                <a16:creationId xmlns:a16="http://schemas.microsoft.com/office/drawing/2014/main" id="{2CD58CE2-58D9-E28F-65DE-F14E5F6348A1}"/>
              </a:ext>
            </a:extLst>
          </p:cNvPr>
          <p:cNvSpPr>
            <a:spLocks noChangeShapeType="1"/>
          </p:cNvSpPr>
          <p:nvPr/>
        </p:nvSpPr>
        <p:spPr bwMode="auto">
          <a:xfrm>
            <a:off x="4170363" y="2744788"/>
            <a:ext cx="365125" cy="192087"/>
          </a:xfrm>
          <a:prstGeom prst="line">
            <a:avLst/>
          </a:prstGeom>
          <a:noFill/>
          <a:ln w="9525">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04" name="Text Box 104">
            <a:extLst>
              <a:ext uri="{FF2B5EF4-FFF2-40B4-BE49-F238E27FC236}">
                <a16:creationId xmlns:a16="http://schemas.microsoft.com/office/drawing/2014/main" id="{DEF91ACB-071F-64CE-AFE4-D2ACB33831F7}"/>
              </a:ext>
            </a:extLst>
          </p:cNvPr>
          <p:cNvSpPr txBox="1">
            <a:spLocks noChangeArrowheads="1"/>
          </p:cNvSpPr>
          <p:nvPr/>
        </p:nvSpPr>
        <p:spPr bwMode="auto">
          <a:xfrm>
            <a:off x="1042988" y="6165850"/>
            <a:ext cx="5919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2800">
                <a:solidFill>
                  <a:schemeClr val="hlink"/>
                </a:solidFill>
                <a:latin typeface="Tahoma" panose="020B0604030504040204" pitchFamily="34" charset="0"/>
                <a:ea typeface="Arial Unicode MS" panose="020B0604020202020204" pitchFamily="34" charset="-122"/>
              </a:rPr>
              <a:t>即当输入均为</a:t>
            </a:r>
            <a:r>
              <a:rPr lang="zh-CN" altLang="en-US" sz="2800">
                <a:solidFill>
                  <a:schemeClr val="hlink"/>
                </a:solidFill>
                <a:latin typeface="Arial" panose="020B0604020202020204" pitchFamily="34" charset="0"/>
                <a:ea typeface="Arial Unicode MS" panose="020B0604020202020204" pitchFamily="34" charset="-122"/>
              </a:rPr>
              <a:t>“</a:t>
            </a:r>
            <a:r>
              <a:rPr lang="en-US" altLang="zh-CN" sz="2800">
                <a:solidFill>
                  <a:schemeClr val="hlink"/>
                </a:solidFill>
                <a:latin typeface="Tahoma" panose="020B0604030504040204" pitchFamily="34" charset="0"/>
                <a:ea typeface="Arial Unicode MS" panose="020B0604020202020204" pitchFamily="34" charset="-122"/>
              </a:rPr>
              <a:t>1</a:t>
            </a:r>
            <a:r>
              <a:rPr lang="en-US" altLang="zh-CN" sz="2800">
                <a:solidFill>
                  <a:schemeClr val="hlink"/>
                </a:solidFill>
                <a:latin typeface="Arial" panose="020B0604020202020204" pitchFamily="34" charset="0"/>
                <a:ea typeface="Arial Unicode MS" panose="020B0604020202020204" pitchFamily="34" charset="-122"/>
              </a:rPr>
              <a:t>”</a:t>
            </a:r>
            <a:r>
              <a:rPr lang="zh-CN" altLang="en-US" sz="2800">
                <a:solidFill>
                  <a:schemeClr val="hlink"/>
                </a:solidFill>
                <a:latin typeface="Tahoma" panose="020B0604030504040204" pitchFamily="34" charset="0"/>
                <a:ea typeface="Arial Unicode MS" panose="020B0604020202020204" pitchFamily="34" charset="-122"/>
              </a:rPr>
              <a:t>时，则输出为</a:t>
            </a:r>
            <a:r>
              <a:rPr lang="zh-CN" altLang="en-US" sz="2800">
                <a:solidFill>
                  <a:schemeClr val="hlink"/>
                </a:solidFill>
                <a:latin typeface="Arial" panose="020B0604020202020204" pitchFamily="34" charset="0"/>
                <a:ea typeface="Arial Unicode MS" panose="020B0604020202020204" pitchFamily="34" charset="-122"/>
              </a:rPr>
              <a:t>“</a:t>
            </a:r>
            <a:r>
              <a:rPr lang="en-US" altLang="zh-CN" sz="2800">
                <a:solidFill>
                  <a:schemeClr val="hlink"/>
                </a:solidFill>
                <a:latin typeface="Tahoma" panose="020B0604030504040204" pitchFamily="34" charset="0"/>
                <a:ea typeface="Arial Unicode MS" panose="020B0604020202020204" pitchFamily="34" charset="-122"/>
              </a:rPr>
              <a:t>0</a:t>
            </a:r>
            <a:r>
              <a:rPr lang="en-US" altLang="zh-CN" sz="2800">
                <a:solidFill>
                  <a:schemeClr val="hlink"/>
                </a:solidFill>
                <a:latin typeface="Arial" panose="020B0604020202020204" pitchFamily="34" charset="0"/>
                <a:ea typeface="Arial Unicode MS" panose="020B0604020202020204" pitchFamily="34" charset="-122"/>
              </a:rPr>
              <a:t>”</a:t>
            </a:r>
            <a:endParaRPr lang="en-US" altLang="zh-CN" sz="2800">
              <a:solidFill>
                <a:schemeClr val="hlink"/>
              </a:solidFill>
              <a:latin typeface="Tahoma" panose="020B0604030504040204" pitchFamily="34" charset="0"/>
              <a:ea typeface="Arial Unicode MS" panose="020B0604020202020204" pitchFamily="34" charset="-122"/>
            </a:endParaRPr>
          </a:p>
        </p:txBody>
      </p:sp>
      <p:sp>
        <p:nvSpPr>
          <p:cNvPr id="358505" name="Freeform 105">
            <a:extLst>
              <a:ext uri="{FF2B5EF4-FFF2-40B4-BE49-F238E27FC236}">
                <a16:creationId xmlns:a16="http://schemas.microsoft.com/office/drawing/2014/main" id="{099E8E95-ACE8-F7B7-4C4A-234F1882730D}"/>
              </a:ext>
            </a:extLst>
          </p:cNvPr>
          <p:cNvSpPr>
            <a:spLocks/>
          </p:cNvSpPr>
          <p:nvPr/>
        </p:nvSpPr>
        <p:spPr bwMode="auto">
          <a:xfrm>
            <a:off x="2260600" y="2528888"/>
            <a:ext cx="2466975" cy="2413000"/>
          </a:xfrm>
          <a:custGeom>
            <a:avLst/>
            <a:gdLst>
              <a:gd name="T0" fmla="*/ 2147483646 w 1554"/>
              <a:gd name="T1" fmla="*/ 0 h 1520"/>
              <a:gd name="T2" fmla="*/ 2147483646 w 1554"/>
              <a:gd name="T3" fmla="*/ 2147483646 h 1520"/>
              <a:gd name="T4" fmla="*/ 2147483646 w 1554"/>
              <a:gd name="T5" fmla="*/ 2147483646 h 1520"/>
              <a:gd name="T6" fmla="*/ 2147483646 w 1554"/>
              <a:gd name="T7" fmla="*/ 2147483646 h 1520"/>
              <a:gd name="T8" fmla="*/ 2147483646 w 1554"/>
              <a:gd name="T9" fmla="*/ 2147483646 h 1520"/>
              <a:gd name="T10" fmla="*/ 2147483646 w 1554"/>
              <a:gd name="T11" fmla="*/ 2147483646 h 1520"/>
              <a:gd name="T12" fmla="*/ 2147483646 w 1554"/>
              <a:gd name="T13" fmla="*/ 2147483646 h 15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54" h="1520">
                <a:moveTo>
                  <a:pt x="27" y="0"/>
                </a:moveTo>
                <a:cubicBezTo>
                  <a:pt x="13" y="162"/>
                  <a:pt x="0" y="325"/>
                  <a:pt x="27" y="431"/>
                </a:cubicBezTo>
                <a:cubicBezTo>
                  <a:pt x="54" y="537"/>
                  <a:pt x="107" y="578"/>
                  <a:pt x="186" y="635"/>
                </a:cubicBezTo>
                <a:cubicBezTo>
                  <a:pt x="265" y="692"/>
                  <a:pt x="333" y="748"/>
                  <a:pt x="503" y="771"/>
                </a:cubicBezTo>
                <a:cubicBezTo>
                  <a:pt x="673" y="794"/>
                  <a:pt x="1041" y="729"/>
                  <a:pt x="1207" y="771"/>
                </a:cubicBezTo>
                <a:cubicBezTo>
                  <a:pt x="1373" y="813"/>
                  <a:pt x="1448" y="896"/>
                  <a:pt x="1501" y="1021"/>
                </a:cubicBezTo>
                <a:cubicBezTo>
                  <a:pt x="1554" y="1146"/>
                  <a:pt x="1520" y="1437"/>
                  <a:pt x="1524" y="1520"/>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9" name="Rectangle 106">
            <a:extLst>
              <a:ext uri="{FF2B5EF4-FFF2-40B4-BE49-F238E27FC236}">
                <a16:creationId xmlns:a16="http://schemas.microsoft.com/office/drawing/2014/main" id="{E92DBF49-9A12-3919-17E7-13D0E1AC9BB6}"/>
              </a:ext>
            </a:extLst>
          </p:cNvPr>
          <p:cNvSpPr>
            <a:spLocks noChangeArrowheads="1"/>
          </p:cNvSpPr>
          <p:nvPr/>
        </p:nvSpPr>
        <p:spPr bwMode="auto">
          <a:xfrm>
            <a:off x="971550" y="127000"/>
            <a:ext cx="4014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宋体" panose="02010600030101010101" pitchFamily="2" charset="-122"/>
                <a:ea typeface="Arial Unicode MS" panose="020B0604020202020204" pitchFamily="34" charset="-122"/>
              </a:rPr>
              <a:t>2</a:t>
            </a:r>
            <a:r>
              <a:rPr lang="zh-CN" altLang="en-US" sz="2400">
                <a:latin typeface="宋体" panose="02010600030101010101" pitchFamily="2" charset="-122"/>
                <a:ea typeface="Arial Unicode MS" panose="020B0604020202020204" pitchFamily="34" charset="-122"/>
              </a:rPr>
              <a:t>）当所有输入均为高电平时</a:t>
            </a:r>
          </a:p>
        </p:txBody>
      </p:sp>
      <p:sp>
        <p:nvSpPr>
          <p:cNvPr id="358507" name="Rectangle 107">
            <a:extLst>
              <a:ext uri="{FF2B5EF4-FFF2-40B4-BE49-F238E27FC236}">
                <a16:creationId xmlns:a16="http://schemas.microsoft.com/office/drawing/2014/main" id="{EA6A5243-705D-DDA1-30E5-BA4F5B50A96C}"/>
              </a:ext>
            </a:extLst>
          </p:cNvPr>
          <p:cNvSpPr>
            <a:spLocks noGrp="1"/>
          </p:cNvSpPr>
          <p:nvPr>
            <p:ph type="title"/>
          </p:nvPr>
        </p:nvSpPr>
        <p:spPr/>
        <p:txBody>
          <a:bodyPr/>
          <a:lstStyle/>
          <a:p>
            <a:pPr>
              <a:defRPr/>
            </a:pPr>
            <a:r>
              <a:rPr lang="en-US" altLang="zh-CN" sz="2400" cap="none"/>
              <a:t>TTL</a:t>
            </a:r>
            <a:r>
              <a:rPr lang="zh-CN" altLang="en-US" sz="2400" cap="none"/>
              <a:t>与非门的工作原理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8505"/>
                                        </p:tgtEl>
                                        <p:attrNameLst>
                                          <p:attrName>style.visibility</p:attrName>
                                        </p:attrNameLst>
                                      </p:cBhvr>
                                      <p:to>
                                        <p:strVal val="visible"/>
                                      </p:to>
                                    </p:set>
                                    <p:animEffect transition="in" filter="box(in)">
                                      <p:cBhvr>
                                        <p:cTn id="7" dur="500"/>
                                        <p:tgtEl>
                                          <p:spTgt spid="3585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58504"/>
                                        </p:tgtEl>
                                        <p:attrNameLst>
                                          <p:attrName>style.visibility</p:attrName>
                                        </p:attrNameLst>
                                      </p:cBhvr>
                                      <p:to>
                                        <p:strVal val="visible"/>
                                      </p:to>
                                    </p:set>
                                    <p:anim calcmode="lin" valueType="num">
                                      <p:cBhvr additive="base">
                                        <p:cTn id="12" dur="500" fill="hold"/>
                                        <p:tgtEl>
                                          <p:spTgt spid="358504"/>
                                        </p:tgtEl>
                                        <p:attrNameLst>
                                          <p:attrName>ppt_x</p:attrName>
                                        </p:attrNameLst>
                                      </p:cBhvr>
                                      <p:tavLst>
                                        <p:tav tm="0">
                                          <p:val>
                                            <p:strVal val="#ppt_x"/>
                                          </p:val>
                                        </p:tav>
                                        <p:tav tm="100000">
                                          <p:val>
                                            <p:strVal val="#ppt_x"/>
                                          </p:val>
                                        </p:tav>
                                      </p:tavLst>
                                    </p:anim>
                                    <p:anim calcmode="lin" valueType="num">
                                      <p:cBhvr additive="base">
                                        <p:cTn id="13" dur="500" fill="hold"/>
                                        <p:tgtEl>
                                          <p:spTgt spid="358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0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9">
            <a:extLst>
              <a:ext uri="{FF2B5EF4-FFF2-40B4-BE49-F238E27FC236}">
                <a16:creationId xmlns:a16="http://schemas.microsoft.com/office/drawing/2014/main" id="{61493D18-0923-14FB-0A40-15EBFF14846C}"/>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34CAD1CE-3FC2-44EF-8AD4-0692A42DD055}"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25</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43011" name="Text Box 4">
            <a:extLst>
              <a:ext uri="{FF2B5EF4-FFF2-40B4-BE49-F238E27FC236}">
                <a16:creationId xmlns:a16="http://schemas.microsoft.com/office/drawing/2014/main" id="{518BCC8E-3A91-ACE1-39B8-442144586FD6}"/>
              </a:ext>
            </a:extLst>
          </p:cNvPr>
          <p:cNvSpPr txBox="1">
            <a:spLocks noChangeArrowheads="1"/>
          </p:cNvSpPr>
          <p:nvPr/>
        </p:nvSpPr>
        <p:spPr bwMode="auto">
          <a:xfrm>
            <a:off x="2505075" y="1641475"/>
            <a:ext cx="619283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hlinkClick r:id="rId2" action="ppaction://hlinksldjump"/>
              </a:rPr>
              <a:t>       </a:t>
            </a:r>
            <a:r>
              <a:rPr lang="en-US" altLang="zh-CN" sz="2800">
                <a:latin typeface="Arial" panose="020B0604020202020204" pitchFamily="34" charset="0"/>
                <a:ea typeface="Arial Unicode MS" panose="020B0604020202020204" pitchFamily="34" charset="-122"/>
                <a:hlinkClick r:id="rId3" action="ppaction://hlinksldjump"/>
              </a:rPr>
              <a:t>CMOS</a:t>
            </a:r>
            <a:r>
              <a:rPr lang="zh-CN" altLang="en-US" sz="2800">
                <a:latin typeface="Arial" panose="020B0604020202020204" pitchFamily="34" charset="0"/>
                <a:ea typeface="Arial Unicode MS" panose="020B0604020202020204" pitchFamily="34" charset="-122"/>
                <a:hlinkClick r:id="" action="ppaction://noaction"/>
              </a:rPr>
              <a:t>简介</a:t>
            </a:r>
            <a:endParaRPr lang="en-US" altLang="zh-CN" sz="2800">
              <a:latin typeface="Arial" panose="020B0604020202020204" pitchFamily="34" charset="0"/>
              <a:ea typeface="Arial Unicode MS" panose="020B0604020202020204" pitchFamily="34" charset="-122"/>
              <a:hlinkClick r:id="rId2" action="ppaction://hlinksldjump"/>
            </a:endParaRPr>
          </a:p>
          <a:p>
            <a:pPr eaLnBrk="1" hangingPunct="1">
              <a:spcBef>
                <a:spcPct val="0"/>
              </a:spcBef>
              <a:buClrTx/>
              <a:buFontTx/>
              <a:buAutoNum type="ea1JpnChsDbPeriod"/>
            </a:pPr>
            <a:r>
              <a:rPr lang="en-US" altLang="zh-CN" sz="2800">
                <a:latin typeface="Arial" panose="020B0604020202020204" pitchFamily="34" charset="0"/>
                <a:ea typeface="Arial Unicode MS" panose="020B0604020202020204" pitchFamily="34" charset="-122"/>
                <a:hlinkClick r:id="rId4" action="ppaction://hlinksldjump"/>
              </a:rPr>
              <a:t>CMOS</a:t>
            </a:r>
            <a:r>
              <a:rPr lang="zh-CN" altLang="en-US" sz="2800">
                <a:latin typeface="Arial" panose="020B0604020202020204" pitchFamily="34" charset="0"/>
                <a:ea typeface="Arial Unicode MS" panose="020B0604020202020204" pitchFamily="34" charset="-122"/>
                <a:hlinkClick r:id="" action="ppaction://noaction"/>
              </a:rPr>
              <a:t>反相器</a:t>
            </a:r>
            <a:endParaRPr lang="en-US" altLang="zh-CN" sz="2800">
              <a:latin typeface="Arial" panose="020B0604020202020204" pitchFamily="34" charset="0"/>
              <a:ea typeface="Arial Unicode MS" panose="020B0604020202020204" pitchFamily="34" charset="-122"/>
            </a:endParaRPr>
          </a:p>
          <a:p>
            <a:pPr eaLnBrk="1" hangingPunct="1">
              <a:spcBef>
                <a:spcPct val="0"/>
              </a:spcBef>
              <a:buClrTx/>
              <a:buFontTx/>
              <a:buAutoNum type="ea1JpnChsDbPeriod"/>
            </a:pPr>
            <a:r>
              <a:rPr lang="en-US" altLang="zh-CN" sz="2800">
                <a:latin typeface="Arial" panose="020B0604020202020204" pitchFamily="34" charset="0"/>
                <a:ea typeface="Arial Unicode MS" panose="020B0604020202020204" pitchFamily="34" charset="-122"/>
                <a:hlinkClick r:id="rId5" action="ppaction://hlinksldjump"/>
              </a:rPr>
              <a:t>CMOS</a:t>
            </a:r>
            <a:r>
              <a:rPr lang="zh-CN" altLang="en-US" sz="2800">
                <a:latin typeface="Arial" panose="020B0604020202020204" pitchFamily="34" charset="0"/>
                <a:ea typeface="Arial Unicode MS" panose="020B0604020202020204" pitchFamily="34" charset="-122"/>
                <a:hlinkClick r:id="" action="ppaction://noaction"/>
              </a:rPr>
              <a:t>与非门</a:t>
            </a:r>
            <a:endParaRPr lang="en-US" altLang="zh-CN" sz="2800">
              <a:latin typeface="Arial" panose="020B0604020202020204" pitchFamily="34" charset="0"/>
              <a:ea typeface="Arial Unicode MS" panose="020B0604020202020204" pitchFamily="34" charset="-122"/>
            </a:endParaRPr>
          </a:p>
          <a:p>
            <a:pPr eaLnBrk="1" hangingPunct="1">
              <a:spcBef>
                <a:spcPct val="0"/>
              </a:spcBef>
              <a:buClrTx/>
              <a:buFontTx/>
              <a:buAutoNum type="ea1JpnChsDbPeriod"/>
            </a:pPr>
            <a:r>
              <a:rPr lang="en-US" altLang="zh-CN" sz="2800">
                <a:latin typeface="Arial" panose="020B0604020202020204" pitchFamily="34" charset="0"/>
                <a:ea typeface="Arial Unicode MS" panose="020B0604020202020204" pitchFamily="34" charset="-122"/>
                <a:hlinkClick r:id="rId6" action="ppaction://hlinksldjump"/>
              </a:rPr>
              <a:t>CMOS</a:t>
            </a:r>
            <a:r>
              <a:rPr lang="zh-CN" altLang="en-US" sz="2800">
                <a:latin typeface="Arial" panose="020B0604020202020204" pitchFamily="34" charset="0"/>
                <a:ea typeface="Arial Unicode MS" panose="020B0604020202020204" pitchFamily="34" charset="-122"/>
                <a:hlinkClick r:id="" action="ppaction://noaction"/>
              </a:rPr>
              <a:t>或非门</a:t>
            </a:r>
            <a:endParaRPr lang="en-US" altLang="zh-CN" sz="2800">
              <a:latin typeface="Arial" panose="020B0604020202020204" pitchFamily="34" charset="0"/>
              <a:ea typeface="Arial Unicode MS" panose="020B0604020202020204" pitchFamily="34" charset="-122"/>
            </a:endParaRPr>
          </a:p>
          <a:p>
            <a:pPr eaLnBrk="1" hangingPunct="1">
              <a:spcBef>
                <a:spcPct val="0"/>
              </a:spcBef>
              <a:buClrTx/>
              <a:buFontTx/>
              <a:buAutoNum type="ea1JpnChsDbPeriod"/>
            </a:pPr>
            <a:r>
              <a:rPr lang="en-US" altLang="zh-CN" sz="2800">
                <a:latin typeface="Arial" panose="020B0604020202020204" pitchFamily="34" charset="0"/>
                <a:ea typeface="Arial Unicode MS" panose="020B0604020202020204" pitchFamily="34" charset="-122"/>
                <a:hlinkClick r:id="rId6" action="ppaction://hlinksldjump"/>
              </a:rPr>
              <a:t>CMOS</a:t>
            </a:r>
            <a:r>
              <a:rPr lang="zh-CN" altLang="en-US" sz="2800">
                <a:latin typeface="Arial" panose="020B0604020202020204" pitchFamily="34" charset="0"/>
                <a:ea typeface="Arial Unicode MS" panose="020B0604020202020204" pitchFamily="34" charset="-122"/>
                <a:hlinkClick r:id="" action="ppaction://noaction"/>
              </a:rPr>
              <a:t>三态门</a:t>
            </a:r>
            <a:endParaRPr lang="en-US" altLang="zh-CN" sz="2800">
              <a:latin typeface="Arial" panose="020B0604020202020204" pitchFamily="34" charset="0"/>
              <a:ea typeface="Arial Unicode MS" panose="020B0604020202020204" pitchFamily="34" charset="-122"/>
            </a:endParaRPr>
          </a:p>
          <a:p>
            <a:pPr eaLnBrk="1" hangingPunct="1">
              <a:spcBef>
                <a:spcPct val="0"/>
              </a:spcBef>
              <a:buClrTx/>
              <a:buFontTx/>
              <a:buAutoNum type="ea1JpnChsDbPeriod"/>
            </a:pPr>
            <a:r>
              <a:rPr lang="en-US" altLang="zh-CN" sz="2800">
                <a:latin typeface="Arial" panose="020B0604020202020204" pitchFamily="34" charset="0"/>
                <a:ea typeface="Arial Unicode MS" panose="020B0604020202020204" pitchFamily="34" charset="-122"/>
                <a:hlinkClick r:id="rId7" action="ppaction://hlinksldjump"/>
              </a:rPr>
              <a:t>CMOS</a:t>
            </a:r>
            <a:r>
              <a:rPr lang="zh-CN" altLang="en-US" sz="2800">
                <a:latin typeface="Arial" panose="020B0604020202020204" pitchFamily="34" charset="0"/>
                <a:ea typeface="Arial Unicode MS" panose="020B0604020202020204" pitchFamily="34" charset="-122"/>
                <a:hlinkClick r:id="" action="ppaction://noaction"/>
              </a:rPr>
              <a:t>传输门</a:t>
            </a:r>
            <a:endParaRPr lang="en-US" altLang="zh-CN" sz="2800">
              <a:latin typeface="Arial" panose="020B0604020202020204" pitchFamily="34" charset="0"/>
              <a:ea typeface="Arial Unicode MS" panose="020B0604020202020204" pitchFamily="34" charset="-122"/>
            </a:endParaRPr>
          </a:p>
        </p:txBody>
      </p:sp>
      <p:sp>
        <p:nvSpPr>
          <p:cNvPr id="43012" name="Rectangle 5">
            <a:extLst>
              <a:ext uri="{FF2B5EF4-FFF2-40B4-BE49-F238E27FC236}">
                <a16:creationId xmlns:a16="http://schemas.microsoft.com/office/drawing/2014/main" id="{E46F3BFF-95D6-B2BF-DFA0-F524214CEC31}"/>
              </a:ext>
            </a:extLst>
          </p:cNvPr>
          <p:cNvSpPr>
            <a:spLocks noChangeArrowheads="1"/>
          </p:cNvSpPr>
          <p:nvPr/>
        </p:nvSpPr>
        <p:spPr bwMode="auto">
          <a:xfrm>
            <a:off x="1797050" y="471488"/>
            <a:ext cx="5832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sz="3200">
                <a:latin typeface="Arial" panose="020B0604020202020204" pitchFamily="34" charset="0"/>
                <a:ea typeface="楷体_GB2312" pitchFamily="49" charset="-122"/>
              </a:rPr>
              <a:t>3.2 CMOS</a:t>
            </a:r>
            <a:r>
              <a:rPr lang="zh-CN" altLang="en-US" sz="3200">
                <a:latin typeface="Arial" panose="020B0604020202020204" pitchFamily="34" charset="0"/>
                <a:ea typeface="楷体_GB2312" pitchFamily="49" charset="-122"/>
              </a:rPr>
              <a:t>门电路</a:t>
            </a:r>
          </a:p>
        </p:txBody>
      </p:sp>
      <p:sp>
        <p:nvSpPr>
          <p:cNvPr id="43013" name="Text Box 6">
            <a:hlinkClick r:id="rId8" action="ppaction://hlinksldjump"/>
            <a:extLst>
              <a:ext uri="{FF2B5EF4-FFF2-40B4-BE49-F238E27FC236}">
                <a16:creationId xmlns:a16="http://schemas.microsoft.com/office/drawing/2014/main" id="{53F0B4C8-10CF-01BB-45DC-6A5D4E3885D9}"/>
              </a:ext>
            </a:extLst>
          </p:cNvPr>
          <p:cNvSpPr txBox="1">
            <a:spLocks noChangeArrowheads="1"/>
          </p:cNvSpPr>
          <p:nvPr/>
        </p:nvSpPr>
        <p:spPr bwMode="auto">
          <a:xfrm>
            <a:off x="7993063" y="6491288"/>
            <a:ext cx="1150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50000"/>
              </a:spcBef>
              <a:buClrTx/>
              <a:buFontTx/>
              <a:buNone/>
            </a:pPr>
            <a:r>
              <a:rPr lang="en-US" altLang="zh-CN" sz="1800">
                <a:solidFill>
                  <a:srgbClr val="0000FF"/>
                </a:solidFill>
                <a:latin typeface="Times New Roman" panose="02020603050405020304" pitchFamily="18" charset="0"/>
                <a:ea typeface="Arial Unicode MS" panose="020B0604020202020204" pitchFamily="34" charset="-122"/>
              </a:rPr>
              <a:t>RETURN</a:t>
            </a:r>
          </a:p>
        </p:txBody>
      </p:sp>
      <p:sp>
        <p:nvSpPr>
          <p:cNvPr id="360453" name="Rectangle 5">
            <a:extLst>
              <a:ext uri="{FF2B5EF4-FFF2-40B4-BE49-F238E27FC236}">
                <a16:creationId xmlns:a16="http://schemas.microsoft.com/office/drawing/2014/main" id="{62392704-633A-6A51-CC59-37E038BC5FE2}"/>
              </a:ext>
            </a:extLst>
          </p:cNvPr>
          <p:cNvSpPr>
            <a:spLocks noGrp="1"/>
          </p:cNvSpPr>
          <p:nvPr>
            <p:ph type="title" idx="4294967295"/>
          </p:nvPr>
        </p:nvSpPr>
        <p:spPr/>
        <p:txBody>
          <a:bodyPr/>
          <a:lstStyle/>
          <a:p>
            <a:pPr>
              <a:defRPr/>
            </a:pPr>
            <a:r>
              <a:rPr lang="en-US" altLang="zh-CN" sz="2400" cap="none" dirty="0"/>
              <a:t>3.2  CMOS</a:t>
            </a:r>
            <a:r>
              <a:rPr lang="zh-CN" altLang="en-US" sz="2400" cap="none" dirty="0"/>
              <a:t>门电路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9">
            <a:extLst>
              <a:ext uri="{FF2B5EF4-FFF2-40B4-BE49-F238E27FC236}">
                <a16:creationId xmlns:a16="http://schemas.microsoft.com/office/drawing/2014/main" id="{F38724E1-D54A-1AEF-163D-7DF85C57B0BB}"/>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FBF6F0D9-66DD-4B1D-A9A2-3099E674913B}"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26</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44035" name="矩形 11">
            <a:extLst>
              <a:ext uri="{FF2B5EF4-FFF2-40B4-BE49-F238E27FC236}">
                <a16:creationId xmlns:a16="http://schemas.microsoft.com/office/drawing/2014/main" id="{2556EDDF-0FCA-7EB5-651A-6383ED04B38F}"/>
              </a:ext>
            </a:extLst>
          </p:cNvPr>
          <p:cNvSpPr>
            <a:spLocks noChangeArrowheads="1"/>
          </p:cNvSpPr>
          <p:nvPr/>
        </p:nvSpPr>
        <p:spPr bwMode="auto">
          <a:xfrm>
            <a:off x="1030288" y="260350"/>
            <a:ext cx="811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a:latin typeface="Arial" panose="020B0604020202020204" pitchFamily="34" charset="0"/>
                <a:ea typeface="Arial Unicode MS" panose="020B0604020202020204" pitchFamily="34" charset="-122"/>
              </a:rPr>
              <a:t>单极型</a:t>
            </a:r>
            <a:r>
              <a:rPr lang="en-US" altLang="zh-CN" sz="2400">
                <a:latin typeface="Arial" panose="020B0604020202020204" pitchFamily="34" charset="0"/>
                <a:ea typeface="Arial Unicode MS" panose="020B0604020202020204" pitchFamily="34" charset="-122"/>
              </a:rPr>
              <a:t>MOS(Metal Oxide Semiconductor)</a:t>
            </a:r>
            <a:r>
              <a:rPr lang="zh-CN" altLang="en-US" sz="2400">
                <a:latin typeface="Arial" panose="020B0604020202020204" pitchFamily="34" charset="0"/>
                <a:ea typeface="Arial Unicode MS" panose="020B0604020202020204" pitchFamily="34" charset="-122"/>
              </a:rPr>
              <a:t>集成电路分类</a:t>
            </a:r>
          </a:p>
        </p:txBody>
      </p:sp>
      <p:sp>
        <p:nvSpPr>
          <p:cNvPr id="13" name="矩形 12">
            <a:extLst>
              <a:ext uri="{FF2B5EF4-FFF2-40B4-BE49-F238E27FC236}">
                <a16:creationId xmlns:a16="http://schemas.microsoft.com/office/drawing/2014/main" id="{191D0063-81AB-4178-E6F8-8E238E5FE5FD}"/>
              </a:ext>
            </a:extLst>
          </p:cNvPr>
          <p:cNvSpPr>
            <a:spLocks noChangeArrowheads="1"/>
          </p:cNvSpPr>
          <p:nvPr/>
        </p:nvSpPr>
        <p:spPr bwMode="auto">
          <a:xfrm>
            <a:off x="1030288" y="2673350"/>
            <a:ext cx="81137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NMOS——</a:t>
            </a:r>
            <a:r>
              <a:rPr lang="zh-CN" altLang="en-US" sz="2400" b="0">
                <a:latin typeface="Arial" panose="020B0604020202020204" pitchFamily="34" charset="0"/>
                <a:ea typeface="Arial Unicode MS" panose="020B0604020202020204" pitchFamily="34" charset="-122"/>
              </a:rPr>
              <a:t>电气性能较好，工艺较简单，适合制作高性能的</a:t>
            </a:r>
          </a:p>
          <a:p>
            <a:pPr eaLnBrk="1" hangingPunct="1">
              <a:spcBef>
                <a:spcPct val="0"/>
              </a:spcBef>
              <a:buClrTx/>
              <a:buFontTx/>
              <a:buNone/>
            </a:pPr>
            <a:r>
              <a:rPr lang="zh-CN" altLang="en-US" sz="2400" b="0">
                <a:latin typeface="Arial" panose="020B0604020202020204" pitchFamily="34" charset="0"/>
                <a:ea typeface="Arial Unicode MS" panose="020B0604020202020204" pitchFamily="34" charset="-122"/>
              </a:rPr>
              <a:t>存储器、微处理器等大规模集成电路</a:t>
            </a:r>
          </a:p>
        </p:txBody>
      </p:sp>
      <p:sp>
        <p:nvSpPr>
          <p:cNvPr id="14" name="矩形 13">
            <a:extLst>
              <a:ext uri="{FF2B5EF4-FFF2-40B4-BE49-F238E27FC236}">
                <a16:creationId xmlns:a16="http://schemas.microsoft.com/office/drawing/2014/main" id="{5BF89C95-6889-AB09-879C-074F1940E196}"/>
              </a:ext>
            </a:extLst>
          </p:cNvPr>
          <p:cNvSpPr>
            <a:spLocks noChangeArrowheads="1"/>
          </p:cNvSpPr>
          <p:nvPr/>
        </p:nvSpPr>
        <p:spPr bwMode="auto">
          <a:xfrm>
            <a:off x="1030288" y="3578225"/>
            <a:ext cx="81137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CMOS</a:t>
            </a:r>
            <a:r>
              <a:rPr lang="zh-CN" altLang="en-US" sz="2400">
                <a:latin typeface="Arial" panose="020B0604020202020204" pitchFamily="34" charset="0"/>
                <a:ea typeface="Arial Unicode MS" panose="020B0604020202020204" pitchFamily="34" charset="-122"/>
              </a:rPr>
              <a:t>电路</a:t>
            </a:r>
            <a:r>
              <a:rPr lang="en-US" altLang="zh-CN" sz="2400">
                <a:latin typeface="Arial" panose="020B0604020202020204" pitchFamily="34" charset="0"/>
                <a:ea typeface="Arial Unicode MS" panose="020B0604020202020204" pitchFamily="34" charset="-122"/>
              </a:rPr>
              <a:t>——</a:t>
            </a:r>
            <a:r>
              <a:rPr lang="zh-CN" altLang="en-US" sz="2400" b="0">
                <a:latin typeface="Arial" panose="020B0604020202020204" pitchFamily="34" charset="0"/>
                <a:ea typeface="Arial Unicode MS" panose="020B0604020202020204" pitchFamily="34" charset="-122"/>
              </a:rPr>
              <a:t>由</a:t>
            </a:r>
            <a:r>
              <a:rPr lang="en-US" altLang="zh-CN" sz="2400" b="0">
                <a:latin typeface="Arial" panose="020B0604020202020204" pitchFamily="34" charset="0"/>
                <a:ea typeface="Arial Unicode MS" panose="020B0604020202020204" pitchFamily="34" charset="-122"/>
              </a:rPr>
              <a:t>NMOS</a:t>
            </a:r>
            <a:r>
              <a:rPr lang="zh-CN" altLang="en-US" sz="2400" b="0">
                <a:latin typeface="Arial" panose="020B0604020202020204" pitchFamily="34" charset="0"/>
                <a:ea typeface="Arial Unicode MS" panose="020B0604020202020204" pitchFamily="34" charset="-122"/>
              </a:rPr>
              <a:t>和</a:t>
            </a:r>
            <a:r>
              <a:rPr lang="en-US" altLang="zh-CN" sz="2400" b="0">
                <a:latin typeface="Arial" panose="020B0604020202020204" pitchFamily="34" charset="0"/>
                <a:ea typeface="Arial Unicode MS" panose="020B0604020202020204" pitchFamily="34" charset="-122"/>
              </a:rPr>
              <a:t>PMOS</a:t>
            </a:r>
            <a:r>
              <a:rPr lang="zh-CN" altLang="en-US" sz="2400" b="0">
                <a:latin typeface="Arial" panose="020B0604020202020204" pitchFamily="34" charset="0"/>
                <a:ea typeface="Arial Unicode MS" panose="020B0604020202020204" pitchFamily="34" charset="-122"/>
              </a:rPr>
              <a:t>构成的互补型；性能</a:t>
            </a:r>
          </a:p>
          <a:p>
            <a:pPr eaLnBrk="1" hangingPunct="1">
              <a:spcBef>
                <a:spcPct val="0"/>
              </a:spcBef>
              <a:buClrTx/>
              <a:buFontTx/>
              <a:buNone/>
            </a:pPr>
            <a:r>
              <a:rPr lang="zh-CN" altLang="en-US" sz="2400" b="0">
                <a:latin typeface="Arial" panose="020B0604020202020204" pitchFamily="34" charset="0"/>
                <a:ea typeface="Arial Unicode MS" panose="020B0604020202020204" pitchFamily="34" charset="-122"/>
              </a:rPr>
              <a:t>好、功耗低等，应用愈来愈广泛</a:t>
            </a:r>
          </a:p>
        </p:txBody>
      </p:sp>
      <p:sp>
        <p:nvSpPr>
          <p:cNvPr id="16" name="矩形 15">
            <a:extLst>
              <a:ext uri="{FF2B5EF4-FFF2-40B4-BE49-F238E27FC236}">
                <a16:creationId xmlns:a16="http://schemas.microsoft.com/office/drawing/2014/main" id="{50687401-F312-84A5-3935-1005471FAFAD}"/>
              </a:ext>
            </a:extLst>
          </p:cNvPr>
          <p:cNvSpPr>
            <a:spLocks noChangeArrowheads="1"/>
          </p:cNvSpPr>
          <p:nvPr/>
        </p:nvSpPr>
        <p:spPr bwMode="auto">
          <a:xfrm>
            <a:off x="1030288" y="800100"/>
            <a:ext cx="811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b="0">
                <a:latin typeface="宋体" panose="02010600030101010101" pitchFamily="2" charset="-122"/>
                <a:ea typeface="Arial Unicode MS" panose="020B0604020202020204" pitchFamily="34" charset="-122"/>
              </a:rPr>
              <a:t>——PMOS</a:t>
            </a:r>
            <a:r>
              <a:rPr lang="zh-CN" altLang="en-US" sz="2400" b="0">
                <a:latin typeface="宋体" panose="02010600030101010101" pitchFamily="2" charset="-122"/>
                <a:ea typeface="Arial Unicode MS" panose="020B0604020202020204" pitchFamily="34" charset="-122"/>
              </a:rPr>
              <a:t>、</a:t>
            </a:r>
            <a:r>
              <a:rPr lang="en-US" altLang="zh-CN" sz="2400" b="0">
                <a:latin typeface="宋体" panose="02010600030101010101" pitchFamily="2" charset="-122"/>
                <a:ea typeface="Arial Unicode MS" panose="020B0604020202020204" pitchFamily="34" charset="-122"/>
              </a:rPr>
              <a:t>NMOS</a:t>
            </a:r>
            <a:r>
              <a:rPr lang="zh-CN" altLang="en-US" sz="2400" b="0">
                <a:latin typeface="宋体" panose="02010600030101010101" pitchFamily="2" charset="-122"/>
                <a:ea typeface="Arial Unicode MS" panose="020B0604020202020204" pitchFamily="34" charset="-122"/>
              </a:rPr>
              <a:t>和</a:t>
            </a:r>
            <a:r>
              <a:rPr lang="en-US" altLang="zh-CN" sz="2400" b="0">
                <a:latin typeface="宋体" panose="02010600030101010101" pitchFamily="2" charset="-122"/>
                <a:ea typeface="Arial Unicode MS" panose="020B0604020202020204" pitchFamily="34" charset="-122"/>
              </a:rPr>
              <a:t>CMOS</a:t>
            </a:r>
            <a:endParaRPr lang="zh-CN" altLang="en-US" sz="2400" b="0">
              <a:latin typeface="宋体" panose="02010600030101010101" pitchFamily="2" charset="-122"/>
              <a:ea typeface="Arial Unicode MS" panose="020B0604020202020204" pitchFamily="34" charset="-122"/>
            </a:endParaRPr>
          </a:p>
        </p:txBody>
      </p:sp>
      <p:sp>
        <p:nvSpPr>
          <p:cNvPr id="361478" name="Rectangle 6">
            <a:extLst>
              <a:ext uri="{FF2B5EF4-FFF2-40B4-BE49-F238E27FC236}">
                <a16:creationId xmlns:a16="http://schemas.microsoft.com/office/drawing/2014/main" id="{1B33A7AD-E0D1-088F-548E-115202E9D6A6}"/>
              </a:ext>
            </a:extLst>
          </p:cNvPr>
          <p:cNvSpPr>
            <a:spLocks noChangeArrowheads="1"/>
          </p:cNvSpPr>
          <p:nvPr/>
        </p:nvSpPr>
        <p:spPr bwMode="auto">
          <a:xfrm>
            <a:off x="827088" y="1304925"/>
            <a:ext cx="8085137"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90000"/>
              </a:lnSpc>
              <a:buSzPct val="60000"/>
            </a:pPr>
            <a:r>
              <a:rPr lang="en-US" altLang="zh-CN" sz="2200">
                <a:latin typeface="宋体" panose="02010600030101010101" pitchFamily="2" charset="-122"/>
                <a:ea typeface="Arial Unicode MS" panose="020B0604020202020204" pitchFamily="34" charset="-122"/>
              </a:rPr>
              <a:t>NMOS</a:t>
            </a:r>
            <a:r>
              <a:rPr lang="zh-CN" altLang="en-US" sz="2200">
                <a:latin typeface="宋体" panose="02010600030101010101" pitchFamily="2" charset="-122"/>
                <a:ea typeface="Arial Unicode MS" panose="020B0604020202020204" pitchFamily="34" charset="-122"/>
              </a:rPr>
              <a:t>是指</a:t>
            </a:r>
            <a:r>
              <a:rPr lang="en-US" altLang="zh-CN" sz="2200">
                <a:latin typeface="宋体" panose="02010600030101010101" pitchFamily="2" charset="-122"/>
                <a:ea typeface="Arial Unicode MS" panose="020B0604020202020204" pitchFamily="34" charset="-122"/>
              </a:rPr>
              <a:t>P</a:t>
            </a:r>
            <a:r>
              <a:rPr lang="zh-CN" altLang="en-US" sz="2200">
                <a:latin typeface="宋体" panose="02010600030101010101" pitchFamily="2" charset="-122"/>
                <a:ea typeface="Arial Unicode MS" panose="020B0604020202020204" pitchFamily="34" charset="-122"/>
              </a:rPr>
              <a:t>型衬底反型变成</a:t>
            </a:r>
            <a:r>
              <a:rPr lang="en-US" altLang="zh-CN" sz="2200">
                <a:latin typeface="宋体" panose="02010600030101010101" pitchFamily="2" charset="-122"/>
                <a:ea typeface="Arial Unicode MS" panose="020B0604020202020204" pitchFamily="34" charset="-122"/>
              </a:rPr>
              <a:t>N</a:t>
            </a:r>
            <a:r>
              <a:rPr lang="zh-CN" altLang="en-US" sz="2200">
                <a:latin typeface="宋体" panose="02010600030101010101" pitchFamily="2" charset="-122"/>
                <a:ea typeface="Arial Unicode MS" panose="020B0604020202020204" pitchFamily="34" charset="-122"/>
              </a:rPr>
              <a:t>沟道，靠电子的流动；</a:t>
            </a:r>
          </a:p>
          <a:p>
            <a:pPr eaLnBrk="1" hangingPunct="1">
              <a:lnSpc>
                <a:spcPct val="90000"/>
              </a:lnSpc>
              <a:buSzPct val="60000"/>
            </a:pPr>
            <a:r>
              <a:rPr lang="en-US" altLang="zh-CN" sz="2200">
                <a:latin typeface="宋体" panose="02010600030101010101" pitchFamily="2" charset="-122"/>
                <a:ea typeface="Arial Unicode MS" panose="020B0604020202020204" pitchFamily="34" charset="-122"/>
              </a:rPr>
              <a:t>PMOS</a:t>
            </a:r>
            <a:r>
              <a:rPr lang="zh-CN" altLang="en-US" sz="2200">
                <a:latin typeface="宋体" panose="02010600030101010101" pitchFamily="2" charset="-122"/>
                <a:ea typeface="Arial Unicode MS" panose="020B0604020202020204" pitchFamily="34" charset="-122"/>
              </a:rPr>
              <a:t>是指</a:t>
            </a:r>
            <a:r>
              <a:rPr lang="en-US" altLang="zh-CN" sz="2200">
                <a:latin typeface="宋体" panose="02010600030101010101" pitchFamily="2" charset="-122"/>
                <a:ea typeface="Arial Unicode MS" panose="020B0604020202020204" pitchFamily="34" charset="-122"/>
              </a:rPr>
              <a:t>N</a:t>
            </a:r>
            <a:r>
              <a:rPr lang="zh-CN" altLang="en-US" sz="2200">
                <a:latin typeface="宋体" panose="02010600030101010101" pitchFamily="2" charset="-122"/>
                <a:ea typeface="Arial Unicode MS" panose="020B0604020202020204" pitchFamily="34" charset="-122"/>
              </a:rPr>
              <a:t>型衬底反型变成</a:t>
            </a:r>
            <a:r>
              <a:rPr lang="en-US" altLang="zh-CN" sz="2200">
                <a:latin typeface="宋体" panose="02010600030101010101" pitchFamily="2" charset="-122"/>
                <a:ea typeface="Arial Unicode MS" panose="020B0604020202020204" pitchFamily="34" charset="-122"/>
              </a:rPr>
              <a:t>P</a:t>
            </a:r>
            <a:r>
              <a:rPr lang="zh-CN" altLang="en-US" sz="2200">
                <a:latin typeface="宋体" panose="02010600030101010101" pitchFamily="2" charset="-122"/>
                <a:ea typeface="Arial Unicode MS" panose="020B0604020202020204" pitchFamily="34" charset="-122"/>
              </a:rPr>
              <a:t>沟道，靠空穴的流动；</a:t>
            </a:r>
          </a:p>
          <a:p>
            <a:pPr eaLnBrk="1" hangingPunct="1">
              <a:lnSpc>
                <a:spcPct val="90000"/>
              </a:lnSpc>
              <a:buSzPct val="60000"/>
            </a:pPr>
            <a:r>
              <a:rPr lang="en-US" altLang="zh-CN" sz="2200">
                <a:latin typeface="宋体" panose="02010600030101010101" pitchFamily="2" charset="-122"/>
                <a:ea typeface="Arial Unicode MS" panose="020B0604020202020204" pitchFamily="34" charset="-122"/>
              </a:rPr>
              <a:t>CMOS</a:t>
            </a:r>
            <a:r>
              <a:rPr lang="zh-CN" altLang="en-US" sz="2200">
                <a:latin typeface="宋体" panose="02010600030101010101" pitchFamily="2" charset="-122"/>
                <a:ea typeface="Arial Unicode MS" panose="020B0604020202020204" pitchFamily="34" charset="-122"/>
              </a:rPr>
              <a:t>是指互补的</a:t>
            </a:r>
            <a:r>
              <a:rPr lang="en-US" altLang="zh-CN" sz="2200">
                <a:latin typeface="宋体" panose="02010600030101010101" pitchFamily="2" charset="-122"/>
                <a:ea typeface="Arial Unicode MS" panose="020B0604020202020204" pitchFamily="34" charset="-122"/>
              </a:rPr>
              <a:t>MOS</a:t>
            </a:r>
            <a:r>
              <a:rPr lang="zh-CN" altLang="en-US" sz="2200">
                <a:latin typeface="宋体" panose="02010600030101010101" pitchFamily="2" charset="-122"/>
                <a:ea typeface="Arial Unicode MS" panose="020B0604020202020204" pitchFamily="34" charset="-122"/>
              </a:rPr>
              <a:t>管组成的电路，也就是</a:t>
            </a:r>
            <a:r>
              <a:rPr lang="en-US" altLang="zh-CN" sz="2200">
                <a:latin typeface="宋体" panose="02010600030101010101" pitchFamily="2" charset="-122"/>
                <a:ea typeface="Arial Unicode MS" panose="020B0604020202020204" pitchFamily="34" charset="-122"/>
              </a:rPr>
              <a:t>PMOS</a:t>
            </a:r>
            <a:r>
              <a:rPr lang="zh-CN" altLang="en-US" sz="2200">
                <a:latin typeface="宋体" panose="02010600030101010101" pitchFamily="2" charset="-122"/>
                <a:ea typeface="Arial Unicode MS" panose="020B0604020202020204" pitchFamily="34" charset="-122"/>
              </a:rPr>
              <a:t>和</a:t>
            </a:r>
            <a:r>
              <a:rPr lang="en-US" altLang="zh-CN" sz="2200">
                <a:latin typeface="宋体" panose="02010600030101010101" pitchFamily="2" charset="-122"/>
                <a:ea typeface="Arial Unicode MS" panose="020B0604020202020204" pitchFamily="34" charset="-122"/>
              </a:rPr>
              <a:t>NMOS</a:t>
            </a:r>
            <a:r>
              <a:rPr lang="zh-CN" altLang="en-US" sz="2200">
                <a:latin typeface="宋体" panose="02010600030101010101" pitchFamily="2" charset="-122"/>
                <a:ea typeface="Arial Unicode MS" panose="020B0604020202020204" pitchFamily="34" charset="-122"/>
              </a:rPr>
              <a:t>组成。 </a:t>
            </a:r>
          </a:p>
        </p:txBody>
      </p:sp>
      <p:sp>
        <p:nvSpPr>
          <p:cNvPr id="361479" name="Rectangle 7">
            <a:extLst>
              <a:ext uri="{FF2B5EF4-FFF2-40B4-BE49-F238E27FC236}">
                <a16:creationId xmlns:a16="http://schemas.microsoft.com/office/drawing/2014/main" id="{51E57107-BBCE-0771-8CC4-1E63BC038092}"/>
              </a:ext>
            </a:extLst>
          </p:cNvPr>
          <p:cNvSpPr>
            <a:spLocks noGrp="1"/>
          </p:cNvSpPr>
          <p:nvPr>
            <p:ph type="title" idx="4294967295"/>
          </p:nvPr>
        </p:nvSpPr>
        <p:spPr/>
        <p:txBody>
          <a:bodyPr/>
          <a:lstStyle/>
          <a:p>
            <a:pPr>
              <a:defRPr/>
            </a:pPr>
            <a:r>
              <a:rPr lang="en-US" altLang="zh-CN" sz="2400" cap="none"/>
              <a:t>CMOS</a:t>
            </a:r>
            <a:r>
              <a:rPr lang="zh-CN" altLang="en-US" sz="2400" cap="none"/>
              <a:t>门概述</a:t>
            </a:r>
          </a:p>
        </p:txBody>
      </p:sp>
      <p:pic>
        <p:nvPicPr>
          <p:cNvPr id="44041" name="Picture 8">
            <a:extLst>
              <a:ext uri="{FF2B5EF4-FFF2-40B4-BE49-F238E27FC236}">
                <a16:creationId xmlns:a16="http://schemas.microsoft.com/office/drawing/2014/main" id="{BD26FE2E-F461-4E22-3714-9807EE4A9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4437063"/>
            <a:ext cx="4067175" cy="23637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61478"/>
                                        </p:tgtEl>
                                        <p:attrNameLst>
                                          <p:attrName>style.visibility</p:attrName>
                                        </p:attrNameLst>
                                      </p:cBhvr>
                                      <p:to>
                                        <p:strVal val="visible"/>
                                      </p:to>
                                    </p:set>
                                    <p:animEffect transition="in" filter="box(in)">
                                      <p:cBhvr>
                                        <p:cTn id="12" dur="500"/>
                                        <p:tgtEl>
                                          <p:spTgt spid="3614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ox(i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36147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9">
            <a:extLst>
              <a:ext uri="{FF2B5EF4-FFF2-40B4-BE49-F238E27FC236}">
                <a16:creationId xmlns:a16="http://schemas.microsoft.com/office/drawing/2014/main" id="{E9613556-41B6-18AF-E9B8-03879482BCD0}"/>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B0AB9DA3-1C99-493A-9404-7C55642CF0C8}"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27</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62498" name="Rectangle 2">
            <a:extLst>
              <a:ext uri="{FF2B5EF4-FFF2-40B4-BE49-F238E27FC236}">
                <a16:creationId xmlns:a16="http://schemas.microsoft.com/office/drawing/2014/main" id="{CE247B1C-7232-A999-1497-CCB477B04444}"/>
              </a:ext>
            </a:extLst>
          </p:cNvPr>
          <p:cNvSpPr>
            <a:spLocks noGrp="1"/>
          </p:cNvSpPr>
          <p:nvPr>
            <p:ph type="title"/>
          </p:nvPr>
        </p:nvSpPr>
        <p:spPr/>
        <p:txBody>
          <a:bodyPr/>
          <a:lstStyle/>
          <a:p>
            <a:pPr>
              <a:defRPr/>
            </a:pPr>
            <a:r>
              <a:rPr lang="en-US" altLang="zh-CN" sz="2400" cap="none"/>
              <a:t>NMOS</a:t>
            </a:r>
            <a:r>
              <a:rPr lang="zh-CN" altLang="en-US" sz="2400" cap="none"/>
              <a:t>的结构</a:t>
            </a:r>
          </a:p>
        </p:txBody>
      </p:sp>
      <p:pic>
        <p:nvPicPr>
          <p:cNvPr id="45060" name="Picture 3">
            <a:extLst>
              <a:ext uri="{FF2B5EF4-FFF2-40B4-BE49-F238E27FC236}">
                <a16:creationId xmlns:a16="http://schemas.microsoft.com/office/drawing/2014/main" id="{82FB97E8-A1B3-DE09-F315-AF664214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2708275"/>
            <a:ext cx="8101013" cy="377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Text Box 4">
            <a:extLst>
              <a:ext uri="{FF2B5EF4-FFF2-40B4-BE49-F238E27FC236}">
                <a16:creationId xmlns:a16="http://schemas.microsoft.com/office/drawing/2014/main" id="{EF613741-4430-8E7F-B5D4-47163AE1ECCB}"/>
              </a:ext>
            </a:extLst>
          </p:cNvPr>
          <p:cNvSpPr txBox="1">
            <a:spLocks noChangeArrowheads="1"/>
          </p:cNvSpPr>
          <p:nvPr/>
        </p:nvSpPr>
        <p:spPr bwMode="auto">
          <a:xfrm>
            <a:off x="1079500" y="368300"/>
            <a:ext cx="7129463"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宋体" panose="02010600030101010101" pitchFamily="2" charset="-122"/>
                <a:ea typeface="Arial Unicode MS" panose="020B0604020202020204" pitchFamily="34" charset="-122"/>
              </a:rPr>
              <a:t>    下图为</a:t>
            </a:r>
            <a:r>
              <a:rPr lang="en-US" altLang="zh-CN">
                <a:latin typeface="宋体" panose="02010600030101010101" pitchFamily="2" charset="-122"/>
                <a:ea typeface="Arial Unicode MS" panose="020B0604020202020204" pitchFamily="34" charset="-122"/>
              </a:rPr>
              <a:t>NMOS</a:t>
            </a:r>
            <a:r>
              <a:rPr lang="zh-CN" altLang="en-US">
                <a:latin typeface="宋体" panose="02010600030101010101" pitchFamily="2" charset="-122"/>
                <a:ea typeface="Arial Unicode MS" panose="020B0604020202020204" pitchFamily="34" charset="-122"/>
              </a:rPr>
              <a:t>的结构与符号。该器件构造在</a:t>
            </a:r>
            <a:r>
              <a:rPr lang="en-US" altLang="zh-CN">
                <a:latin typeface="宋体" panose="02010600030101010101" pitchFamily="2" charset="-122"/>
                <a:ea typeface="Arial Unicode MS" panose="020B0604020202020204" pitchFamily="34" charset="-122"/>
              </a:rPr>
              <a:t>P</a:t>
            </a:r>
            <a:r>
              <a:rPr lang="zh-CN" altLang="en-US">
                <a:latin typeface="宋体" panose="02010600030101010101" pitchFamily="2" charset="-122"/>
                <a:ea typeface="Arial Unicode MS" panose="020B0604020202020204" pitchFamily="34" charset="-122"/>
              </a:rPr>
              <a:t>型硅衬底上，</a:t>
            </a:r>
            <a:r>
              <a:rPr lang="en-US" altLang="zh-CN">
                <a:latin typeface="宋体" panose="02010600030101010101" pitchFamily="2" charset="-122"/>
                <a:ea typeface="Arial Unicode MS" panose="020B0604020202020204" pitchFamily="34" charset="-122"/>
              </a:rPr>
              <a:t>P</a:t>
            </a:r>
            <a:r>
              <a:rPr lang="zh-CN" altLang="en-US">
                <a:latin typeface="宋体" panose="02010600030101010101" pitchFamily="2" charset="-122"/>
                <a:ea typeface="Arial Unicode MS" panose="020B0604020202020204" pitchFamily="34" charset="-122"/>
              </a:rPr>
              <a:t>型硅的结构中缺乏电子。漏极和源极区是</a:t>
            </a:r>
            <a:r>
              <a:rPr lang="en-US" altLang="zh-CN">
                <a:latin typeface="宋体" panose="02010600030101010101" pitchFamily="2" charset="-122"/>
                <a:ea typeface="Arial Unicode MS" panose="020B0604020202020204" pitchFamily="34" charset="-122"/>
              </a:rPr>
              <a:t>N</a:t>
            </a:r>
            <a:r>
              <a:rPr lang="zh-CN" altLang="en-US">
                <a:latin typeface="宋体" panose="02010600030101010101" pitchFamily="2" charset="-122"/>
                <a:ea typeface="Arial Unicode MS" panose="020B0604020202020204" pitchFamily="34" charset="-122"/>
              </a:rPr>
              <a:t>型硅，</a:t>
            </a:r>
            <a:r>
              <a:rPr lang="en-US" altLang="zh-CN">
                <a:latin typeface="宋体" panose="02010600030101010101" pitchFamily="2" charset="-122"/>
                <a:ea typeface="Arial Unicode MS" panose="020B0604020202020204" pitchFamily="34" charset="-122"/>
              </a:rPr>
              <a:t>N</a:t>
            </a:r>
            <a:r>
              <a:rPr lang="zh-CN" altLang="en-US">
                <a:latin typeface="宋体" panose="02010600030101010101" pitchFamily="2" charset="-122"/>
                <a:ea typeface="Arial Unicode MS" panose="020B0604020202020204" pitchFamily="34" charset="-122"/>
              </a:rPr>
              <a:t>型硅的结构中有多余的电子。</a:t>
            </a:r>
          </a:p>
          <a:p>
            <a:pPr eaLnBrk="1" hangingPunct="1">
              <a:spcBef>
                <a:spcPct val="50000"/>
              </a:spcBef>
              <a:buClrTx/>
              <a:buFontTx/>
              <a:buNone/>
            </a:pPr>
            <a:r>
              <a:rPr lang="zh-CN" altLang="en-US">
                <a:latin typeface="宋体" panose="02010600030101010101" pitchFamily="2" charset="-122"/>
                <a:ea typeface="Arial Unicode MS" panose="020B0604020202020204" pitchFamily="34" charset="-122"/>
              </a:rPr>
              <a:t>    漏极和源极大概相当于双极型晶体管的发射极和集电极。</a:t>
            </a:r>
          </a:p>
        </p:txBody>
      </p:sp>
      <p:sp>
        <p:nvSpPr>
          <p:cNvPr id="362501" name="Text Box 5">
            <a:extLst>
              <a:ext uri="{FF2B5EF4-FFF2-40B4-BE49-F238E27FC236}">
                <a16:creationId xmlns:a16="http://schemas.microsoft.com/office/drawing/2014/main" id="{2EB27629-6D58-3F44-B847-F999747271FB}"/>
              </a:ext>
            </a:extLst>
          </p:cNvPr>
          <p:cNvSpPr txBox="1">
            <a:spLocks noChangeArrowheads="1"/>
          </p:cNvSpPr>
          <p:nvPr/>
        </p:nvSpPr>
        <p:spPr bwMode="auto">
          <a:xfrm>
            <a:off x="5616575" y="2060575"/>
            <a:ext cx="3311525" cy="132397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zh-CN" altLang="en-US">
                <a:latin typeface="Times New Roman" panose="02020603050405020304" pitchFamily="18" charset="0"/>
                <a:ea typeface="Arial Unicode MS" panose="020B0604020202020204" pitchFamily="34" charset="-122"/>
              </a:rPr>
              <a:t>源极	</a:t>
            </a:r>
            <a:r>
              <a:rPr kumimoji="1" lang="en-US" altLang="zh-CN">
                <a:latin typeface="Times New Roman" panose="02020603050405020304" pitchFamily="18" charset="0"/>
                <a:ea typeface="Arial Unicode MS" panose="020B0604020202020204" pitchFamily="34" charset="-122"/>
              </a:rPr>
              <a:t>S</a:t>
            </a:r>
            <a:r>
              <a:rPr kumimoji="1" lang="zh-CN" altLang="en-US">
                <a:latin typeface="Times New Roman" panose="02020603050405020304" pitchFamily="18" charset="0"/>
                <a:ea typeface="Arial Unicode MS" panose="020B0604020202020204" pitchFamily="34" charset="-122"/>
              </a:rPr>
              <a:t>：</a:t>
            </a:r>
            <a:r>
              <a:rPr kumimoji="1" lang="en-US" altLang="zh-CN">
                <a:solidFill>
                  <a:srgbClr val="0000FF"/>
                </a:solidFill>
                <a:latin typeface="Times New Roman" panose="02020603050405020304" pitchFamily="18" charset="0"/>
                <a:ea typeface="Arial Unicode MS" panose="020B0604020202020204" pitchFamily="34" charset="-122"/>
              </a:rPr>
              <a:t>S</a:t>
            </a:r>
            <a:r>
              <a:rPr kumimoji="1" lang="en-US" altLang="zh-CN">
                <a:latin typeface="Times New Roman" panose="02020603050405020304" pitchFamily="18" charset="0"/>
                <a:ea typeface="Arial Unicode MS" panose="020B0604020202020204" pitchFamily="34" charset="-122"/>
              </a:rPr>
              <a:t>ource electrode</a:t>
            </a:r>
            <a:endParaRPr kumimoji="1" lang="zh-CN" altLang="en-US">
              <a:latin typeface="Times New Roman" panose="02020603050405020304" pitchFamily="18" charset="0"/>
              <a:ea typeface="Arial Unicode MS" panose="020B0604020202020204" pitchFamily="34" charset="-122"/>
            </a:endParaRPr>
          </a:p>
          <a:p>
            <a:pPr eaLnBrk="1" hangingPunct="1">
              <a:spcBef>
                <a:spcPct val="50000"/>
              </a:spcBef>
              <a:buClrTx/>
              <a:buFontTx/>
              <a:buNone/>
            </a:pPr>
            <a:r>
              <a:rPr kumimoji="1" lang="zh-CN" altLang="en-US">
                <a:latin typeface="Times New Roman" panose="02020603050405020304" pitchFamily="18" charset="0"/>
                <a:ea typeface="Arial Unicode MS" panose="020B0604020202020204" pitchFamily="34" charset="-122"/>
              </a:rPr>
              <a:t>栅极	</a:t>
            </a:r>
            <a:r>
              <a:rPr kumimoji="1" lang="en-US" altLang="zh-CN">
                <a:latin typeface="Times New Roman" panose="02020603050405020304" pitchFamily="18" charset="0"/>
                <a:ea typeface="Arial Unicode MS" panose="020B0604020202020204" pitchFamily="34" charset="-122"/>
              </a:rPr>
              <a:t>G</a:t>
            </a:r>
            <a:r>
              <a:rPr kumimoji="1" lang="zh-CN" altLang="en-US">
                <a:latin typeface="Times New Roman" panose="02020603050405020304" pitchFamily="18" charset="0"/>
                <a:ea typeface="Arial Unicode MS" panose="020B0604020202020204" pitchFamily="34" charset="-122"/>
              </a:rPr>
              <a:t>：</a:t>
            </a:r>
            <a:r>
              <a:rPr kumimoji="1" lang="en-US" altLang="zh-CN">
                <a:solidFill>
                  <a:srgbClr val="0000FF"/>
                </a:solidFill>
                <a:latin typeface="Times New Roman" panose="02020603050405020304" pitchFamily="18" charset="0"/>
                <a:ea typeface="Arial Unicode MS" panose="020B0604020202020204" pitchFamily="34" charset="-122"/>
              </a:rPr>
              <a:t>G</a:t>
            </a:r>
            <a:r>
              <a:rPr kumimoji="1" lang="en-US" altLang="zh-CN">
                <a:latin typeface="Times New Roman" panose="02020603050405020304" pitchFamily="18" charset="0"/>
                <a:ea typeface="Arial Unicode MS" panose="020B0604020202020204" pitchFamily="34" charset="-122"/>
              </a:rPr>
              <a:t>rid   electrode</a:t>
            </a:r>
          </a:p>
          <a:p>
            <a:pPr eaLnBrk="1" hangingPunct="1">
              <a:spcBef>
                <a:spcPct val="50000"/>
              </a:spcBef>
              <a:buClrTx/>
              <a:buFontTx/>
              <a:buNone/>
            </a:pPr>
            <a:r>
              <a:rPr kumimoji="1" lang="zh-CN" altLang="en-US">
                <a:latin typeface="Times New Roman" panose="02020603050405020304" pitchFamily="18" charset="0"/>
                <a:ea typeface="Arial Unicode MS" panose="020B0604020202020204" pitchFamily="34" charset="-122"/>
              </a:rPr>
              <a:t>漏极	</a:t>
            </a:r>
            <a:r>
              <a:rPr kumimoji="1" lang="en-US" altLang="zh-CN">
                <a:latin typeface="Times New Roman" panose="02020603050405020304" pitchFamily="18" charset="0"/>
                <a:ea typeface="Arial Unicode MS" panose="020B0604020202020204" pitchFamily="34" charset="-122"/>
              </a:rPr>
              <a:t>D</a:t>
            </a:r>
            <a:r>
              <a:rPr kumimoji="1" lang="zh-CN" altLang="en-US">
                <a:solidFill>
                  <a:srgbClr val="0000FF"/>
                </a:solidFill>
                <a:latin typeface="Times New Roman" panose="02020603050405020304" pitchFamily="18" charset="0"/>
                <a:ea typeface="Arial Unicode MS" panose="020B0604020202020204" pitchFamily="34" charset="-122"/>
              </a:rPr>
              <a:t>：</a:t>
            </a:r>
            <a:r>
              <a:rPr kumimoji="1" lang="en-US" altLang="zh-CN">
                <a:solidFill>
                  <a:srgbClr val="0000FF"/>
                </a:solidFill>
                <a:latin typeface="Times New Roman" panose="02020603050405020304" pitchFamily="18" charset="0"/>
                <a:ea typeface="Arial Unicode MS" panose="020B0604020202020204" pitchFamily="34" charset="-122"/>
              </a:rPr>
              <a:t>Drain</a:t>
            </a:r>
            <a:r>
              <a:rPr kumimoji="1" lang="en-US" altLang="zh-CN">
                <a:latin typeface="Times New Roman" panose="02020603050405020304" pitchFamily="18" charset="0"/>
                <a:ea typeface="Arial Unicode MS" panose="020B0604020202020204" pitchFamily="34" charset="-122"/>
              </a:rPr>
              <a:t>  electrode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2501"/>
                                        </p:tgtEl>
                                        <p:attrNameLst>
                                          <p:attrName>style.visibility</p:attrName>
                                        </p:attrNameLst>
                                      </p:cBhvr>
                                      <p:to>
                                        <p:strVal val="visible"/>
                                      </p:to>
                                    </p:set>
                                    <p:anim calcmode="lin" valueType="num">
                                      <p:cBhvr additive="base">
                                        <p:cTn id="7" dur="500" fill="hold"/>
                                        <p:tgtEl>
                                          <p:spTgt spid="362501"/>
                                        </p:tgtEl>
                                        <p:attrNameLst>
                                          <p:attrName>ppt_x</p:attrName>
                                        </p:attrNameLst>
                                      </p:cBhvr>
                                      <p:tavLst>
                                        <p:tav tm="0">
                                          <p:val>
                                            <p:strVal val="0-#ppt_w/2"/>
                                          </p:val>
                                        </p:tav>
                                        <p:tav tm="100000">
                                          <p:val>
                                            <p:strVal val="#ppt_x"/>
                                          </p:val>
                                        </p:tav>
                                      </p:tavLst>
                                    </p:anim>
                                    <p:anim calcmode="lin" valueType="num">
                                      <p:cBhvr additive="base">
                                        <p:cTn id="8" dur="500" fill="hold"/>
                                        <p:tgtEl>
                                          <p:spTgt spid="3625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1"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2AA10CC7-178C-9382-EB4D-0B98B5569650}"/>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A458F370-DD7E-4608-8A3C-2535363B964B}"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28</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63522" name="Rectangle 2">
            <a:extLst>
              <a:ext uri="{FF2B5EF4-FFF2-40B4-BE49-F238E27FC236}">
                <a16:creationId xmlns:a16="http://schemas.microsoft.com/office/drawing/2014/main" id="{1C8DABFE-6C66-5207-F39F-9D4E69B11656}"/>
              </a:ext>
            </a:extLst>
          </p:cNvPr>
          <p:cNvSpPr>
            <a:spLocks noGrp="1"/>
          </p:cNvSpPr>
          <p:nvPr>
            <p:ph type="title"/>
          </p:nvPr>
        </p:nvSpPr>
        <p:spPr/>
        <p:txBody>
          <a:bodyPr/>
          <a:lstStyle/>
          <a:p>
            <a:pPr>
              <a:defRPr/>
            </a:pPr>
            <a:r>
              <a:rPr lang="en-US" altLang="zh-CN" sz="2400" cap="none"/>
              <a:t>NMSO</a:t>
            </a:r>
            <a:r>
              <a:rPr lang="zh-CN" altLang="en-US" sz="2400" cap="none"/>
              <a:t>管工作原理</a:t>
            </a:r>
          </a:p>
        </p:txBody>
      </p:sp>
      <p:sp>
        <p:nvSpPr>
          <p:cNvPr id="363523" name="Rectangle 3">
            <a:extLst>
              <a:ext uri="{FF2B5EF4-FFF2-40B4-BE49-F238E27FC236}">
                <a16:creationId xmlns:a16="http://schemas.microsoft.com/office/drawing/2014/main" id="{F5D6A7C8-F139-A638-7FB7-156940875299}"/>
              </a:ext>
            </a:extLst>
          </p:cNvPr>
          <p:cNvSpPr>
            <a:spLocks noGrp="1"/>
          </p:cNvSpPr>
          <p:nvPr>
            <p:ph type="body" sz="half" idx="1"/>
          </p:nvPr>
        </p:nvSpPr>
        <p:spPr bwMode="auto">
          <a:xfrm>
            <a:off x="755650" y="1449388"/>
            <a:ext cx="2411413" cy="3563937"/>
          </a:xfrm>
          <a:solidFill>
            <a:srgbClr val="B9CDE5"/>
          </a:solidFill>
          <a:ln>
            <a:solidFill>
              <a:schemeClr val="tx1"/>
            </a:solidFill>
            <a:miter lim="800000"/>
            <a:headEnd/>
            <a:tailEnd/>
          </a:ln>
        </p:spPr>
        <p:txBody>
          <a:bodyPr/>
          <a:lstStyle/>
          <a:p>
            <a:pPr>
              <a:buFont typeface="Wingdings" panose="05000000000000000000" pitchFamily="2" charset="2"/>
              <a:buNone/>
              <a:defRPr/>
            </a:pPr>
            <a:r>
              <a:rPr lang="zh-CN" altLang="en-US" sz="1800" b="1"/>
              <a:t>截止区：</a:t>
            </a:r>
            <a:r>
              <a:rPr lang="zh-CN" altLang="en-US" sz="1800"/>
              <a:t>截止</a:t>
            </a:r>
            <a:endParaRPr lang="en-US" altLang="zh-CN" sz="1800"/>
          </a:p>
          <a:p>
            <a:pPr>
              <a:buFont typeface="Wingdings" panose="05000000000000000000" pitchFamily="2" charset="2"/>
              <a:buNone/>
              <a:defRPr/>
            </a:pPr>
            <a:r>
              <a:rPr lang="zh-CN" altLang="en-US" sz="1800" b="1"/>
              <a:t>电阻区：</a:t>
            </a:r>
            <a:r>
              <a:rPr lang="zh-CN" altLang="en-US" sz="1800"/>
              <a:t>饱和导通</a:t>
            </a:r>
          </a:p>
          <a:p>
            <a:pPr>
              <a:buFont typeface="Wingdings" panose="05000000000000000000" pitchFamily="2" charset="2"/>
              <a:buNone/>
              <a:defRPr/>
            </a:pPr>
            <a:endParaRPr lang="zh-CN" altLang="en-US" sz="1800"/>
          </a:p>
          <a:p>
            <a:pPr>
              <a:buFont typeface="Wingdings" panose="05000000000000000000" pitchFamily="2" charset="2"/>
              <a:buNone/>
              <a:defRPr/>
            </a:pPr>
            <a:r>
              <a:rPr lang="zh-CN" altLang="en-US" sz="1800" b="1"/>
              <a:t>阈值电压：</a:t>
            </a:r>
            <a:r>
              <a:rPr lang="en-US" altLang="zh-CN" sz="1800"/>
              <a:t>V</a:t>
            </a:r>
            <a:r>
              <a:rPr lang="en-US" altLang="zh-CN" sz="1800" baseline="-25000"/>
              <a:t>GS(TH)</a:t>
            </a:r>
            <a:r>
              <a:rPr lang="zh-CN" altLang="en-US" sz="1800"/>
              <a:t>：</a:t>
            </a:r>
          </a:p>
          <a:p>
            <a:pPr>
              <a:buFont typeface="Wingdings" panose="05000000000000000000" pitchFamily="2" charset="2"/>
              <a:buNone/>
              <a:defRPr/>
            </a:pPr>
            <a:r>
              <a:rPr lang="zh-CN" altLang="en-US" sz="1800"/>
              <a:t>     形成导电反型层</a:t>
            </a:r>
          </a:p>
          <a:p>
            <a:pPr>
              <a:buFont typeface="Wingdings" panose="05000000000000000000" pitchFamily="2" charset="2"/>
              <a:buNone/>
              <a:defRPr/>
            </a:pPr>
            <a:r>
              <a:rPr lang="zh-CN" altLang="en-US" sz="1800"/>
              <a:t>   （沟道）时，栅极与源极之间的最小电压。它的值在</a:t>
            </a:r>
            <a:r>
              <a:rPr lang="en-US" altLang="zh-CN" sz="1800"/>
              <a:t>1V</a:t>
            </a:r>
            <a:r>
              <a:rPr lang="zh-CN" altLang="en-US" sz="1800"/>
              <a:t>～</a:t>
            </a:r>
            <a:r>
              <a:rPr lang="en-US" altLang="zh-CN" sz="1800"/>
              <a:t>5V</a:t>
            </a:r>
            <a:r>
              <a:rPr lang="zh-CN" altLang="en-US" sz="1800"/>
              <a:t>之间，典型电压是</a:t>
            </a:r>
            <a:r>
              <a:rPr lang="en-US" altLang="zh-CN" sz="1800"/>
              <a:t>1.5V</a:t>
            </a:r>
          </a:p>
          <a:p>
            <a:pPr>
              <a:buFont typeface="Wingdings" panose="05000000000000000000" pitchFamily="2" charset="2"/>
              <a:buNone/>
              <a:defRPr/>
            </a:pPr>
            <a:endParaRPr lang="zh-CN" altLang="en-US" sz="1800"/>
          </a:p>
        </p:txBody>
      </p:sp>
      <p:sp>
        <p:nvSpPr>
          <p:cNvPr id="363524" name="Text Box 4">
            <a:extLst>
              <a:ext uri="{FF2B5EF4-FFF2-40B4-BE49-F238E27FC236}">
                <a16:creationId xmlns:a16="http://schemas.microsoft.com/office/drawing/2014/main" id="{F16BDA9C-B2E1-5947-F274-CBE3CE2F9F8F}"/>
              </a:ext>
            </a:extLst>
          </p:cNvPr>
          <p:cNvSpPr txBox="1">
            <a:spLocks noChangeArrowheads="1"/>
          </p:cNvSpPr>
          <p:nvPr/>
        </p:nvSpPr>
        <p:spPr bwMode="auto">
          <a:xfrm>
            <a:off x="5508625" y="3105150"/>
            <a:ext cx="1873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宋体" panose="02010600030101010101" pitchFamily="2" charset="-122"/>
                <a:ea typeface="Arial Unicode MS" panose="020B0604020202020204" pitchFamily="34" charset="-122"/>
              </a:rPr>
              <a:t>截止区的</a:t>
            </a:r>
            <a:r>
              <a:rPr lang="en-US" altLang="zh-CN">
                <a:latin typeface="宋体" panose="02010600030101010101" pitchFamily="2" charset="-122"/>
                <a:ea typeface="Arial Unicode MS" panose="020B0604020202020204" pitchFamily="34" charset="-122"/>
              </a:rPr>
              <a:t>NMOS</a:t>
            </a:r>
          </a:p>
        </p:txBody>
      </p:sp>
      <p:sp>
        <p:nvSpPr>
          <p:cNvPr id="363525" name="Text Box 5">
            <a:extLst>
              <a:ext uri="{FF2B5EF4-FFF2-40B4-BE49-F238E27FC236}">
                <a16:creationId xmlns:a16="http://schemas.microsoft.com/office/drawing/2014/main" id="{1917E5FC-910D-DE6E-A3A6-1BFE8F242F8C}"/>
              </a:ext>
            </a:extLst>
          </p:cNvPr>
          <p:cNvSpPr txBox="1">
            <a:spLocks noChangeArrowheads="1"/>
          </p:cNvSpPr>
          <p:nvPr/>
        </p:nvSpPr>
        <p:spPr bwMode="auto">
          <a:xfrm>
            <a:off x="5508625" y="6461125"/>
            <a:ext cx="1873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a:latin typeface="宋体" panose="02010600030101010101" pitchFamily="2" charset="-122"/>
                <a:ea typeface="Arial Unicode MS" panose="020B0604020202020204" pitchFamily="34" charset="-122"/>
              </a:rPr>
              <a:t>电阻区的</a:t>
            </a:r>
            <a:r>
              <a:rPr lang="en-US" altLang="zh-CN">
                <a:latin typeface="宋体" panose="02010600030101010101" pitchFamily="2" charset="-122"/>
                <a:ea typeface="Arial Unicode MS" panose="020B0604020202020204" pitchFamily="34" charset="-122"/>
              </a:rPr>
              <a:t>NMOS</a:t>
            </a:r>
          </a:p>
        </p:txBody>
      </p:sp>
      <p:sp>
        <p:nvSpPr>
          <p:cNvPr id="46087" name="Rectangle 6">
            <a:extLst>
              <a:ext uri="{FF2B5EF4-FFF2-40B4-BE49-F238E27FC236}">
                <a16:creationId xmlns:a16="http://schemas.microsoft.com/office/drawing/2014/main" id="{69166A14-5D19-B65E-8EA8-EF4079395866}"/>
              </a:ext>
            </a:extLst>
          </p:cNvPr>
          <p:cNvSpPr>
            <a:spLocks noChangeArrowheads="1"/>
          </p:cNvSpPr>
          <p:nvPr/>
        </p:nvSpPr>
        <p:spPr bwMode="auto">
          <a:xfrm>
            <a:off x="900113" y="260350"/>
            <a:ext cx="3311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buFont typeface="Wingdings" panose="05000000000000000000" pitchFamily="2" charset="2"/>
              <a:buNone/>
            </a:pPr>
            <a:r>
              <a:rPr lang="en-US" altLang="zh-CN" sz="2800">
                <a:latin typeface="宋体" panose="02010600030101010101" pitchFamily="2" charset="-122"/>
                <a:ea typeface="Arial Unicode MS" panose="020B0604020202020204" pitchFamily="34" charset="-122"/>
              </a:rPr>
              <a:t>NMOS</a:t>
            </a:r>
            <a:r>
              <a:rPr lang="zh-CN" altLang="en-US" sz="2800">
                <a:latin typeface="宋体" panose="02010600030101010101" pitchFamily="2" charset="-122"/>
                <a:ea typeface="Arial Unicode MS" panose="020B0604020202020204" pitchFamily="34" charset="-122"/>
              </a:rPr>
              <a:t>管的工作原理</a:t>
            </a:r>
          </a:p>
        </p:txBody>
      </p:sp>
      <p:graphicFrame>
        <p:nvGraphicFramePr>
          <p:cNvPr id="363527" name="Object 7">
            <a:extLst>
              <a:ext uri="{FF2B5EF4-FFF2-40B4-BE49-F238E27FC236}">
                <a16:creationId xmlns:a16="http://schemas.microsoft.com/office/drawing/2014/main" id="{11C7020D-0549-9C46-9BD4-814605130986}"/>
              </a:ext>
            </a:extLst>
          </p:cNvPr>
          <p:cNvGraphicFramePr>
            <a:graphicFrameLocks noChangeAspect="1"/>
          </p:cNvGraphicFramePr>
          <p:nvPr>
            <p:ph sz="quarter" idx="2"/>
          </p:nvPr>
        </p:nvGraphicFramePr>
        <p:xfrm>
          <a:off x="3348038" y="368300"/>
          <a:ext cx="2535237" cy="2700338"/>
        </p:xfrm>
        <a:graphic>
          <a:graphicData uri="http://schemas.openxmlformats.org/presentationml/2006/ole">
            <mc:AlternateContent xmlns:mc="http://schemas.openxmlformats.org/markup-compatibility/2006">
              <mc:Choice xmlns:v="urn:schemas-microsoft-com:vml" Requires="v">
                <p:oleObj name="Visio" r:id="rId2" imgW="2165698" imgH="2306536" progId="Visio.Drawing.11">
                  <p:embed/>
                </p:oleObj>
              </mc:Choice>
              <mc:Fallback>
                <p:oleObj name="Visio" r:id="rId2" imgW="2165698" imgH="2306536" progId="Visio.Drawing.11">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68300"/>
                        <a:ext cx="2535237" cy="270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3528" name="Object 8">
            <a:extLst>
              <a:ext uri="{FF2B5EF4-FFF2-40B4-BE49-F238E27FC236}">
                <a16:creationId xmlns:a16="http://schemas.microsoft.com/office/drawing/2014/main" id="{615B4749-3F09-9B72-1CF4-929CBECFAF3D}"/>
              </a:ext>
            </a:extLst>
          </p:cNvPr>
          <p:cNvGraphicFramePr>
            <a:graphicFrameLocks noChangeAspect="1"/>
          </p:cNvGraphicFramePr>
          <p:nvPr/>
        </p:nvGraphicFramePr>
        <p:xfrm>
          <a:off x="3276600" y="3644900"/>
          <a:ext cx="2589213" cy="2765425"/>
        </p:xfrm>
        <a:graphic>
          <a:graphicData uri="http://schemas.openxmlformats.org/presentationml/2006/ole">
            <mc:AlternateContent xmlns:mc="http://schemas.openxmlformats.org/markup-compatibility/2006">
              <mc:Choice xmlns:v="urn:schemas-microsoft-com:vml" Requires="v">
                <p:oleObj name="Visio" r:id="rId4" imgW="2165698" imgH="2312211" progId="Visio.Drawing.11">
                  <p:embed/>
                </p:oleObj>
              </mc:Choice>
              <mc:Fallback>
                <p:oleObj name="Visio" r:id="rId4" imgW="2165698" imgH="2312211"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644900"/>
                        <a:ext cx="2589213"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3529" name="Group 9">
            <a:extLst>
              <a:ext uri="{FF2B5EF4-FFF2-40B4-BE49-F238E27FC236}">
                <a16:creationId xmlns:a16="http://schemas.microsoft.com/office/drawing/2014/main" id="{6504515C-3CC8-029F-BAB1-BEEBF11E8C59}"/>
              </a:ext>
            </a:extLst>
          </p:cNvPr>
          <p:cNvGrpSpPr>
            <a:grpSpLocks/>
          </p:cNvGrpSpPr>
          <p:nvPr/>
        </p:nvGrpSpPr>
        <p:grpSpPr bwMode="auto">
          <a:xfrm>
            <a:off x="5856288" y="368300"/>
            <a:ext cx="3103562" cy="2376488"/>
            <a:chOff x="3689" y="232"/>
            <a:chExt cx="1955" cy="1497"/>
          </a:xfrm>
        </p:grpSpPr>
        <p:graphicFrame>
          <p:nvGraphicFramePr>
            <p:cNvPr id="46094" name="Object 10">
              <a:extLst>
                <a:ext uri="{FF2B5EF4-FFF2-40B4-BE49-F238E27FC236}">
                  <a16:creationId xmlns:a16="http://schemas.microsoft.com/office/drawing/2014/main" id="{A8A91F13-4C7B-1011-B0AD-3B8E16E60F6C}"/>
                </a:ext>
              </a:extLst>
            </p:cNvPr>
            <p:cNvGraphicFramePr>
              <a:graphicFrameLocks noChangeAspect="1"/>
            </p:cNvGraphicFramePr>
            <p:nvPr/>
          </p:nvGraphicFramePr>
          <p:xfrm>
            <a:off x="4263" y="232"/>
            <a:ext cx="1381" cy="1497"/>
          </p:xfrm>
          <a:graphic>
            <a:graphicData uri="http://schemas.openxmlformats.org/presentationml/2006/ole">
              <mc:AlternateContent xmlns:mc="http://schemas.openxmlformats.org/markup-compatibility/2006">
                <mc:Choice xmlns:v="urn:schemas-microsoft-com:vml" Requires="v">
                  <p:oleObj name="Visio" r:id="rId6" imgW="1834195" imgH="1987145" progId="Visio.Drawing.11">
                    <p:embed/>
                  </p:oleObj>
                </mc:Choice>
                <mc:Fallback>
                  <p:oleObj name="Visio" r:id="rId6" imgW="1834195" imgH="1987145" progId="Visio.Drawing.11">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 y="232"/>
                          <a:ext cx="1381" cy="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5" name="AutoShape 11">
              <a:extLst>
                <a:ext uri="{FF2B5EF4-FFF2-40B4-BE49-F238E27FC236}">
                  <a16:creationId xmlns:a16="http://schemas.microsoft.com/office/drawing/2014/main" id="{EE62606F-C5CA-E877-5A4F-C3C00BFA6010}"/>
                </a:ext>
              </a:extLst>
            </p:cNvPr>
            <p:cNvSpPr>
              <a:spLocks noChangeArrowheads="1"/>
            </p:cNvSpPr>
            <p:nvPr/>
          </p:nvSpPr>
          <p:spPr bwMode="auto">
            <a:xfrm>
              <a:off x="3689" y="935"/>
              <a:ext cx="567" cy="250"/>
            </a:xfrm>
            <a:prstGeom prst="rightArrow">
              <a:avLst>
                <a:gd name="adj1" fmla="val 50000"/>
                <a:gd name="adj2" fmla="val 567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grpSp>
        <p:nvGrpSpPr>
          <p:cNvPr id="363532" name="Group 12">
            <a:extLst>
              <a:ext uri="{FF2B5EF4-FFF2-40B4-BE49-F238E27FC236}">
                <a16:creationId xmlns:a16="http://schemas.microsoft.com/office/drawing/2014/main" id="{04CA9079-8853-163B-F991-B626DD3E0767}"/>
              </a:ext>
            </a:extLst>
          </p:cNvPr>
          <p:cNvGrpSpPr>
            <a:grpSpLocks/>
          </p:cNvGrpSpPr>
          <p:nvPr/>
        </p:nvGrpSpPr>
        <p:grpSpPr bwMode="auto">
          <a:xfrm>
            <a:off x="5846763" y="3573463"/>
            <a:ext cx="3132137" cy="2376487"/>
            <a:chOff x="3683" y="2251"/>
            <a:chExt cx="1973" cy="1497"/>
          </a:xfrm>
        </p:grpSpPr>
        <p:graphicFrame>
          <p:nvGraphicFramePr>
            <p:cNvPr id="46092" name="Object 13">
              <a:extLst>
                <a:ext uri="{FF2B5EF4-FFF2-40B4-BE49-F238E27FC236}">
                  <a16:creationId xmlns:a16="http://schemas.microsoft.com/office/drawing/2014/main" id="{05649264-3264-A067-9231-1E1B1411F3BA}"/>
                </a:ext>
              </a:extLst>
            </p:cNvPr>
            <p:cNvGraphicFramePr>
              <a:graphicFrameLocks noChangeAspect="1"/>
            </p:cNvGraphicFramePr>
            <p:nvPr/>
          </p:nvGraphicFramePr>
          <p:xfrm>
            <a:off x="4286" y="2251"/>
            <a:ext cx="1370" cy="1497"/>
          </p:xfrm>
          <a:graphic>
            <a:graphicData uri="http://schemas.openxmlformats.org/presentationml/2006/ole">
              <mc:AlternateContent xmlns:mc="http://schemas.openxmlformats.org/markup-compatibility/2006">
                <mc:Choice xmlns:v="urn:schemas-microsoft-com:vml" Requires="v">
                  <p:oleObj name="Visio" r:id="rId8" imgW="1819359" imgH="1987145" progId="Visio.Drawing.11">
                    <p:embed/>
                  </p:oleObj>
                </mc:Choice>
                <mc:Fallback>
                  <p:oleObj name="Visio" r:id="rId8" imgW="1819359" imgH="1987145" progId="Visio.Drawing.11">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6" y="2251"/>
                          <a:ext cx="1370" cy="1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93" name="AutoShape 14">
              <a:extLst>
                <a:ext uri="{FF2B5EF4-FFF2-40B4-BE49-F238E27FC236}">
                  <a16:creationId xmlns:a16="http://schemas.microsoft.com/office/drawing/2014/main" id="{469B5CF1-6B4F-F9BC-F76B-C1B086460198}"/>
                </a:ext>
              </a:extLst>
            </p:cNvPr>
            <p:cNvSpPr>
              <a:spLocks noChangeArrowheads="1"/>
            </p:cNvSpPr>
            <p:nvPr/>
          </p:nvSpPr>
          <p:spPr bwMode="auto">
            <a:xfrm>
              <a:off x="3683" y="2863"/>
              <a:ext cx="521" cy="204"/>
            </a:xfrm>
            <a:prstGeom prst="rightArrow">
              <a:avLst>
                <a:gd name="adj1" fmla="val 50000"/>
                <a:gd name="adj2" fmla="val 6384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3524"/>
                                        </p:tgtEl>
                                        <p:attrNameLst>
                                          <p:attrName>style.visibility</p:attrName>
                                        </p:attrNameLst>
                                      </p:cBhvr>
                                      <p:to>
                                        <p:strVal val="visible"/>
                                      </p:to>
                                    </p:set>
                                    <p:animEffect transition="in" filter="box(in)">
                                      <p:cBhvr>
                                        <p:cTn id="7" dur="500"/>
                                        <p:tgtEl>
                                          <p:spTgt spid="3635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63527"/>
                                        </p:tgtEl>
                                        <p:attrNameLst>
                                          <p:attrName>style.visibility</p:attrName>
                                        </p:attrNameLst>
                                      </p:cBhvr>
                                      <p:to>
                                        <p:strVal val="visible"/>
                                      </p:to>
                                    </p:set>
                                    <p:animEffect transition="in" filter="box(in)">
                                      <p:cBhvr>
                                        <p:cTn id="12" dur="500"/>
                                        <p:tgtEl>
                                          <p:spTgt spid="3635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63529"/>
                                        </p:tgtEl>
                                        <p:attrNameLst>
                                          <p:attrName>style.visibility</p:attrName>
                                        </p:attrNameLst>
                                      </p:cBhvr>
                                      <p:to>
                                        <p:strVal val="visible"/>
                                      </p:to>
                                    </p:set>
                                    <p:animEffect transition="in" filter="box(in)">
                                      <p:cBhvr>
                                        <p:cTn id="17" dur="500"/>
                                        <p:tgtEl>
                                          <p:spTgt spid="3635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63525"/>
                                        </p:tgtEl>
                                        <p:attrNameLst>
                                          <p:attrName>style.visibility</p:attrName>
                                        </p:attrNameLst>
                                      </p:cBhvr>
                                      <p:to>
                                        <p:strVal val="visible"/>
                                      </p:to>
                                    </p:set>
                                    <p:animEffect transition="in" filter="box(in)">
                                      <p:cBhvr>
                                        <p:cTn id="22" dur="500"/>
                                        <p:tgtEl>
                                          <p:spTgt spid="3635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63528"/>
                                        </p:tgtEl>
                                        <p:attrNameLst>
                                          <p:attrName>style.visibility</p:attrName>
                                        </p:attrNameLst>
                                      </p:cBhvr>
                                      <p:to>
                                        <p:strVal val="visible"/>
                                      </p:to>
                                    </p:set>
                                    <p:animEffect transition="in" filter="box(in)">
                                      <p:cBhvr>
                                        <p:cTn id="27" dur="500"/>
                                        <p:tgtEl>
                                          <p:spTgt spid="3635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363532"/>
                                        </p:tgtEl>
                                        <p:attrNameLst>
                                          <p:attrName>style.visibility</p:attrName>
                                        </p:attrNameLst>
                                      </p:cBhvr>
                                      <p:to>
                                        <p:strVal val="visible"/>
                                      </p:to>
                                    </p:set>
                                    <p:anim calcmode="lin" valueType="num">
                                      <p:cBhvr additive="base">
                                        <p:cTn id="32" dur="500" fill="hold"/>
                                        <p:tgtEl>
                                          <p:spTgt spid="363532"/>
                                        </p:tgtEl>
                                        <p:attrNameLst>
                                          <p:attrName>ppt_x</p:attrName>
                                        </p:attrNameLst>
                                      </p:cBhvr>
                                      <p:tavLst>
                                        <p:tav tm="0">
                                          <p:val>
                                            <p:strVal val="#ppt_x"/>
                                          </p:val>
                                        </p:tav>
                                        <p:tav tm="100000">
                                          <p:val>
                                            <p:strVal val="#ppt_x"/>
                                          </p:val>
                                        </p:tav>
                                      </p:tavLst>
                                    </p:anim>
                                    <p:anim calcmode="lin" valueType="num">
                                      <p:cBhvr additive="base">
                                        <p:cTn id="33" dur="500" fill="hold"/>
                                        <p:tgtEl>
                                          <p:spTgt spid="363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4" grpId="0"/>
      <p:bldP spid="363525"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Slide Number Placeholder 9">
            <a:extLst>
              <a:ext uri="{FF2B5EF4-FFF2-40B4-BE49-F238E27FC236}">
                <a16:creationId xmlns:a16="http://schemas.microsoft.com/office/drawing/2014/main" id="{71DEBAFF-89C0-05B7-16F4-20884E62777D}"/>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97E07C4E-F26F-4FB9-A752-A0A2DAEE6FDF}"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29</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64546" name="Rectangle 2">
            <a:extLst>
              <a:ext uri="{FF2B5EF4-FFF2-40B4-BE49-F238E27FC236}">
                <a16:creationId xmlns:a16="http://schemas.microsoft.com/office/drawing/2014/main" id="{89047139-F303-A062-22ED-649177184C83}"/>
              </a:ext>
            </a:extLst>
          </p:cNvPr>
          <p:cNvSpPr>
            <a:spLocks noGrp="1"/>
          </p:cNvSpPr>
          <p:nvPr>
            <p:ph type="title"/>
          </p:nvPr>
        </p:nvSpPr>
        <p:spPr/>
        <p:txBody>
          <a:bodyPr/>
          <a:lstStyle/>
          <a:p>
            <a:pPr>
              <a:lnSpc>
                <a:spcPct val="120000"/>
              </a:lnSpc>
              <a:spcBef>
                <a:spcPct val="10000"/>
              </a:spcBef>
              <a:defRPr/>
            </a:pPr>
            <a:r>
              <a:rPr lang="en-US" altLang="zh-CN" sz="2400" cap="none"/>
              <a:t>PMOS</a:t>
            </a:r>
            <a:r>
              <a:rPr lang="zh-CN" altLang="en-US" sz="2400" cap="none"/>
              <a:t>管和</a:t>
            </a:r>
            <a:r>
              <a:rPr lang="en-US" altLang="zh-CN" sz="2400" cap="none"/>
              <a:t>NMOS</a:t>
            </a:r>
            <a:r>
              <a:rPr lang="zh-CN" altLang="en-US" sz="2400" cap="none"/>
              <a:t>管比较</a:t>
            </a:r>
          </a:p>
        </p:txBody>
      </p:sp>
      <p:pic>
        <p:nvPicPr>
          <p:cNvPr id="364547" name="Picture 3" descr="3Z3">
            <a:extLst>
              <a:ext uri="{FF2B5EF4-FFF2-40B4-BE49-F238E27FC236}">
                <a16:creationId xmlns:a16="http://schemas.microsoft.com/office/drawing/2014/main" id="{7F496873-DC50-9376-4EF3-E1E97E7DE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825" y="3644900"/>
            <a:ext cx="105092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4548" name="Picture 4" descr="3Z4">
            <a:extLst>
              <a:ext uri="{FF2B5EF4-FFF2-40B4-BE49-F238E27FC236}">
                <a16:creationId xmlns:a16="http://schemas.microsoft.com/office/drawing/2014/main" id="{A629C4FC-BE5E-17E1-D2DD-A138DC0B0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825" y="1160463"/>
            <a:ext cx="993775"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549" name="Text Box 5">
            <a:extLst>
              <a:ext uri="{FF2B5EF4-FFF2-40B4-BE49-F238E27FC236}">
                <a16:creationId xmlns:a16="http://schemas.microsoft.com/office/drawing/2014/main" id="{E8595348-7DDC-3ADC-2949-03F8357AE356}"/>
              </a:ext>
            </a:extLst>
          </p:cNvPr>
          <p:cNvSpPr txBox="1">
            <a:spLocks noChangeArrowheads="1"/>
          </p:cNvSpPr>
          <p:nvPr/>
        </p:nvSpPr>
        <p:spPr bwMode="auto">
          <a:xfrm>
            <a:off x="6624638" y="2852738"/>
            <a:ext cx="2286000" cy="466725"/>
          </a:xfrm>
          <a:prstGeom prst="rect">
            <a:avLst/>
          </a:prstGeom>
          <a:solidFill>
            <a:srgbClr val="FFCC99"/>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en-US" altLang="zh-CN" sz="2400" b="0">
                <a:latin typeface="Times New Roman" panose="02020603050405020304" pitchFamily="18" charset="0"/>
                <a:ea typeface="Arial Unicode MS" panose="020B0604020202020204" pitchFamily="34" charset="-122"/>
              </a:rPr>
              <a:t>PMOS</a:t>
            </a:r>
            <a:r>
              <a:rPr kumimoji="1" lang="zh-CN" altLang="en-US" sz="2400" b="0">
                <a:latin typeface="Times New Roman" panose="02020603050405020304" pitchFamily="18" charset="0"/>
                <a:ea typeface="Arial Unicode MS" panose="020B0604020202020204" pitchFamily="34" charset="-122"/>
              </a:rPr>
              <a:t>管符号</a:t>
            </a:r>
          </a:p>
        </p:txBody>
      </p:sp>
      <p:sp>
        <p:nvSpPr>
          <p:cNvPr id="364550" name="Text Box 6">
            <a:extLst>
              <a:ext uri="{FF2B5EF4-FFF2-40B4-BE49-F238E27FC236}">
                <a16:creationId xmlns:a16="http://schemas.microsoft.com/office/drawing/2014/main" id="{9F3467FE-6D51-1DB2-6C5B-58A08BCED24E}"/>
              </a:ext>
            </a:extLst>
          </p:cNvPr>
          <p:cNvSpPr txBox="1">
            <a:spLocks noChangeArrowheads="1"/>
          </p:cNvSpPr>
          <p:nvPr/>
        </p:nvSpPr>
        <p:spPr bwMode="auto">
          <a:xfrm>
            <a:off x="6624638" y="296863"/>
            <a:ext cx="2286000" cy="466725"/>
          </a:xfrm>
          <a:prstGeom prst="rect">
            <a:avLst/>
          </a:prstGeom>
          <a:solidFill>
            <a:srgbClr val="FFCC99"/>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kumimoji="1" lang="en-US" altLang="zh-CN" sz="2400" b="0">
                <a:latin typeface="Times New Roman" panose="02020603050405020304" pitchFamily="18" charset="0"/>
                <a:ea typeface="Arial Unicode MS" panose="020B0604020202020204" pitchFamily="34" charset="-122"/>
              </a:rPr>
              <a:t>NMOS</a:t>
            </a:r>
            <a:r>
              <a:rPr kumimoji="1" lang="zh-CN" altLang="en-US" sz="2400" b="0">
                <a:latin typeface="Times New Roman" panose="02020603050405020304" pitchFamily="18" charset="0"/>
                <a:ea typeface="Arial Unicode MS" panose="020B0604020202020204" pitchFamily="34" charset="-122"/>
              </a:rPr>
              <a:t>管符号</a:t>
            </a:r>
          </a:p>
        </p:txBody>
      </p:sp>
      <p:sp>
        <p:nvSpPr>
          <p:cNvPr id="364551" name="Rectangle 7">
            <a:extLst>
              <a:ext uri="{FF2B5EF4-FFF2-40B4-BE49-F238E27FC236}">
                <a16:creationId xmlns:a16="http://schemas.microsoft.com/office/drawing/2014/main" id="{97C00AE7-B13B-31D8-B71B-FCEC8E8C9473}"/>
              </a:ext>
            </a:extLst>
          </p:cNvPr>
          <p:cNvSpPr>
            <a:spLocks noChangeArrowheads="1"/>
          </p:cNvSpPr>
          <p:nvPr/>
        </p:nvSpPr>
        <p:spPr bwMode="auto">
          <a:xfrm>
            <a:off x="503238" y="6111875"/>
            <a:ext cx="57245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lvl="1" eaLnBrk="1" hangingPunct="1">
              <a:spcBef>
                <a:spcPct val="0"/>
              </a:spcBef>
            </a:pPr>
            <a:r>
              <a:rPr lang="en-US" altLang="zh-CN" sz="2000">
                <a:latin typeface="宋体" panose="02010600030101010101" pitchFamily="2" charset="-122"/>
                <a:ea typeface="Arial Unicode MS" panose="020B0604020202020204" pitchFamily="34" charset="-122"/>
              </a:rPr>
              <a:t> NMOS</a:t>
            </a:r>
            <a:r>
              <a:rPr lang="zh-CN" altLang="en-US" sz="2000">
                <a:latin typeface="宋体" panose="02010600030101010101" pitchFamily="2" charset="-122"/>
                <a:ea typeface="Arial Unicode MS" panose="020B0604020202020204" pitchFamily="34" charset="-122"/>
              </a:rPr>
              <a:t>管的衬底要接电路中最低电位点 </a:t>
            </a:r>
          </a:p>
          <a:p>
            <a:pPr lvl="1" eaLnBrk="1" hangingPunct="1">
              <a:spcBef>
                <a:spcPct val="0"/>
              </a:spcBef>
            </a:pPr>
            <a:r>
              <a:rPr lang="en-US" altLang="zh-CN" sz="2000">
                <a:latin typeface="宋体" panose="02010600030101010101" pitchFamily="2" charset="-122"/>
                <a:ea typeface="Arial Unicode MS" panose="020B0604020202020204" pitchFamily="34" charset="-122"/>
              </a:rPr>
              <a:t> PMOS</a:t>
            </a:r>
            <a:r>
              <a:rPr lang="zh-CN" altLang="en-US" sz="2000">
                <a:latin typeface="宋体" panose="02010600030101010101" pitchFamily="2" charset="-122"/>
                <a:ea typeface="Arial Unicode MS" panose="020B0604020202020204" pitchFamily="34" charset="-122"/>
              </a:rPr>
              <a:t>管的衬底要接电路中最高电位点 </a:t>
            </a:r>
          </a:p>
        </p:txBody>
      </p:sp>
      <p:sp>
        <p:nvSpPr>
          <p:cNvPr id="47113" name="Text Box 8">
            <a:extLst>
              <a:ext uri="{FF2B5EF4-FFF2-40B4-BE49-F238E27FC236}">
                <a16:creationId xmlns:a16="http://schemas.microsoft.com/office/drawing/2014/main" id="{AF2296F3-B4D2-5FB3-6E35-B1F5679E3215}"/>
              </a:ext>
            </a:extLst>
          </p:cNvPr>
          <p:cNvSpPr txBox="1">
            <a:spLocks noChangeArrowheads="1"/>
          </p:cNvSpPr>
          <p:nvPr/>
        </p:nvSpPr>
        <p:spPr bwMode="auto">
          <a:xfrm>
            <a:off x="5795963" y="5516563"/>
            <a:ext cx="3311525" cy="104457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70000"/>
              </a:lnSpc>
              <a:spcBef>
                <a:spcPct val="50000"/>
              </a:spcBef>
              <a:buClrTx/>
              <a:buFontTx/>
              <a:buNone/>
            </a:pPr>
            <a:r>
              <a:rPr kumimoji="1" lang="zh-CN" altLang="en-US">
                <a:latin typeface="Times New Roman" panose="02020603050405020304" pitchFamily="18" charset="0"/>
                <a:ea typeface="Arial Unicode MS" panose="020B0604020202020204" pitchFamily="34" charset="-122"/>
              </a:rPr>
              <a:t>源极	</a:t>
            </a:r>
            <a:r>
              <a:rPr kumimoji="1" lang="en-US" altLang="zh-CN">
                <a:latin typeface="Times New Roman" panose="02020603050405020304" pitchFamily="18" charset="0"/>
                <a:ea typeface="Arial Unicode MS" panose="020B0604020202020204" pitchFamily="34" charset="-122"/>
              </a:rPr>
              <a:t>S</a:t>
            </a:r>
            <a:r>
              <a:rPr kumimoji="1" lang="zh-CN" altLang="en-US">
                <a:latin typeface="Times New Roman" panose="02020603050405020304" pitchFamily="18" charset="0"/>
                <a:ea typeface="Arial Unicode MS" panose="020B0604020202020204" pitchFamily="34" charset="-122"/>
              </a:rPr>
              <a:t>：</a:t>
            </a:r>
            <a:r>
              <a:rPr kumimoji="1" lang="en-US" altLang="zh-CN">
                <a:latin typeface="Times New Roman" panose="02020603050405020304" pitchFamily="18" charset="0"/>
                <a:ea typeface="Arial Unicode MS" panose="020B0604020202020204" pitchFamily="34" charset="-122"/>
              </a:rPr>
              <a:t>Source electrode</a:t>
            </a:r>
            <a:endParaRPr kumimoji="1" lang="zh-CN" altLang="en-US">
              <a:latin typeface="Times New Roman" panose="02020603050405020304" pitchFamily="18" charset="0"/>
              <a:ea typeface="Arial Unicode MS" panose="020B0604020202020204" pitchFamily="34" charset="-122"/>
            </a:endParaRPr>
          </a:p>
          <a:p>
            <a:pPr eaLnBrk="1" hangingPunct="1">
              <a:lnSpc>
                <a:spcPct val="70000"/>
              </a:lnSpc>
              <a:spcBef>
                <a:spcPct val="50000"/>
              </a:spcBef>
              <a:buClrTx/>
              <a:buFontTx/>
              <a:buNone/>
            </a:pPr>
            <a:r>
              <a:rPr kumimoji="1" lang="zh-CN" altLang="en-US">
                <a:latin typeface="Times New Roman" panose="02020603050405020304" pitchFamily="18" charset="0"/>
                <a:ea typeface="Arial Unicode MS" panose="020B0604020202020204" pitchFamily="34" charset="-122"/>
              </a:rPr>
              <a:t>栅极	</a:t>
            </a:r>
            <a:r>
              <a:rPr kumimoji="1" lang="en-US" altLang="zh-CN">
                <a:latin typeface="Times New Roman" panose="02020603050405020304" pitchFamily="18" charset="0"/>
                <a:ea typeface="Arial Unicode MS" panose="020B0604020202020204" pitchFamily="34" charset="-122"/>
              </a:rPr>
              <a:t>G</a:t>
            </a:r>
            <a:r>
              <a:rPr kumimoji="1" lang="zh-CN" altLang="en-US">
                <a:latin typeface="Times New Roman" panose="02020603050405020304" pitchFamily="18" charset="0"/>
                <a:ea typeface="Arial Unicode MS" panose="020B0604020202020204" pitchFamily="34" charset="-122"/>
              </a:rPr>
              <a:t>：</a:t>
            </a:r>
            <a:r>
              <a:rPr kumimoji="1" lang="en-US" altLang="zh-CN">
                <a:latin typeface="Times New Roman" panose="02020603050405020304" pitchFamily="18" charset="0"/>
                <a:ea typeface="Arial Unicode MS" panose="020B0604020202020204" pitchFamily="34" charset="-122"/>
              </a:rPr>
              <a:t>Grid electrode</a:t>
            </a:r>
          </a:p>
          <a:p>
            <a:pPr eaLnBrk="1" hangingPunct="1">
              <a:lnSpc>
                <a:spcPct val="70000"/>
              </a:lnSpc>
              <a:spcBef>
                <a:spcPct val="50000"/>
              </a:spcBef>
              <a:buClrTx/>
              <a:buFontTx/>
              <a:buNone/>
            </a:pPr>
            <a:r>
              <a:rPr kumimoji="1" lang="zh-CN" altLang="en-US">
                <a:latin typeface="Times New Roman" panose="02020603050405020304" pitchFamily="18" charset="0"/>
                <a:ea typeface="Arial Unicode MS" panose="020B0604020202020204" pitchFamily="34" charset="-122"/>
              </a:rPr>
              <a:t>漏极	</a:t>
            </a:r>
            <a:r>
              <a:rPr kumimoji="1" lang="en-US" altLang="zh-CN">
                <a:latin typeface="Times New Roman" panose="02020603050405020304" pitchFamily="18" charset="0"/>
                <a:ea typeface="Arial Unicode MS" panose="020B0604020202020204" pitchFamily="34" charset="-122"/>
              </a:rPr>
              <a:t>D</a:t>
            </a:r>
            <a:r>
              <a:rPr kumimoji="1" lang="zh-CN" altLang="en-US">
                <a:latin typeface="Times New Roman" panose="02020603050405020304" pitchFamily="18" charset="0"/>
                <a:ea typeface="Arial Unicode MS" panose="020B0604020202020204" pitchFamily="34" charset="-122"/>
              </a:rPr>
              <a:t>：</a:t>
            </a:r>
            <a:r>
              <a:rPr kumimoji="1" lang="en-US" altLang="zh-CN">
                <a:latin typeface="Times New Roman" panose="02020603050405020304" pitchFamily="18" charset="0"/>
                <a:ea typeface="Arial Unicode MS" panose="020B0604020202020204" pitchFamily="34" charset="-122"/>
              </a:rPr>
              <a:t>Drain electrode</a:t>
            </a:r>
          </a:p>
        </p:txBody>
      </p:sp>
      <p:graphicFrame>
        <p:nvGraphicFramePr>
          <p:cNvPr id="47114" name="Object 9">
            <a:extLst>
              <a:ext uri="{FF2B5EF4-FFF2-40B4-BE49-F238E27FC236}">
                <a16:creationId xmlns:a16="http://schemas.microsoft.com/office/drawing/2014/main" id="{47AE9C3B-F586-0FF1-8D07-113984787590}"/>
              </a:ext>
            </a:extLst>
          </p:cNvPr>
          <p:cNvGraphicFramePr>
            <a:graphicFrameLocks noChangeAspect="1"/>
          </p:cNvGraphicFramePr>
          <p:nvPr>
            <p:ph idx="1"/>
          </p:nvPr>
        </p:nvGraphicFramePr>
        <p:xfrm>
          <a:off x="728663" y="34925"/>
          <a:ext cx="5067300" cy="6022975"/>
        </p:xfrm>
        <a:graphic>
          <a:graphicData uri="http://schemas.openxmlformats.org/presentationml/2006/ole">
            <mc:AlternateContent xmlns:mc="http://schemas.openxmlformats.org/markup-compatibility/2006">
              <mc:Choice xmlns:v="urn:schemas-microsoft-com:vml" Requires="v">
                <p:oleObj name="Visio" r:id="rId4" imgW="6204915" imgH="7381620" progId="Visio.Drawing.11">
                  <p:embed/>
                </p:oleObj>
              </mc:Choice>
              <mc:Fallback>
                <p:oleObj name="Visio" r:id="rId4" imgW="6204915" imgH="738162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34925"/>
                        <a:ext cx="5067300" cy="602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7D1F1721-26AB-C6D8-A103-E95ADFCBC63B}"/>
              </a:ext>
            </a:extLst>
          </p:cNvPr>
          <p:cNvSpPr txBox="1">
            <a:spLocks noChangeArrowheads="1"/>
          </p:cNvSpPr>
          <p:nvPr/>
        </p:nvSpPr>
        <p:spPr bwMode="auto">
          <a:xfrm>
            <a:off x="2124075" y="1341438"/>
            <a:ext cx="323850" cy="40005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a:solidFill>
                  <a:schemeClr val="bg1"/>
                </a:solidFill>
                <a:latin typeface="Arial" panose="020B0604020202020204" pitchFamily="34" charset="0"/>
                <a:ea typeface="Arial Unicode MS" panose="020B0604020202020204" pitchFamily="34" charset="-122"/>
              </a:rPr>
              <a:t>0</a:t>
            </a:r>
            <a:endParaRPr lang="zh-CN" altLang="en-US">
              <a:solidFill>
                <a:schemeClr val="bg1"/>
              </a:solidFill>
              <a:latin typeface="Arial" panose="020B0604020202020204" pitchFamily="34" charset="0"/>
              <a:ea typeface="Arial Unicode MS" panose="020B0604020202020204" pitchFamily="34" charset="-122"/>
            </a:endParaRPr>
          </a:p>
        </p:txBody>
      </p:sp>
      <p:sp>
        <p:nvSpPr>
          <p:cNvPr id="12" name="TextBox 11">
            <a:extLst>
              <a:ext uri="{FF2B5EF4-FFF2-40B4-BE49-F238E27FC236}">
                <a16:creationId xmlns:a16="http://schemas.microsoft.com/office/drawing/2014/main" id="{C64A6D85-E8FC-C8D4-4C0C-BFD8EBA0B754}"/>
              </a:ext>
            </a:extLst>
          </p:cNvPr>
          <p:cNvSpPr txBox="1">
            <a:spLocks noChangeArrowheads="1"/>
          </p:cNvSpPr>
          <p:nvPr/>
        </p:nvSpPr>
        <p:spPr bwMode="auto">
          <a:xfrm>
            <a:off x="3887788" y="1352550"/>
            <a:ext cx="32385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a:solidFill>
                  <a:schemeClr val="bg1"/>
                </a:solidFill>
                <a:latin typeface="Arial" panose="020B0604020202020204" pitchFamily="34" charset="0"/>
                <a:ea typeface="Arial Unicode MS" panose="020B0604020202020204" pitchFamily="34" charset="-122"/>
              </a:rPr>
              <a:t>1</a:t>
            </a:r>
            <a:endParaRPr lang="zh-CN" altLang="en-US">
              <a:solidFill>
                <a:schemeClr val="bg1"/>
              </a:solidFill>
              <a:latin typeface="Arial" panose="020B0604020202020204" pitchFamily="34" charset="0"/>
              <a:ea typeface="Arial Unicode MS" panose="020B0604020202020204" pitchFamily="34" charset="-122"/>
            </a:endParaRPr>
          </a:p>
        </p:txBody>
      </p:sp>
      <p:sp>
        <p:nvSpPr>
          <p:cNvPr id="13" name="TextBox 12">
            <a:extLst>
              <a:ext uri="{FF2B5EF4-FFF2-40B4-BE49-F238E27FC236}">
                <a16:creationId xmlns:a16="http://schemas.microsoft.com/office/drawing/2014/main" id="{3607BFF9-89AB-2C93-3F2D-7EA544A81A1D}"/>
              </a:ext>
            </a:extLst>
          </p:cNvPr>
          <p:cNvSpPr txBox="1">
            <a:spLocks noChangeArrowheads="1"/>
          </p:cNvSpPr>
          <p:nvPr/>
        </p:nvSpPr>
        <p:spPr bwMode="auto">
          <a:xfrm>
            <a:off x="2124075" y="3933825"/>
            <a:ext cx="32385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a:solidFill>
                  <a:schemeClr val="bg1"/>
                </a:solidFill>
                <a:latin typeface="Arial" panose="020B0604020202020204" pitchFamily="34" charset="0"/>
                <a:ea typeface="Arial Unicode MS" panose="020B0604020202020204" pitchFamily="34" charset="-122"/>
              </a:rPr>
              <a:t>1</a:t>
            </a:r>
            <a:endParaRPr lang="zh-CN" altLang="en-US">
              <a:solidFill>
                <a:schemeClr val="bg1"/>
              </a:solidFill>
              <a:latin typeface="Arial" panose="020B0604020202020204" pitchFamily="34" charset="0"/>
              <a:ea typeface="Arial Unicode MS" panose="020B0604020202020204" pitchFamily="34" charset="-122"/>
            </a:endParaRPr>
          </a:p>
        </p:txBody>
      </p:sp>
      <p:sp>
        <p:nvSpPr>
          <p:cNvPr id="14" name="TextBox 13">
            <a:extLst>
              <a:ext uri="{FF2B5EF4-FFF2-40B4-BE49-F238E27FC236}">
                <a16:creationId xmlns:a16="http://schemas.microsoft.com/office/drawing/2014/main" id="{812F77A8-7209-DA46-9442-6770D7465CA9}"/>
              </a:ext>
            </a:extLst>
          </p:cNvPr>
          <p:cNvSpPr txBox="1">
            <a:spLocks noChangeArrowheads="1"/>
          </p:cNvSpPr>
          <p:nvPr/>
        </p:nvSpPr>
        <p:spPr bwMode="auto">
          <a:xfrm>
            <a:off x="3887788" y="3944938"/>
            <a:ext cx="323850" cy="40005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a:solidFill>
                  <a:schemeClr val="bg1"/>
                </a:solidFill>
                <a:latin typeface="Arial" panose="020B0604020202020204" pitchFamily="34" charset="0"/>
                <a:ea typeface="Arial Unicode MS" panose="020B0604020202020204" pitchFamily="34" charset="-122"/>
              </a:rPr>
              <a:t>0</a:t>
            </a:r>
            <a:endParaRPr lang="zh-CN" altLang="en-US">
              <a:solidFill>
                <a:schemeClr val="bg1"/>
              </a:solidFill>
              <a:latin typeface="Arial" panose="020B0604020202020204" pitchFamily="34" charset="0"/>
              <a:ea typeface="Arial Unicode MS" panose="020B0604020202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4550"/>
                                        </p:tgtEl>
                                        <p:attrNameLst>
                                          <p:attrName>style.visibility</p:attrName>
                                        </p:attrNameLst>
                                      </p:cBhvr>
                                      <p:to>
                                        <p:strVal val="visible"/>
                                      </p:to>
                                    </p:set>
                                    <p:animEffect transition="in" filter="box(in)">
                                      <p:cBhvr>
                                        <p:cTn id="7" dur="500"/>
                                        <p:tgtEl>
                                          <p:spTgt spid="364550"/>
                                        </p:tgtEl>
                                      </p:cBhvr>
                                    </p:animEffect>
                                  </p:childTnLst>
                                </p:cTn>
                              </p:par>
                              <p:par>
                                <p:cTn id="8" presetID="4" presetClass="entr" presetSubtype="16" fill="hold" nodeType="withEffect">
                                  <p:stCondLst>
                                    <p:cond delay="0"/>
                                  </p:stCondLst>
                                  <p:childTnLst>
                                    <p:set>
                                      <p:cBhvr>
                                        <p:cTn id="9" dur="1" fill="hold">
                                          <p:stCondLst>
                                            <p:cond delay="0"/>
                                          </p:stCondLst>
                                        </p:cTn>
                                        <p:tgtEl>
                                          <p:spTgt spid="364548"/>
                                        </p:tgtEl>
                                        <p:attrNameLst>
                                          <p:attrName>style.visibility</p:attrName>
                                        </p:attrNameLst>
                                      </p:cBhvr>
                                      <p:to>
                                        <p:strVal val="visible"/>
                                      </p:to>
                                    </p:set>
                                    <p:animEffect transition="in" filter="box(in)">
                                      <p:cBhvr>
                                        <p:cTn id="10" dur="500"/>
                                        <p:tgtEl>
                                          <p:spTgt spid="36454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64549"/>
                                        </p:tgtEl>
                                        <p:attrNameLst>
                                          <p:attrName>style.visibility</p:attrName>
                                        </p:attrNameLst>
                                      </p:cBhvr>
                                      <p:to>
                                        <p:strVal val="visible"/>
                                      </p:to>
                                    </p:set>
                                    <p:animEffect transition="in" filter="box(in)">
                                      <p:cBhvr>
                                        <p:cTn id="25" dur="500"/>
                                        <p:tgtEl>
                                          <p:spTgt spid="364549"/>
                                        </p:tgtEl>
                                      </p:cBhvr>
                                    </p:animEffect>
                                  </p:childTnLst>
                                </p:cTn>
                              </p:par>
                              <p:par>
                                <p:cTn id="26" presetID="4" presetClass="entr" presetSubtype="16" fill="hold" nodeType="withEffect">
                                  <p:stCondLst>
                                    <p:cond delay="0"/>
                                  </p:stCondLst>
                                  <p:childTnLst>
                                    <p:set>
                                      <p:cBhvr>
                                        <p:cTn id="27" dur="1" fill="hold">
                                          <p:stCondLst>
                                            <p:cond delay="0"/>
                                          </p:stCondLst>
                                        </p:cTn>
                                        <p:tgtEl>
                                          <p:spTgt spid="364547"/>
                                        </p:tgtEl>
                                        <p:attrNameLst>
                                          <p:attrName>style.visibility</p:attrName>
                                        </p:attrNameLst>
                                      </p:cBhvr>
                                      <p:to>
                                        <p:strVal val="visible"/>
                                      </p:to>
                                    </p:set>
                                    <p:animEffect transition="in" filter="box(in)">
                                      <p:cBhvr>
                                        <p:cTn id="28" dur="500"/>
                                        <p:tgtEl>
                                          <p:spTgt spid="36454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364551"/>
                                        </p:tgtEl>
                                        <p:attrNameLst>
                                          <p:attrName>style.visibility</p:attrName>
                                        </p:attrNameLst>
                                      </p:cBhvr>
                                      <p:to>
                                        <p:strVal val="visible"/>
                                      </p:to>
                                    </p:set>
                                    <p:animEffect transition="in" filter="box(in)">
                                      <p:cBhvr>
                                        <p:cTn id="43" dur="500"/>
                                        <p:tgtEl>
                                          <p:spTgt spid="364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9" grpId="0" animBg="1"/>
      <p:bldP spid="364550" grpId="0" animBg="1"/>
      <p:bldP spid="364551" grpId="0"/>
      <p:bldP spid="2" grpId="0" animBg="1"/>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9">
            <a:extLst>
              <a:ext uri="{FF2B5EF4-FFF2-40B4-BE49-F238E27FC236}">
                <a16:creationId xmlns:a16="http://schemas.microsoft.com/office/drawing/2014/main" id="{9B5E42C8-CE9F-9288-72AF-DCCFA282EA5E}"/>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41EC0C6A-B9FB-4DD9-9D5C-EC8C15B55702}"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171010" name="Rectangle 2">
            <a:extLst>
              <a:ext uri="{FF2B5EF4-FFF2-40B4-BE49-F238E27FC236}">
                <a16:creationId xmlns:a16="http://schemas.microsoft.com/office/drawing/2014/main" id="{DFF2B01B-FBA7-81F0-743E-E7FDF6FE3A6C}"/>
              </a:ext>
            </a:extLst>
          </p:cNvPr>
          <p:cNvSpPr>
            <a:spLocks noGrp="1"/>
          </p:cNvSpPr>
          <p:nvPr>
            <p:ph type="title"/>
          </p:nvPr>
        </p:nvSpPr>
        <p:spPr/>
        <p:txBody>
          <a:bodyPr/>
          <a:lstStyle/>
          <a:p>
            <a:pPr>
              <a:defRPr/>
            </a:pPr>
            <a:r>
              <a:rPr lang="zh-CN" altLang="zh-CN" sz="2400" cap="none"/>
              <a:t>双极型</a:t>
            </a:r>
            <a:r>
              <a:rPr lang="zh-CN" altLang="en-US" sz="2400" cap="none"/>
              <a:t>和单极型</a:t>
            </a:r>
            <a:r>
              <a:rPr lang="zh-CN" altLang="zh-CN" sz="2400" cap="none"/>
              <a:t>集成电路</a:t>
            </a:r>
            <a:endParaRPr lang="zh-CN" altLang="en-US" sz="2400" cap="none"/>
          </a:p>
        </p:txBody>
      </p:sp>
      <p:sp>
        <p:nvSpPr>
          <p:cNvPr id="171011" name="Rectangle 3">
            <a:extLst>
              <a:ext uri="{FF2B5EF4-FFF2-40B4-BE49-F238E27FC236}">
                <a16:creationId xmlns:a16="http://schemas.microsoft.com/office/drawing/2014/main" id="{E5C3AD20-9D75-818B-A302-420ECBD80F7B}"/>
              </a:ext>
            </a:extLst>
          </p:cNvPr>
          <p:cNvSpPr>
            <a:spLocks noGrp="1"/>
          </p:cNvSpPr>
          <p:nvPr>
            <p:ph type="body" idx="1"/>
          </p:nvPr>
        </p:nvSpPr>
        <p:spPr bwMode="auto">
          <a:xfrm>
            <a:off x="755650" y="1268413"/>
            <a:ext cx="8388350" cy="5276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a:lnSpc>
                <a:spcPct val="110000"/>
              </a:lnSpc>
              <a:defRPr/>
            </a:pPr>
            <a:r>
              <a:rPr lang="zh-CN" altLang="zh-CN" b="1" dirty="0">
                <a:latin typeface="宋体" pitchFamily="2" charset="-122"/>
              </a:rPr>
              <a:t>双极型集成电路中的基本开关元件是</a:t>
            </a:r>
            <a:r>
              <a:rPr lang="zh-CN" altLang="zh-CN" b="1" dirty="0">
                <a:solidFill>
                  <a:schemeClr val="hlink"/>
                </a:solidFill>
                <a:latin typeface="宋体" pitchFamily="2" charset="-122"/>
              </a:rPr>
              <a:t>晶体三极管</a:t>
            </a:r>
            <a:r>
              <a:rPr lang="zh-CN" altLang="en-US" b="1" dirty="0">
                <a:latin typeface="宋体" pitchFamily="2" charset="-122"/>
              </a:rPr>
              <a:t>，包括：</a:t>
            </a:r>
          </a:p>
          <a:p>
            <a:pPr marL="669925" lvl="1" indent="-304800">
              <a:lnSpc>
                <a:spcPct val="110000"/>
              </a:lnSpc>
              <a:defRPr/>
            </a:pPr>
            <a:r>
              <a:rPr lang="zh-CN" altLang="zh-CN" b="1" dirty="0">
                <a:latin typeface="宋体" pitchFamily="2" charset="-122"/>
              </a:rPr>
              <a:t>TTL</a:t>
            </a:r>
            <a:r>
              <a:rPr lang="zh-CN" altLang="en-US" b="1" dirty="0">
                <a:latin typeface="宋体" pitchFamily="2" charset="-122"/>
              </a:rPr>
              <a:t>   晶体管</a:t>
            </a:r>
            <a:r>
              <a:rPr lang="en-US" altLang="zh-CN" b="1" dirty="0">
                <a:latin typeface="宋体" pitchFamily="2" charset="-122"/>
              </a:rPr>
              <a:t>-</a:t>
            </a:r>
            <a:r>
              <a:rPr lang="zh-CN" altLang="en-US" b="1" dirty="0">
                <a:latin typeface="宋体" pitchFamily="2" charset="-122"/>
              </a:rPr>
              <a:t>晶体管逻辑电路 </a:t>
            </a:r>
            <a:r>
              <a:rPr lang="zh-CN" altLang="zh-CN" b="1" dirty="0">
                <a:latin typeface="宋体" pitchFamily="2" charset="-122"/>
              </a:rPr>
              <a:t>(Transistor Transistor Logic)</a:t>
            </a:r>
          </a:p>
          <a:p>
            <a:pPr marL="669925" lvl="1" indent="-304800">
              <a:lnSpc>
                <a:spcPct val="110000"/>
              </a:lnSpc>
              <a:defRPr/>
            </a:pPr>
            <a:r>
              <a:rPr lang="zh-CN" altLang="zh-CN" b="1" dirty="0">
                <a:latin typeface="宋体" pitchFamily="2" charset="-122"/>
              </a:rPr>
              <a:t>ECL</a:t>
            </a:r>
            <a:r>
              <a:rPr lang="zh-CN" altLang="en-US" b="1" dirty="0">
                <a:latin typeface="宋体" pitchFamily="2" charset="-122"/>
              </a:rPr>
              <a:t>   发射机耦合逻辑电路	  </a:t>
            </a:r>
            <a:r>
              <a:rPr lang="zh-CN" altLang="zh-CN" b="1" dirty="0">
                <a:latin typeface="宋体" pitchFamily="2" charset="-122"/>
              </a:rPr>
              <a:t>(Emitter Coupled Logic)</a:t>
            </a:r>
          </a:p>
          <a:p>
            <a:pPr marL="669925" lvl="1" indent="-304800">
              <a:lnSpc>
                <a:spcPct val="110000"/>
              </a:lnSpc>
              <a:defRPr/>
            </a:pPr>
            <a:r>
              <a:rPr lang="zh-CN" altLang="zh-CN" b="1" dirty="0">
                <a:latin typeface="宋体" pitchFamily="2" charset="-122"/>
              </a:rPr>
              <a:t>HTL</a:t>
            </a:r>
            <a:r>
              <a:rPr lang="zh-CN" altLang="en-US" b="1" dirty="0">
                <a:latin typeface="宋体" pitchFamily="2" charset="-122"/>
              </a:rPr>
              <a:t>   高阈值逻辑电路	  </a:t>
            </a:r>
            <a:r>
              <a:rPr lang="zh-CN" altLang="zh-CN" b="1" dirty="0">
                <a:latin typeface="宋体" pitchFamily="2" charset="-122"/>
              </a:rPr>
              <a:t>(High Threshold Logic)</a:t>
            </a:r>
          </a:p>
          <a:p>
            <a:pPr marL="669925" lvl="1" indent="-304800">
              <a:lnSpc>
                <a:spcPct val="110000"/>
              </a:lnSpc>
              <a:defRPr/>
            </a:pPr>
            <a:r>
              <a:rPr lang="zh-CN" altLang="zh-CN" b="1" dirty="0">
                <a:latin typeface="宋体" pitchFamily="2" charset="-122"/>
              </a:rPr>
              <a:t>IIL</a:t>
            </a:r>
            <a:r>
              <a:rPr lang="zh-CN" altLang="en-US" b="1" dirty="0">
                <a:latin typeface="宋体" pitchFamily="2" charset="-122"/>
              </a:rPr>
              <a:t>   集成注入逻辑电路	  </a:t>
            </a:r>
            <a:r>
              <a:rPr lang="zh-CN" altLang="zh-CN" b="1" dirty="0">
                <a:latin typeface="宋体" pitchFamily="2" charset="-122"/>
              </a:rPr>
              <a:t>(Integrated Injection Logic)等。</a:t>
            </a:r>
          </a:p>
          <a:p>
            <a:pPr marL="228600">
              <a:lnSpc>
                <a:spcPct val="110000"/>
              </a:lnSpc>
              <a:defRPr/>
            </a:pPr>
            <a:r>
              <a:rPr lang="zh-CN" altLang="zh-CN" b="1" dirty="0">
                <a:latin typeface="宋体" pitchFamily="2" charset="-122"/>
              </a:rPr>
              <a:t>单极型集成电路中的基本开关元件是</a:t>
            </a:r>
            <a:r>
              <a:rPr lang="zh-CN" altLang="en-US" b="1" dirty="0">
                <a:latin typeface="宋体" pitchFamily="2" charset="-122"/>
              </a:rPr>
              <a:t>：</a:t>
            </a:r>
          </a:p>
          <a:p>
            <a:pPr marL="228600">
              <a:lnSpc>
                <a:spcPct val="110000"/>
              </a:lnSpc>
              <a:buFont typeface="Wingdings" panose="05000000000000000000" pitchFamily="2" charset="2"/>
              <a:buNone/>
              <a:defRPr/>
            </a:pPr>
            <a:r>
              <a:rPr lang="zh-CN" altLang="en-US" b="1" dirty="0">
                <a:latin typeface="宋体" pitchFamily="2" charset="-122"/>
              </a:rPr>
              <a:t>	</a:t>
            </a:r>
            <a:r>
              <a:rPr lang="zh-CN" altLang="zh-CN" b="1" dirty="0">
                <a:solidFill>
                  <a:schemeClr val="hlink"/>
                </a:solidFill>
                <a:latin typeface="宋体" pitchFamily="2" charset="-122"/>
              </a:rPr>
              <a:t>MOS(Metal Oxide</a:t>
            </a:r>
            <a:r>
              <a:rPr lang="en-US" altLang="zh-CN" b="1" dirty="0">
                <a:solidFill>
                  <a:schemeClr val="hlink"/>
                </a:solidFill>
                <a:latin typeface="宋体" pitchFamily="2" charset="-122"/>
              </a:rPr>
              <a:t> </a:t>
            </a:r>
            <a:r>
              <a:rPr lang="zh-CN" altLang="zh-CN" b="1" dirty="0">
                <a:solidFill>
                  <a:schemeClr val="hlink"/>
                </a:solidFill>
                <a:latin typeface="宋体" pitchFamily="2" charset="-122"/>
              </a:rPr>
              <a:t>Semiconductor</a:t>
            </a:r>
            <a:r>
              <a:rPr lang="zh-CN" altLang="en-US" b="1" dirty="0">
                <a:solidFill>
                  <a:schemeClr val="hlink"/>
                </a:solidFill>
                <a:latin typeface="宋体" pitchFamily="2" charset="-122"/>
              </a:rPr>
              <a:t>，金属氧化物半导体</a:t>
            </a:r>
            <a:r>
              <a:rPr lang="zh-CN" altLang="zh-CN" b="1" dirty="0">
                <a:solidFill>
                  <a:schemeClr val="hlink"/>
                </a:solidFill>
                <a:latin typeface="宋体" pitchFamily="2" charset="-122"/>
              </a:rPr>
              <a:t>)晶体管</a:t>
            </a:r>
            <a:r>
              <a:rPr lang="zh-CN" altLang="zh-CN" b="1" dirty="0">
                <a:latin typeface="宋体" pitchFamily="2" charset="-122"/>
              </a:rPr>
              <a:t>包括:</a:t>
            </a:r>
          </a:p>
          <a:p>
            <a:pPr marL="669925" lvl="1" indent="-304800">
              <a:lnSpc>
                <a:spcPct val="110000"/>
              </a:lnSpc>
              <a:defRPr/>
            </a:pPr>
            <a:r>
              <a:rPr lang="zh-CN" altLang="zh-CN" b="1" dirty="0">
                <a:latin typeface="宋体" pitchFamily="2" charset="-122"/>
              </a:rPr>
              <a:t>PMOS</a:t>
            </a:r>
            <a:r>
              <a:rPr lang="zh-CN" altLang="en-US" b="1" dirty="0">
                <a:latin typeface="宋体" pitchFamily="2" charset="-122"/>
              </a:rPr>
              <a:t>   </a:t>
            </a:r>
            <a:r>
              <a:rPr lang="en-US" altLang="zh-CN" b="1" dirty="0">
                <a:latin typeface="宋体" pitchFamily="2" charset="-122"/>
              </a:rPr>
              <a:t>P</a:t>
            </a:r>
            <a:r>
              <a:rPr lang="zh-CN" altLang="en-US" b="1" dirty="0">
                <a:latin typeface="宋体" pitchFamily="2" charset="-122"/>
              </a:rPr>
              <a:t>型</a:t>
            </a:r>
            <a:r>
              <a:rPr lang="en-US" altLang="zh-CN" b="1" dirty="0">
                <a:latin typeface="宋体" pitchFamily="2" charset="-122"/>
              </a:rPr>
              <a:t>MOS</a:t>
            </a:r>
            <a:r>
              <a:rPr lang="zh-CN" altLang="en-US" b="1" dirty="0">
                <a:latin typeface="宋体" pitchFamily="2" charset="-122"/>
              </a:rPr>
              <a:t>管</a:t>
            </a:r>
            <a:endParaRPr lang="zh-CN" altLang="zh-CN" b="1" dirty="0">
              <a:latin typeface="宋体" pitchFamily="2" charset="-122"/>
            </a:endParaRPr>
          </a:p>
          <a:p>
            <a:pPr marL="669925" lvl="1" indent="-304800">
              <a:lnSpc>
                <a:spcPct val="110000"/>
              </a:lnSpc>
              <a:defRPr/>
            </a:pPr>
            <a:r>
              <a:rPr lang="zh-CN" altLang="zh-CN" b="1" dirty="0">
                <a:latin typeface="宋体" pitchFamily="2" charset="-122"/>
              </a:rPr>
              <a:t>NMOS</a:t>
            </a:r>
            <a:r>
              <a:rPr lang="zh-CN" altLang="en-US" b="1" dirty="0">
                <a:latin typeface="宋体" pitchFamily="2" charset="-122"/>
              </a:rPr>
              <a:t>   </a:t>
            </a:r>
            <a:r>
              <a:rPr lang="en-US" altLang="zh-CN" b="1" dirty="0">
                <a:latin typeface="宋体" pitchFamily="2" charset="-122"/>
              </a:rPr>
              <a:t>N</a:t>
            </a:r>
            <a:r>
              <a:rPr lang="zh-CN" altLang="en-US" b="1" dirty="0">
                <a:latin typeface="宋体" pitchFamily="2" charset="-122"/>
              </a:rPr>
              <a:t>型</a:t>
            </a:r>
            <a:r>
              <a:rPr lang="en-US" altLang="zh-CN" b="1" dirty="0">
                <a:latin typeface="宋体" pitchFamily="2" charset="-122"/>
              </a:rPr>
              <a:t>MOS</a:t>
            </a:r>
            <a:r>
              <a:rPr lang="zh-CN" altLang="en-US" b="1" dirty="0">
                <a:latin typeface="宋体" pitchFamily="2" charset="-122"/>
              </a:rPr>
              <a:t>管</a:t>
            </a:r>
            <a:r>
              <a:rPr lang="zh-CN" altLang="en-US" dirty="0">
                <a:latin typeface="宋体" pitchFamily="2" charset="-122"/>
              </a:rPr>
              <a:t> </a:t>
            </a:r>
            <a:endParaRPr lang="zh-CN" altLang="zh-CN" b="1" dirty="0">
              <a:latin typeface="宋体" pitchFamily="2" charset="-122"/>
            </a:endParaRPr>
          </a:p>
          <a:p>
            <a:pPr marL="669925" lvl="1" indent="-304800">
              <a:lnSpc>
                <a:spcPct val="110000"/>
              </a:lnSpc>
              <a:defRPr/>
            </a:pPr>
            <a:r>
              <a:rPr lang="zh-CN" altLang="zh-CN" b="1" dirty="0">
                <a:latin typeface="宋体" pitchFamily="2" charset="-122"/>
              </a:rPr>
              <a:t>CMOS</a:t>
            </a:r>
            <a:r>
              <a:rPr lang="zh-CN" altLang="en-US" b="1" dirty="0">
                <a:latin typeface="宋体" pitchFamily="2" charset="-122"/>
              </a:rPr>
              <a:t>   </a:t>
            </a:r>
            <a:r>
              <a:rPr lang="en-US" altLang="zh-CN" b="1" dirty="0">
                <a:latin typeface="宋体" pitchFamily="2" charset="-122"/>
              </a:rPr>
              <a:t>PMOS</a:t>
            </a:r>
            <a:r>
              <a:rPr lang="zh-CN" altLang="en-US" b="1" dirty="0">
                <a:latin typeface="宋体" pitchFamily="2" charset="-122"/>
              </a:rPr>
              <a:t>和</a:t>
            </a:r>
            <a:r>
              <a:rPr lang="en-US" altLang="zh-CN" b="1" dirty="0">
                <a:latin typeface="宋体" pitchFamily="2" charset="-122"/>
              </a:rPr>
              <a:t>NMOS</a:t>
            </a:r>
            <a:r>
              <a:rPr lang="zh-CN" altLang="en-US" b="1" dirty="0">
                <a:latin typeface="宋体" pitchFamily="2" charset="-122"/>
              </a:rPr>
              <a:t>构成的互补型</a:t>
            </a:r>
            <a:r>
              <a:rPr lang="en-US" altLang="zh-CN" b="1" dirty="0">
                <a:latin typeface="宋体" pitchFamily="2" charset="-122"/>
              </a:rPr>
              <a:t>COMS</a:t>
            </a:r>
            <a:r>
              <a:rPr lang="zh-CN" altLang="en-US" b="1" dirty="0">
                <a:latin typeface="宋体" pitchFamily="2" charset="-122"/>
              </a:rPr>
              <a:t>电路</a:t>
            </a:r>
            <a:endParaRPr lang="zh-CN" altLang="zh-CN" b="1" dirty="0">
              <a:latin typeface="宋体" pitchFamily="2" charset="-122"/>
            </a:endParaRPr>
          </a:p>
          <a:p>
            <a:pPr marL="228600">
              <a:lnSpc>
                <a:spcPct val="110000"/>
              </a:lnSpc>
              <a:defRPr/>
            </a:pPr>
            <a:r>
              <a:rPr lang="zh-CN" altLang="zh-CN" b="1" dirty="0">
                <a:latin typeface="宋体" pitchFamily="2" charset="-122"/>
              </a:rPr>
              <a:t>双极型集成电路</a:t>
            </a:r>
            <a:r>
              <a:rPr lang="zh-CN" altLang="en-US" b="1" dirty="0">
                <a:latin typeface="宋体" pitchFamily="2" charset="-122"/>
              </a:rPr>
              <a:t>：</a:t>
            </a:r>
            <a:r>
              <a:rPr lang="zh-CN" altLang="zh-CN" b="1" dirty="0">
                <a:solidFill>
                  <a:srgbClr val="0000FF"/>
                </a:solidFill>
                <a:latin typeface="宋体" pitchFamily="2" charset="-122"/>
              </a:rPr>
              <a:t>速度</a:t>
            </a:r>
            <a:r>
              <a:rPr lang="zh-CN" altLang="en-US" b="1" dirty="0">
                <a:solidFill>
                  <a:srgbClr val="0000FF"/>
                </a:solidFill>
                <a:latin typeface="宋体" pitchFamily="2" charset="-122"/>
              </a:rPr>
              <a:t>快	</a:t>
            </a:r>
            <a:r>
              <a:rPr lang="zh-CN" altLang="zh-CN" b="1" dirty="0">
                <a:solidFill>
                  <a:srgbClr val="0000FF"/>
                </a:solidFill>
                <a:latin typeface="宋体" pitchFamily="2" charset="-122"/>
              </a:rPr>
              <a:t>集成度低</a:t>
            </a:r>
            <a:r>
              <a:rPr lang="zh-CN" altLang="en-US" b="1" dirty="0">
                <a:solidFill>
                  <a:srgbClr val="0000FF"/>
                </a:solidFill>
                <a:latin typeface="宋体" pitchFamily="2" charset="-122"/>
              </a:rPr>
              <a:t>	</a:t>
            </a:r>
          </a:p>
          <a:p>
            <a:pPr marL="228600">
              <a:lnSpc>
                <a:spcPct val="110000"/>
              </a:lnSpc>
              <a:defRPr/>
            </a:pPr>
            <a:r>
              <a:rPr lang="zh-CN" altLang="zh-CN" b="1" dirty="0">
                <a:latin typeface="宋体" pitchFamily="2" charset="-122"/>
              </a:rPr>
              <a:t>单极型集成电路</a:t>
            </a:r>
            <a:r>
              <a:rPr lang="zh-CN" altLang="en-US" b="1" dirty="0">
                <a:latin typeface="宋体" pitchFamily="2" charset="-122"/>
              </a:rPr>
              <a:t>：</a:t>
            </a:r>
            <a:r>
              <a:rPr lang="zh-CN" altLang="zh-CN" b="1" dirty="0">
                <a:solidFill>
                  <a:srgbClr val="0000FF"/>
                </a:solidFill>
                <a:latin typeface="宋体" pitchFamily="2" charset="-122"/>
              </a:rPr>
              <a:t>速度</a:t>
            </a:r>
            <a:r>
              <a:rPr lang="zh-CN" altLang="en-US" b="1" dirty="0">
                <a:solidFill>
                  <a:srgbClr val="0000FF"/>
                </a:solidFill>
                <a:latin typeface="宋体" pitchFamily="2" charset="-122"/>
              </a:rPr>
              <a:t>慢	</a:t>
            </a:r>
            <a:r>
              <a:rPr lang="zh-CN" altLang="zh-CN" b="1" dirty="0">
                <a:solidFill>
                  <a:srgbClr val="0000FF"/>
                </a:solidFill>
                <a:latin typeface="宋体" pitchFamily="2" charset="-122"/>
              </a:rPr>
              <a:t>集成度高</a:t>
            </a:r>
            <a:r>
              <a:rPr lang="zh-CN" altLang="en-US" b="1" dirty="0">
                <a:solidFill>
                  <a:srgbClr val="0000FF"/>
                </a:solidFill>
                <a:latin typeface="宋体" pitchFamily="2" charset="-122"/>
              </a:rPr>
              <a:t>	</a:t>
            </a:r>
            <a:endParaRPr lang="en-US" altLang="zh-CN" b="1" dirty="0">
              <a:solidFill>
                <a:srgbClr val="0000FF"/>
              </a:solidFill>
              <a:latin typeface="宋体" pitchFamily="2" charset="-122"/>
            </a:endParaRPr>
          </a:p>
        </p:txBody>
      </p:sp>
      <p:sp>
        <p:nvSpPr>
          <p:cNvPr id="9221" name="Rectangle 4">
            <a:extLst>
              <a:ext uri="{FF2B5EF4-FFF2-40B4-BE49-F238E27FC236}">
                <a16:creationId xmlns:a16="http://schemas.microsoft.com/office/drawing/2014/main" id="{B8AAFD97-99DA-7D00-8058-228DDE16F23D}"/>
              </a:ext>
            </a:extLst>
          </p:cNvPr>
          <p:cNvSpPr>
            <a:spLocks noChangeArrowheads="1"/>
          </p:cNvSpPr>
          <p:nvPr/>
        </p:nvSpPr>
        <p:spPr bwMode="auto">
          <a:xfrm>
            <a:off x="827088" y="296863"/>
            <a:ext cx="4113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zh-CN" sz="2800">
                <a:latin typeface="Arial" panose="020B0604020202020204" pitchFamily="34" charset="0"/>
                <a:ea typeface="Arial Unicode MS" panose="020B0604020202020204" pitchFamily="34" charset="-122"/>
              </a:rPr>
              <a:t>双极型</a:t>
            </a:r>
            <a:r>
              <a:rPr lang="zh-CN" altLang="en-US" sz="2800">
                <a:latin typeface="Arial" panose="020B0604020202020204" pitchFamily="34" charset="0"/>
                <a:ea typeface="Arial Unicode MS" panose="020B0604020202020204" pitchFamily="34" charset="-122"/>
              </a:rPr>
              <a:t>和单极型</a:t>
            </a:r>
            <a:r>
              <a:rPr lang="zh-CN" altLang="zh-CN" sz="2800">
                <a:latin typeface="Arial" panose="020B0604020202020204" pitchFamily="34" charset="0"/>
                <a:ea typeface="Arial Unicode MS" panose="020B0604020202020204" pitchFamily="34" charset="-122"/>
              </a:rPr>
              <a:t>集成电路</a:t>
            </a:r>
            <a:endParaRPr lang="zh-CN" altLang="en-US" sz="2800">
              <a:latin typeface="Arial" panose="020B0604020202020204" pitchFamily="34" charset="0"/>
              <a:ea typeface="Arial Unicode MS" panose="020B0604020202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blinds(horizontal)">
                                      <p:cBhvr>
                                        <p:cTn id="7" dur="500"/>
                                        <p:tgtEl>
                                          <p:spTgt spid="17101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1011">
                                            <p:txEl>
                                              <p:pRg st="1" end="1"/>
                                            </p:txEl>
                                          </p:spTgt>
                                        </p:tgtEl>
                                        <p:attrNameLst>
                                          <p:attrName>style.visibility</p:attrName>
                                        </p:attrNameLst>
                                      </p:cBhvr>
                                      <p:to>
                                        <p:strVal val="visible"/>
                                      </p:to>
                                    </p:set>
                                    <p:animEffect transition="in" filter="blinds(horizontal)">
                                      <p:cBhvr>
                                        <p:cTn id="10" dur="500"/>
                                        <p:tgtEl>
                                          <p:spTgt spid="17101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1011">
                                            <p:txEl>
                                              <p:pRg st="2" end="2"/>
                                            </p:txEl>
                                          </p:spTgt>
                                        </p:tgtEl>
                                        <p:attrNameLst>
                                          <p:attrName>style.visibility</p:attrName>
                                        </p:attrNameLst>
                                      </p:cBhvr>
                                      <p:to>
                                        <p:strVal val="visible"/>
                                      </p:to>
                                    </p:set>
                                    <p:animEffect transition="in" filter="blinds(horizontal)">
                                      <p:cBhvr>
                                        <p:cTn id="13" dur="500"/>
                                        <p:tgtEl>
                                          <p:spTgt spid="171011">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71011">
                                            <p:txEl>
                                              <p:pRg st="3" end="3"/>
                                            </p:txEl>
                                          </p:spTgt>
                                        </p:tgtEl>
                                        <p:attrNameLst>
                                          <p:attrName>style.visibility</p:attrName>
                                        </p:attrNameLst>
                                      </p:cBhvr>
                                      <p:to>
                                        <p:strVal val="visible"/>
                                      </p:to>
                                    </p:set>
                                    <p:animEffect transition="in" filter="blinds(horizontal)">
                                      <p:cBhvr>
                                        <p:cTn id="16" dur="500"/>
                                        <p:tgtEl>
                                          <p:spTgt spid="171011">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1011">
                                            <p:txEl>
                                              <p:pRg st="4" end="4"/>
                                            </p:txEl>
                                          </p:spTgt>
                                        </p:tgtEl>
                                        <p:attrNameLst>
                                          <p:attrName>style.visibility</p:attrName>
                                        </p:attrNameLst>
                                      </p:cBhvr>
                                      <p:to>
                                        <p:strVal val="visible"/>
                                      </p:to>
                                    </p:set>
                                    <p:animEffect transition="in" filter="blinds(horizontal)">
                                      <p:cBhvr>
                                        <p:cTn id="19" dur="500"/>
                                        <p:tgtEl>
                                          <p:spTgt spid="171011">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71011">
                                            <p:txEl>
                                              <p:pRg st="5" end="5"/>
                                            </p:txEl>
                                          </p:spTgt>
                                        </p:tgtEl>
                                        <p:attrNameLst>
                                          <p:attrName>style.visibility</p:attrName>
                                        </p:attrNameLst>
                                      </p:cBhvr>
                                      <p:to>
                                        <p:strVal val="visible"/>
                                      </p:to>
                                    </p:set>
                                    <p:animEffect transition="in" filter="blinds(horizontal)">
                                      <p:cBhvr>
                                        <p:cTn id="24" dur="500"/>
                                        <p:tgtEl>
                                          <p:spTgt spid="17101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1011">
                                            <p:txEl>
                                              <p:pRg st="6" end="6"/>
                                            </p:txEl>
                                          </p:spTgt>
                                        </p:tgtEl>
                                        <p:attrNameLst>
                                          <p:attrName>style.visibility</p:attrName>
                                        </p:attrNameLst>
                                      </p:cBhvr>
                                      <p:to>
                                        <p:strVal val="visible"/>
                                      </p:to>
                                    </p:set>
                                    <p:animEffect transition="in" filter="blinds(horizontal)">
                                      <p:cBhvr>
                                        <p:cTn id="29" dur="500"/>
                                        <p:tgtEl>
                                          <p:spTgt spid="171011">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71011">
                                            <p:txEl>
                                              <p:pRg st="7" end="7"/>
                                            </p:txEl>
                                          </p:spTgt>
                                        </p:tgtEl>
                                        <p:attrNameLst>
                                          <p:attrName>style.visibility</p:attrName>
                                        </p:attrNameLst>
                                      </p:cBhvr>
                                      <p:to>
                                        <p:strVal val="visible"/>
                                      </p:to>
                                    </p:set>
                                    <p:animEffect transition="in" filter="blinds(horizontal)">
                                      <p:cBhvr>
                                        <p:cTn id="32" dur="500"/>
                                        <p:tgtEl>
                                          <p:spTgt spid="171011">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1011">
                                            <p:txEl>
                                              <p:pRg st="8" end="8"/>
                                            </p:txEl>
                                          </p:spTgt>
                                        </p:tgtEl>
                                        <p:attrNameLst>
                                          <p:attrName>style.visibility</p:attrName>
                                        </p:attrNameLst>
                                      </p:cBhvr>
                                      <p:to>
                                        <p:strVal val="visible"/>
                                      </p:to>
                                    </p:set>
                                    <p:animEffect transition="in" filter="blinds(horizontal)">
                                      <p:cBhvr>
                                        <p:cTn id="35" dur="500"/>
                                        <p:tgtEl>
                                          <p:spTgt spid="171011">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1011">
                                            <p:txEl>
                                              <p:pRg st="9" end="9"/>
                                            </p:txEl>
                                          </p:spTgt>
                                        </p:tgtEl>
                                        <p:attrNameLst>
                                          <p:attrName>style.visibility</p:attrName>
                                        </p:attrNameLst>
                                      </p:cBhvr>
                                      <p:to>
                                        <p:strVal val="visible"/>
                                      </p:to>
                                    </p:set>
                                    <p:animEffect transition="in" filter="blinds(horizontal)">
                                      <p:cBhvr>
                                        <p:cTn id="38" dur="500"/>
                                        <p:tgtEl>
                                          <p:spTgt spid="171011">
                                            <p:txEl>
                                              <p:pRg st="9" end="9"/>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71011">
                                            <p:txEl>
                                              <p:pRg st="10" end="10"/>
                                            </p:txEl>
                                          </p:spTgt>
                                        </p:tgtEl>
                                        <p:attrNameLst>
                                          <p:attrName>style.visibility</p:attrName>
                                        </p:attrNameLst>
                                      </p:cBhvr>
                                      <p:to>
                                        <p:strVal val="visible"/>
                                      </p:to>
                                    </p:set>
                                    <p:animEffect transition="in" filter="blinds(horizontal)">
                                      <p:cBhvr>
                                        <p:cTn id="43" dur="500"/>
                                        <p:tgtEl>
                                          <p:spTgt spid="171011">
                                            <p:txEl>
                                              <p:pRg st="10" end="1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1011">
                                            <p:txEl>
                                              <p:pRg st="11" end="11"/>
                                            </p:txEl>
                                          </p:spTgt>
                                        </p:tgtEl>
                                        <p:attrNameLst>
                                          <p:attrName>style.visibility</p:attrName>
                                        </p:attrNameLst>
                                      </p:cBhvr>
                                      <p:to>
                                        <p:strVal val="visible"/>
                                      </p:to>
                                    </p:set>
                                    <p:animEffect transition="in" filter="blinds(horizontal)">
                                      <p:cBhvr>
                                        <p:cTn id="48" dur="500"/>
                                        <p:tgtEl>
                                          <p:spTgt spid="1710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9">
            <a:extLst>
              <a:ext uri="{FF2B5EF4-FFF2-40B4-BE49-F238E27FC236}">
                <a16:creationId xmlns:a16="http://schemas.microsoft.com/office/drawing/2014/main" id="{021ABD62-9760-8DD3-A803-D208BBEFF0BD}"/>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169C5565-4467-4950-BCD0-9F45B5291DE1}"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30</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48131" name="Text Box 4">
            <a:extLst>
              <a:ext uri="{FF2B5EF4-FFF2-40B4-BE49-F238E27FC236}">
                <a16:creationId xmlns:a16="http://schemas.microsoft.com/office/drawing/2014/main" id="{71993BCB-8117-2C9A-589D-ED820C387AD8}"/>
              </a:ext>
            </a:extLst>
          </p:cNvPr>
          <p:cNvSpPr txBox="1">
            <a:spLocks noChangeArrowheads="1"/>
          </p:cNvSpPr>
          <p:nvPr/>
        </p:nvSpPr>
        <p:spPr bwMode="auto">
          <a:xfrm>
            <a:off x="827088" y="333375"/>
            <a:ext cx="8316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3.2.1 CMOS</a:t>
            </a:r>
            <a:r>
              <a:rPr lang="zh-CN" altLang="en-US" sz="2800">
                <a:latin typeface="Arial" panose="020B0604020202020204" pitchFamily="34" charset="0"/>
                <a:ea typeface="Arial Unicode MS" panose="020B0604020202020204" pitchFamily="34" charset="-122"/>
              </a:rPr>
              <a:t>反相器</a:t>
            </a:r>
          </a:p>
        </p:txBody>
      </p:sp>
      <p:sp>
        <p:nvSpPr>
          <p:cNvPr id="48132" name="矩形 11">
            <a:extLst>
              <a:ext uri="{FF2B5EF4-FFF2-40B4-BE49-F238E27FC236}">
                <a16:creationId xmlns:a16="http://schemas.microsoft.com/office/drawing/2014/main" id="{5068D2D9-5F6F-9F26-D84C-88DD647834B9}"/>
              </a:ext>
            </a:extLst>
          </p:cNvPr>
          <p:cNvSpPr>
            <a:spLocks noChangeArrowheads="1"/>
          </p:cNvSpPr>
          <p:nvPr/>
        </p:nvSpPr>
        <p:spPr bwMode="auto">
          <a:xfrm>
            <a:off x="755650" y="1022350"/>
            <a:ext cx="7250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a:latin typeface="Arial" panose="020B0604020202020204" pitchFamily="34" charset="0"/>
                <a:ea typeface="Arial Unicode MS" panose="020B0604020202020204" pitchFamily="34" charset="-122"/>
              </a:rPr>
              <a:t>CMOS</a:t>
            </a:r>
            <a:r>
              <a:rPr lang="zh-CN" altLang="en-US">
                <a:latin typeface="Arial" panose="020B0604020202020204" pitchFamily="34" charset="0"/>
                <a:ea typeface="Arial Unicode MS" panose="020B0604020202020204" pitchFamily="34" charset="-122"/>
              </a:rPr>
              <a:t>反相器</a:t>
            </a:r>
            <a:r>
              <a:rPr lang="zh-CN" altLang="en-US" b="0">
                <a:latin typeface="Arial" panose="020B0604020202020204" pitchFamily="34" charset="0"/>
                <a:ea typeface="Arial Unicode MS" panose="020B0604020202020204" pitchFamily="34" charset="-122"/>
              </a:rPr>
              <a:t>是构成</a:t>
            </a:r>
            <a:r>
              <a:rPr lang="en-US" altLang="zh-CN" b="0">
                <a:latin typeface="Arial" panose="020B0604020202020204" pitchFamily="34" charset="0"/>
                <a:ea typeface="Arial Unicode MS" panose="020B0604020202020204" pitchFamily="34" charset="-122"/>
              </a:rPr>
              <a:t>CMOS</a:t>
            </a:r>
            <a:r>
              <a:rPr lang="zh-CN" altLang="en-US" b="0">
                <a:latin typeface="Arial" panose="020B0604020202020204" pitchFamily="34" charset="0"/>
                <a:ea typeface="Arial Unicode MS" panose="020B0604020202020204" pitchFamily="34" charset="-122"/>
              </a:rPr>
              <a:t>集成电路的基本单元</a:t>
            </a:r>
          </a:p>
        </p:txBody>
      </p:sp>
      <p:sp>
        <p:nvSpPr>
          <p:cNvPr id="48133" name="矩形 12">
            <a:extLst>
              <a:ext uri="{FF2B5EF4-FFF2-40B4-BE49-F238E27FC236}">
                <a16:creationId xmlns:a16="http://schemas.microsoft.com/office/drawing/2014/main" id="{B0ACF02C-2F62-D017-DCCC-DF2768253654}"/>
              </a:ext>
            </a:extLst>
          </p:cNvPr>
          <p:cNvSpPr>
            <a:spLocks noChangeArrowheads="1"/>
          </p:cNvSpPr>
          <p:nvPr/>
        </p:nvSpPr>
        <p:spPr bwMode="auto">
          <a:xfrm>
            <a:off x="755650" y="1570038"/>
            <a:ext cx="7250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a:latin typeface="Arial" panose="020B0604020202020204" pitchFamily="34" charset="0"/>
                <a:ea typeface="Arial Unicode MS" panose="020B0604020202020204" pitchFamily="34" charset="-122"/>
              </a:rPr>
              <a:t>CMOS</a:t>
            </a:r>
            <a:r>
              <a:rPr lang="zh-CN" altLang="en-US">
                <a:latin typeface="Arial" panose="020B0604020202020204" pitchFamily="34" charset="0"/>
                <a:ea typeface="Arial Unicode MS" panose="020B0604020202020204" pitchFamily="34" charset="-122"/>
              </a:rPr>
              <a:t>反相器电路的构成：</a:t>
            </a:r>
            <a:endParaRPr lang="zh-CN" altLang="en-US" b="0">
              <a:latin typeface="Arial" panose="020B0604020202020204" pitchFamily="34" charset="0"/>
              <a:ea typeface="Arial Unicode MS" panose="020B0604020202020204" pitchFamily="34" charset="-122"/>
            </a:endParaRPr>
          </a:p>
        </p:txBody>
      </p:sp>
      <p:sp>
        <p:nvSpPr>
          <p:cNvPr id="14" name="矩形 13">
            <a:extLst>
              <a:ext uri="{FF2B5EF4-FFF2-40B4-BE49-F238E27FC236}">
                <a16:creationId xmlns:a16="http://schemas.microsoft.com/office/drawing/2014/main" id="{312CA334-A298-8F28-0E68-A7AACF77CD69}"/>
              </a:ext>
            </a:extLst>
          </p:cNvPr>
          <p:cNvSpPr>
            <a:spLocks noChangeArrowheads="1"/>
          </p:cNvSpPr>
          <p:nvPr/>
        </p:nvSpPr>
        <p:spPr bwMode="auto">
          <a:xfrm>
            <a:off x="755650" y="3721100"/>
            <a:ext cx="7250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Arial" panose="020B0604020202020204" pitchFamily="34" charset="0"/>
                <a:ea typeface="Arial Unicode MS" panose="020B0604020202020204" pitchFamily="34" charset="-122"/>
              </a:rPr>
              <a:t>电源电压条件</a:t>
            </a:r>
            <a:r>
              <a:rPr lang="zh-CN" altLang="en-US" b="0">
                <a:latin typeface="Arial" panose="020B0604020202020204" pitchFamily="34" charset="0"/>
                <a:ea typeface="Arial Unicode MS" panose="020B0604020202020204" pitchFamily="34" charset="-122"/>
              </a:rPr>
              <a:t>：</a:t>
            </a:r>
          </a:p>
        </p:txBody>
      </p:sp>
      <p:sp>
        <p:nvSpPr>
          <p:cNvPr id="17" name="Text Box 17">
            <a:extLst>
              <a:ext uri="{FF2B5EF4-FFF2-40B4-BE49-F238E27FC236}">
                <a16:creationId xmlns:a16="http://schemas.microsoft.com/office/drawing/2014/main" id="{7273F92B-8CBD-E5FF-BDE1-684158102C83}"/>
              </a:ext>
            </a:extLst>
          </p:cNvPr>
          <p:cNvSpPr txBox="1">
            <a:spLocks noChangeArrowheads="1"/>
          </p:cNvSpPr>
          <p:nvPr/>
        </p:nvSpPr>
        <p:spPr bwMode="auto">
          <a:xfrm>
            <a:off x="1603375" y="5229225"/>
            <a:ext cx="324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a:latin typeface="Arial" panose="020B0604020202020204" pitchFamily="34" charset="0"/>
                <a:ea typeface="Arial Unicode MS" panose="020B0604020202020204" pitchFamily="34" charset="-122"/>
                <a:sym typeface="Symbol" panose="05050102010706020507" pitchFamily="18" charset="2"/>
              </a:rPr>
              <a:t>即：</a:t>
            </a:r>
            <a:r>
              <a:rPr lang="en-US" altLang="zh-CN" sz="2400">
                <a:latin typeface="Arial" panose="020B0604020202020204" pitchFamily="34" charset="0"/>
                <a:ea typeface="Arial Unicode MS" panose="020B0604020202020204" pitchFamily="34" charset="-122"/>
                <a:sym typeface="Symbol" panose="05050102010706020507" pitchFamily="18" charset="2"/>
              </a:rPr>
              <a:t>V</a:t>
            </a:r>
            <a:r>
              <a:rPr lang="en-US" altLang="zh-CN" sz="2400" baseline="-25000">
                <a:latin typeface="Arial" panose="020B0604020202020204" pitchFamily="34" charset="0"/>
                <a:ea typeface="Arial Unicode MS" panose="020B0604020202020204" pitchFamily="34" charset="-122"/>
                <a:sym typeface="Symbol" panose="05050102010706020507" pitchFamily="18" charset="2"/>
              </a:rPr>
              <a:t>DD</a:t>
            </a:r>
            <a:r>
              <a:rPr lang="en-US" altLang="zh-CN" sz="2400">
                <a:latin typeface="Arial" panose="020B0604020202020204" pitchFamily="34" charset="0"/>
                <a:ea typeface="Arial Unicode MS" panose="020B0604020202020204" pitchFamily="34" charset="-122"/>
                <a:sym typeface="Symbol" panose="05050102010706020507" pitchFamily="18" charset="2"/>
              </a:rPr>
              <a:t>&gt;V</a:t>
            </a:r>
            <a:r>
              <a:rPr lang="en-US" altLang="zh-CN" sz="2400" baseline="-25000">
                <a:latin typeface="Arial" panose="020B0604020202020204" pitchFamily="34" charset="0"/>
                <a:ea typeface="Arial Unicode MS" panose="020B0604020202020204" pitchFamily="34" charset="-122"/>
                <a:sym typeface="Symbol" panose="05050102010706020507" pitchFamily="18" charset="2"/>
              </a:rPr>
              <a:t>T1</a:t>
            </a:r>
            <a:r>
              <a:rPr lang="en-US" altLang="zh-CN" sz="2400">
                <a:latin typeface="Arial" panose="020B0604020202020204" pitchFamily="34" charset="0"/>
                <a:ea typeface="Arial Unicode MS" panose="020B0604020202020204" pitchFamily="34" charset="-122"/>
                <a:sym typeface="Symbol" panose="05050102010706020507" pitchFamily="18" charset="2"/>
              </a:rPr>
              <a:t>+V</a:t>
            </a:r>
            <a:r>
              <a:rPr lang="en-US" altLang="zh-CN" sz="2400" baseline="-25000">
                <a:latin typeface="Arial" panose="020B0604020202020204" pitchFamily="34" charset="0"/>
                <a:ea typeface="Arial Unicode MS" panose="020B0604020202020204" pitchFamily="34" charset="-122"/>
                <a:sym typeface="Symbol" panose="05050102010706020507" pitchFamily="18" charset="2"/>
              </a:rPr>
              <a:t>T2</a:t>
            </a:r>
            <a:r>
              <a:rPr lang="en-US" altLang="zh-CN" sz="2400">
                <a:latin typeface="Arial" panose="020B0604020202020204" pitchFamily="34" charset="0"/>
                <a:ea typeface="Arial Unicode MS" panose="020B0604020202020204" pitchFamily="34" charset="-122"/>
                <a:sym typeface="Symbol" panose="05050102010706020507" pitchFamily="18" charset="2"/>
              </a:rPr>
              <a:t></a:t>
            </a:r>
          </a:p>
        </p:txBody>
      </p:sp>
      <p:sp>
        <p:nvSpPr>
          <p:cNvPr id="19" name="矩形 18">
            <a:extLst>
              <a:ext uri="{FF2B5EF4-FFF2-40B4-BE49-F238E27FC236}">
                <a16:creationId xmlns:a16="http://schemas.microsoft.com/office/drawing/2014/main" id="{D9DE310A-D12D-382A-0BE7-ED908F37EC5A}"/>
              </a:ext>
            </a:extLst>
          </p:cNvPr>
          <p:cNvSpPr>
            <a:spLocks noChangeArrowheads="1"/>
          </p:cNvSpPr>
          <p:nvPr/>
        </p:nvSpPr>
        <p:spPr bwMode="auto">
          <a:xfrm>
            <a:off x="755650" y="2008188"/>
            <a:ext cx="7250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b="0">
                <a:latin typeface="Arial" panose="020B0604020202020204" pitchFamily="34" charset="0"/>
                <a:ea typeface="Arial Unicode MS" panose="020B0604020202020204" pitchFamily="34" charset="-122"/>
              </a:rPr>
              <a:t>由互补的增强型</a:t>
            </a:r>
            <a:r>
              <a:rPr lang="en-US" altLang="zh-CN" b="0">
                <a:latin typeface="Arial" panose="020B0604020202020204" pitchFamily="34" charset="0"/>
                <a:ea typeface="Arial Unicode MS" panose="020B0604020202020204" pitchFamily="34" charset="-122"/>
              </a:rPr>
              <a:t>NMOS</a:t>
            </a:r>
            <a:r>
              <a:rPr lang="zh-CN" altLang="en-US" b="0">
                <a:latin typeface="Arial" panose="020B0604020202020204" pitchFamily="34" charset="0"/>
                <a:ea typeface="Arial Unicode MS" panose="020B0604020202020204" pitchFamily="34" charset="-122"/>
              </a:rPr>
              <a:t>管</a:t>
            </a:r>
            <a:r>
              <a:rPr lang="en-US" altLang="zh-CN" b="0">
                <a:latin typeface="Arial" panose="020B0604020202020204" pitchFamily="34" charset="0"/>
                <a:ea typeface="Arial Unicode MS" panose="020B0604020202020204" pitchFamily="34" charset="-122"/>
              </a:rPr>
              <a:t>T</a:t>
            </a:r>
            <a:r>
              <a:rPr lang="en-US" altLang="zh-CN" b="0" baseline="-25000">
                <a:latin typeface="Arial" panose="020B0604020202020204" pitchFamily="34" charset="0"/>
                <a:ea typeface="Arial Unicode MS" panose="020B0604020202020204" pitchFamily="34" charset="-122"/>
              </a:rPr>
              <a:t>1</a:t>
            </a:r>
            <a:r>
              <a:rPr lang="zh-CN" altLang="en-US" b="0">
                <a:latin typeface="Arial" panose="020B0604020202020204" pitchFamily="34" charset="0"/>
                <a:ea typeface="Arial Unicode MS" panose="020B0604020202020204" pitchFamily="34" charset="-122"/>
              </a:rPr>
              <a:t>和</a:t>
            </a:r>
            <a:r>
              <a:rPr lang="en-US" altLang="zh-CN" b="0">
                <a:latin typeface="Arial" panose="020B0604020202020204" pitchFamily="34" charset="0"/>
                <a:ea typeface="Arial Unicode MS" panose="020B0604020202020204" pitchFamily="34" charset="-122"/>
              </a:rPr>
              <a:t>PMOS</a:t>
            </a:r>
            <a:r>
              <a:rPr lang="zh-CN" altLang="en-US" b="0">
                <a:latin typeface="Arial" panose="020B0604020202020204" pitchFamily="34" charset="0"/>
                <a:ea typeface="Arial Unicode MS" panose="020B0604020202020204" pitchFamily="34" charset="-122"/>
              </a:rPr>
              <a:t>管</a:t>
            </a:r>
            <a:r>
              <a:rPr lang="en-US" altLang="zh-CN" b="0">
                <a:latin typeface="Arial" panose="020B0604020202020204" pitchFamily="34" charset="0"/>
                <a:ea typeface="Arial Unicode MS" panose="020B0604020202020204" pitchFamily="34" charset="-122"/>
              </a:rPr>
              <a:t>T</a:t>
            </a:r>
            <a:r>
              <a:rPr lang="en-US" altLang="zh-CN" b="0" baseline="-25000">
                <a:latin typeface="Arial" panose="020B0604020202020204" pitchFamily="34" charset="0"/>
                <a:ea typeface="Arial Unicode MS" panose="020B0604020202020204" pitchFamily="34" charset="-122"/>
              </a:rPr>
              <a:t>2</a:t>
            </a:r>
            <a:r>
              <a:rPr lang="zh-CN" altLang="en-US" b="0">
                <a:latin typeface="Arial" panose="020B0604020202020204" pitchFamily="34" charset="0"/>
                <a:ea typeface="Arial Unicode MS" panose="020B0604020202020204" pitchFamily="34" charset="-122"/>
              </a:rPr>
              <a:t>串联组成</a:t>
            </a:r>
          </a:p>
        </p:txBody>
      </p:sp>
      <p:sp>
        <p:nvSpPr>
          <p:cNvPr id="20" name="矩形 19">
            <a:extLst>
              <a:ext uri="{FF2B5EF4-FFF2-40B4-BE49-F238E27FC236}">
                <a16:creationId xmlns:a16="http://schemas.microsoft.com/office/drawing/2014/main" id="{6F2458BA-6967-29AB-A323-F18327874FCB}"/>
              </a:ext>
            </a:extLst>
          </p:cNvPr>
          <p:cNvSpPr>
            <a:spLocks noChangeArrowheads="1"/>
          </p:cNvSpPr>
          <p:nvPr/>
        </p:nvSpPr>
        <p:spPr bwMode="auto">
          <a:xfrm>
            <a:off x="755650" y="4232275"/>
            <a:ext cx="72501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b="0">
                <a:latin typeface="Arial" panose="020B0604020202020204" pitchFamily="34" charset="0"/>
                <a:ea typeface="Arial Unicode MS" panose="020B0604020202020204" pitchFamily="34" charset="-122"/>
              </a:rPr>
              <a:t>要求电源电压大于两个管子</a:t>
            </a:r>
          </a:p>
          <a:p>
            <a:pPr eaLnBrk="1" hangingPunct="1">
              <a:spcBef>
                <a:spcPct val="0"/>
              </a:spcBef>
              <a:buClrTx/>
              <a:buFontTx/>
              <a:buNone/>
            </a:pPr>
            <a:r>
              <a:rPr lang="zh-CN" altLang="en-US" b="0">
                <a:latin typeface="Arial" panose="020B0604020202020204" pitchFamily="34" charset="0"/>
                <a:ea typeface="Arial Unicode MS" panose="020B0604020202020204" pitchFamily="34" charset="-122"/>
              </a:rPr>
              <a:t>开启电压的绝对值之和</a:t>
            </a:r>
          </a:p>
        </p:txBody>
      </p:sp>
      <p:sp>
        <p:nvSpPr>
          <p:cNvPr id="365577" name="Rectangle 9">
            <a:extLst>
              <a:ext uri="{FF2B5EF4-FFF2-40B4-BE49-F238E27FC236}">
                <a16:creationId xmlns:a16="http://schemas.microsoft.com/office/drawing/2014/main" id="{5C89CD18-8793-575E-AEDC-DF1FCA0E809A}"/>
              </a:ext>
            </a:extLst>
          </p:cNvPr>
          <p:cNvSpPr>
            <a:spLocks noGrp="1"/>
          </p:cNvSpPr>
          <p:nvPr>
            <p:ph type="title" idx="4294967295"/>
          </p:nvPr>
        </p:nvSpPr>
        <p:spPr/>
        <p:txBody>
          <a:bodyPr/>
          <a:lstStyle/>
          <a:p>
            <a:pPr>
              <a:defRPr/>
            </a:pPr>
            <a:r>
              <a:rPr lang="en-US" altLang="zh-CN" sz="2400" cap="none"/>
              <a:t>CMOS</a:t>
            </a:r>
            <a:r>
              <a:rPr lang="zh-CN" altLang="en-US" sz="2400" cap="none"/>
              <a:t>反向器</a:t>
            </a:r>
          </a:p>
        </p:txBody>
      </p:sp>
      <p:pic>
        <p:nvPicPr>
          <p:cNvPr id="48139" name="Picture 6">
            <a:extLst>
              <a:ext uri="{FF2B5EF4-FFF2-40B4-BE49-F238E27FC236}">
                <a16:creationId xmlns:a16="http://schemas.microsoft.com/office/drawing/2014/main" id="{8E33F339-3895-CB89-FABC-A0B009BB0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100" y="2468563"/>
            <a:ext cx="2935288" cy="411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A7250FCF-1F55-F04A-FD48-87A8157EEEB2}"/>
              </a:ext>
            </a:extLst>
          </p:cNvPr>
          <p:cNvSpPr>
            <a:spLocks noChangeArrowheads="1"/>
          </p:cNvSpPr>
          <p:nvPr/>
        </p:nvSpPr>
        <p:spPr bwMode="auto">
          <a:xfrm>
            <a:off x="776288" y="2744788"/>
            <a:ext cx="5394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b="0">
                <a:latin typeface="Arial" panose="020B0604020202020204" pitchFamily="34" charset="0"/>
                <a:ea typeface="Arial Unicode MS" panose="020B0604020202020204" pitchFamily="34" charset="-122"/>
              </a:rPr>
              <a:t>两管的栅极连在一起，作为反相器的输入端</a:t>
            </a:r>
            <a:endParaRPr lang="en-US" altLang="zh-CN" b="0">
              <a:latin typeface="Arial" panose="020B0604020202020204" pitchFamily="34" charset="0"/>
              <a:ea typeface="Arial Unicode MS" panose="020B0604020202020204" pitchFamily="34" charset="-122"/>
            </a:endParaRPr>
          </a:p>
          <a:p>
            <a:pPr eaLnBrk="1" hangingPunct="1">
              <a:spcBef>
                <a:spcPct val="0"/>
              </a:spcBef>
              <a:buClrTx/>
              <a:buFontTx/>
              <a:buNone/>
            </a:pPr>
            <a:r>
              <a:rPr lang="zh-CN" altLang="en-US" b="0">
                <a:latin typeface="Arial" panose="020B0604020202020204" pitchFamily="34" charset="0"/>
                <a:ea typeface="Arial Unicode MS" panose="020B0604020202020204" pitchFamily="34" charset="-122"/>
              </a:rPr>
              <a:t>两管的漏极连在一起，作为反相器的输出端</a:t>
            </a:r>
          </a:p>
        </p:txBody>
      </p:sp>
      <p:pic>
        <p:nvPicPr>
          <p:cNvPr id="25613" name="Picture 13">
            <a:extLst>
              <a:ext uri="{FF2B5EF4-FFF2-40B4-BE49-F238E27FC236}">
                <a16:creationId xmlns:a16="http://schemas.microsoft.com/office/drawing/2014/main" id="{E12A4814-CB4E-963E-6CC0-BDA6E916B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3" y="711200"/>
            <a:ext cx="50673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25613"/>
                                        </p:tgtEl>
                                        <p:attrNameLst>
                                          <p:attrName>style.visibility</p:attrName>
                                        </p:attrNameLst>
                                      </p:cBhvr>
                                      <p:to>
                                        <p:strVal val="visible"/>
                                      </p:to>
                                    </p:set>
                                    <p:animEffect transition="in" filter="barn(inVertical)">
                                      <p:cBhvr>
                                        <p:cTn id="15" dur="500"/>
                                        <p:tgtEl>
                                          <p:spTgt spid="256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xit" presetSubtype="4" fill="hold" nodeType="clickEffect">
                                  <p:stCondLst>
                                    <p:cond delay="0"/>
                                  </p:stCondLst>
                                  <p:childTnLst>
                                    <p:anim calcmode="lin" valueType="num">
                                      <p:cBhvr additive="base">
                                        <p:cTn id="19" dur="500"/>
                                        <p:tgtEl>
                                          <p:spTgt spid="25613"/>
                                        </p:tgtEl>
                                        <p:attrNameLst>
                                          <p:attrName>ppt_x</p:attrName>
                                        </p:attrNameLst>
                                      </p:cBhvr>
                                      <p:tavLst>
                                        <p:tav tm="0">
                                          <p:val>
                                            <p:strVal val="ppt_x"/>
                                          </p:val>
                                        </p:tav>
                                        <p:tav tm="100000">
                                          <p:val>
                                            <p:strVal val="ppt_x"/>
                                          </p:val>
                                        </p:tav>
                                      </p:tavLst>
                                    </p:anim>
                                    <p:anim calcmode="lin" valueType="num">
                                      <p:cBhvr additive="base">
                                        <p:cTn id="20" dur="500"/>
                                        <p:tgtEl>
                                          <p:spTgt spid="25613"/>
                                        </p:tgtEl>
                                        <p:attrNameLst>
                                          <p:attrName>ppt_y</p:attrName>
                                        </p:attrNameLst>
                                      </p:cBhvr>
                                      <p:tavLst>
                                        <p:tav tm="0">
                                          <p:val>
                                            <p:strVal val="ppt_y"/>
                                          </p:val>
                                        </p:tav>
                                        <p:tav tm="100000">
                                          <p:val>
                                            <p:strVal val="1+ppt_h/2"/>
                                          </p:val>
                                        </p:tav>
                                      </p:tavLst>
                                    </p:anim>
                                    <p:set>
                                      <p:cBhvr>
                                        <p:cTn id="21" dur="1" fill="hold">
                                          <p:stCondLst>
                                            <p:cond delay="499"/>
                                          </p:stCondLst>
                                        </p:cTn>
                                        <p:tgtEl>
                                          <p:spTgt spid="25613"/>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heckerboard(across)">
                                      <p:cBhvr>
                                        <p:cTn id="31" dur="500"/>
                                        <p:tgtEl>
                                          <p:spTgt spid="17"/>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checkerboard(across)">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0"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9">
            <a:extLst>
              <a:ext uri="{FF2B5EF4-FFF2-40B4-BE49-F238E27FC236}">
                <a16:creationId xmlns:a16="http://schemas.microsoft.com/office/drawing/2014/main" id="{AE812D02-768A-64A6-3E53-89AD1F063373}"/>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CE623593-521E-48AB-B873-28485E907316}"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31</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49155" name="Text Box 4">
            <a:extLst>
              <a:ext uri="{FF2B5EF4-FFF2-40B4-BE49-F238E27FC236}">
                <a16:creationId xmlns:a16="http://schemas.microsoft.com/office/drawing/2014/main" id="{47A1A493-D278-E8D8-4181-BAFBD6DDB5A8}"/>
              </a:ext>
            </a:extLst>
          </p:cNvPr>
          <p:cNvSpPr txBox="1">
            <a:spLocks noChangeArrowheads="1"/>
          </p:cNvSpPr>
          <p:nvPr/>
        </p:nvSpPr>
        <p:spPr bwMode="auto">
          <a:xfrm>
            <a:off x="900113" y="441325"/>
            <a:ext cx="5148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宋体" panose="02010600030101010101" pitchFamily="2" charset="-122"/>
              <a:buNone/>
            </a:pPr>
            <a:r>
              <a:rPr lang="zh-CN" altLang="en-US" sz="2800">
                <a:latin typeface="Arial" panose="020B0604020202020204" pitchFamily="34" charset="0"/>
                <a:ea typeface="Arial Unicode MS" panose="020B0604020202020204" pitchFamily="34" charset="-122"/>
              </a:rPr>
              <a:t>互补</a:t>
            </a:r>
            <a:r>
              <a:rPr lang="en-US" altLang="zh-CN" sz="2800">
                <a:latin typeface="Arial" panose="020B0604020202020204" pitchFamily="34" charset="0"/>
                <a:ea typeface="Arial Unicode MS" panose="020B0604020202020204" pitchFamily="34" charset="-122"/>
              </a:rPr>
              <a:t>MOSFET</a:t>
            </a:r>
            <a:r>
              <a:rPr lang="zh-CN" altLang="en-US" sz="2800">
                <a:latin typeface="Arial" panose="020B0604020202020204" pitchFamily="34" charset="0"/>
                <a:ea typeface="Arial Unicode MS" panose="020B0604020202020204" pitchFamily="34" charset="-122"/>
              </a:rPr>
              <a:t>对</a:t>
            </a:r>
          </a:p>
        </p:txBody>
      </p:sp>
      <p:sp>
        <p:nvSpPr>
          <p:cNvPr id="368643" name="Rectangle 3">
            <a:extLst>
              <a:ext uri="{FF2B5EF4-FFF2-40B4-BE49-F238E27FC236}">
                <a16:creationId xmlns:a16="http://schemas.microsoft.com/office/drawing/2014/main" id="{BDE719CE-8795-9E74-8C77-C54DBEDFA6F3}"/>
              </a:ext>
            </a:extLst>
          </p:cNvPr>
          <p:cNvSpPr>
            <a:spLocks noGrp="1"/>
          </p:cNvSpPr>
          <p:nvPr>
            <p:ph type="title" idx="4294967295"/>
          </p:nvPr>
        </p:nvSpPr>
        <p:spPr/>
        <p:txBody>
          <a:bodyPr/>
          <a:lstStyle/>
          <a:p>
            <a:pPr>
              <a:defRPr/>
            </a:pPr>
            <a:r>
              <a:rPr lang="zh-CN" altLang="en-US" sz="2400" cap="none"/>
              <a:t>互补</a:t>
            </a:r>
            <a:r>
              <a:rPr lang="en-US" altLang="zh-CN" sz="2400" cap="none"/>
              <a:t>MOSFET</a:t>
            </a:r>
            <a:r>
              <a:rPr lang="zh-CN" altLang="en-US" sz="2400" cap="none"/>
              <a:t>对</a:t>
            </a:r>
          </a:p>
        </p:txBody>
      </p:sp>
      <p:pic>
        <p:nvPicPr>
          <p:cNvPr id="49157" name="Picture 4">
            <a:extLst>
              <a:ext uri="{FF2B5EF4-FFF2-40B4-BE49-F238E27FC236}">
                <a16:creationId xmlns:a16="http://schemas.microsoft.com/office/drawing/2014/main" id="{69029095-AACF-F818-4A60-1185B7DDE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1376363"/>
            <a:ext cx="2411413"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9158" name="Object 5">
            <a:extLst>
              <a:ext uri="{FF2B5EF4-FFF2-40B4-BE49-F238E27FC236}">
                <a16:creationId xmlns:a16="http://schemas.microsoft.com/office/drawing/2014/main" id="{AB2B1B8B-2942-12DE-1D9C-428E7A7DAFB5}"/>
              </a:ext>
            </a:extLst>
          </p:cNvPr>
          <p:cNvGraphicFramePr>
            <a:graphicFrameLocks noChangeAspect="1"/>
          </p:cNvGraphicFramePr>
          <p:nvPr/>
        </p:nvGraphicFramePr>
        <p:xfrm>
          <a:off x="971550" y="4292600"/>
          <a:ext cx="3997325" cy="1619250"/>
        </p:xfrm>
        <a:graphic>
          <a:graphicData uri="http://schemas.openxmlformats.org/presentationml/2006/ole">
            <mc:AlternateContent xmlns:mc="http://schemas.openxmlformats.org/markup-compatibility/2006">
              <mc:Choice xmlns:v="urn:schemas-microsoft-com:vml" Requires="v">
                <p:oleObj name="Visio" r:id="rId3" imgW="2232593" imgH="904402" progId="Visio.Drawing.11">
                  <p:embed/>
                </p:oleObj>
              </mc:Choice>
              <mc:Fallback>
                <p:oleObj name="Visio" r:id="rId3" imgW="2232593" imgH="904402"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292600"/>
                        <a:ext cx="39973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46" name="Text Box 4">
            <a:extLst>
              <a:ext uri="{FF2B5EF4-FFF2-40B4-BE49-F238E27FC236}">
                <a16:creationId xmlns:a16="http://schemas.microsoft.com/office/drawing/2014/main" id="{76BA4C7C-F3CA-137C-E634-2490D9B85764}"/>
              </a:ext>
            </a:extLst>
          </p:cNvPr>
          <p:cNvSpPr txBox="1">
            <a:spLocks noChangeArrowheads="1"/>
          </p:cNvSpPr>
          <p:nvPr/>
        </p:nvSpPr>
        <p:spPr bwMode="auto">
          <a:xfrm>
            <a:off x="5040313" y="1736725"/>
            <a:ext cx="3276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宋体" panose="02010600030101010101" pitchFamily="2" charset="-122"/>
              <a:buNone/>
            </a:pPr>
            <a:r>
              <a:rPr lang="zh-CN" altLang="en-US" sz="2400">
                <a:latin typeface="Arial" panose="020B0604020202020204" pitchFamily="34" charset="0"/>
                <a:ea typeface="Arial Unicode MS" panose="020B0604020202020204" pitchFamily="34" charset="-122"/>
              </a:rPr>
              <a:t>输入</a:t>
            </a:r>
            <a:r>
              <a:rPr lang="en-US" altLang="zh-CN" sz="2400">
                <a:latin typeface="Arial" panose="020B0604020202020204" pitchFamily="34" charset="0"/>
                <a:ea typeface="Arial Unicode MS" panose="020B0604020202020204" pitchFamily="34" charset="-122"/>
              </a:rPr>
              <a:t>A,B</a:t>
            </a:r>
            <a:r>
              <a:rPr lang="zh-CN" altLang="en-US" sz="2400">
                <a:latin typeface="Arial" panose="020B0604020202020204" pitchFamily="34" charset="0"/>
                <a:ea typeface="Arial Unicode MS" panose="020B0604020202020204" pitchFamily="34" charset="-122"/>
              </a:rPr>
              <a:t>都为高电平</a:t>
            </a:r>
          </a:p>
          <a:p>
            <a:pPr eaLnBrk="1" hangingPunct="1">
              <a:spcBef>
                <a:spcPct val="0"/>
              </a:spcBef>
              <a:buClrTx/>
              <a:buFont typeface="宋体" panose="02010600030101010101" pitchFamily="2" charset="-122"/>
              <a:buNone/>
            </a:pPr>
            <a:r>
              <a:rPr lang="zh-CN" altLang="en-US" sz="2400">
                <a:latin typeface="Arial" panose="020B0604020202020204" pitchFamily="34" charset="0"/>
                <a:ea typeface="Arial Unicode MS" panose="020B0604020202020204" pitchFamily="34" charset="-122"/>
              </a:rPr>
              <a:t>两个</a:t>
            </a:r>
            <a:r>
              <a:rPr lang="en-US" altLang="zh-CN" sz="2400">
                <a:latin typeface="Arial" panose="020B0604020202020204" pitchFamily="34" charset="0"/>
                <a:ea typeface="Arial Unicode MS" panose="020B0604020202020204" pitchFamily="34" charset="-122"/>
              </a:rPr>
              <a:t>NMOS</a:t>
            </a:r>
            <a:r>
              <a:rPr lang="zh-CN" altLang="en-US" sz="2400">
                <a:latin typeface="Arial" panose="020B0604020202020204" pitchFamily="34" charset="0"/>
                <a:ea typeface="Arial Unicode MS" panose="020B0604020202020204" pitchFamily="34" charset="-122"/>
              </a:rPr>
              <a:t>均导通</a:t>
            </a:r>
          </a:p>
          <a:p>
            <a:pPr eaLnBrk="1" hangingPunct="1">
              <a:spcBef>
                <a:spcPct val="0"/>
              </a:spcBef>
              <a:buClrTx/>
              <a:buFont typeface="宋体" panose="02010600030101010101" pitchFamily="2" charset="-122"/>
              <a:buNone/>
            </a:pPr>
            <a:r>
              <a:rPr lang="zh-CN" altLang="en-US" sz="2400">
                <a:latin typeface="Arial" panose="020B0604020202020204" pitchFamily="34" charset="0"/>
                <a:ea typeface="Arial Unicode MS" panose="020B0604020202020204" pitchFamily="34" charset="-122"/>
              </a:rPr>
              <a:t>输出</a:t>
            </a:r>
            <a:r>
              <a:rPr lang="en-US" altLang="zh-CN" sz="2400">
                <a:latin typeface="Arial" panose="020B0604020202020204" pitchFamily="34" charset="0"/>
                <a:ea typeface="Arial Unicode MS" panose="020B0604020202020204" pitchFamily="34" charset="-122"/>
              </a:rPr>
              <a:t>Y</a:t>
            </a:r>
            <a:r>
              <a:rPr lang="zh-CN" altLang="en-US" sz="2400">
                <a:latin typeface="Arial" panose="020B0604020202020204" pitchFamily="34" charset="0"/>
                <a:ea typeface="Arial Unicode MS" panose="020B0604020202020204" pitchFamily="34" charset="-122"/>
              </a:rPr>
              <a:t>为低电平</a:t>
            </a:r>
            <a:endParaRPr lang="en-US" altLang="zh-CN" sz="2400">
              <a:latin typeface="Arial" panose="020B0604020202020204" pitchFamily="34" charset="0"/>
              <a:ea typeface="Arial Unicode MS" panose="020B0604020202020204" pitchFamily="34" charset="-122"/>
            </a:endParaRPr>
          </a:p>
        </p:txBody>
      </p:sp>
      <p:sp>
        <p:nvSpPr>
          <p:cNvPr id="368647" name="Text Box 4">
            <a:extLst>
              <a:ext uri="{FF2B5EF4-FFF2-40B4-BE49-F238E27FC236}">
                <a16:creationId xmlns:a16="http://schemas.microsoft.com/office/drawing/2014/main" id="{8F0BFCA8-7343-5B73-1BE8-DE64FA4ED1F1}"/>
              </a:ext>
            </a:extLst>
          </p:cNvPr>
          <p:cNvSpPr txBox="1">
            <a:spLocks noChangeArrowheads="1"/>
          </p:cNvSpPr>
          <p:nvPr/>
        </p:nvSpPr>
        <p:spPr bwMode="auto">
          <a:xfrm>
            <a:off x="5005388" y="4508500"/>
            <a:ext cx="3851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宋体" panose="02010600030101010101" pitchFamily="2" charset="-122"/>
              <a:buNone/>
            </a:pPr>
            <a:r>
              <a:rPr lang="zh-CN" altLang="en-US" sz="2400">
                <a:latin typeface="Arial" panose="020B0604020202020204" pitchFamily="34" charset="0"/>
                <a:ea typeface="Arial Unicode MS" panose="020B0604020202020204" pitchFamily="34" charset="-122"/>
              </a:rPr>
              <a:t>输入</a:t>
            </a:r>
            <a:r>
              <a:rPr lang="en-US" altLang="zh-CN" sz="2400">
                <a:latin typeface="Arial" panose="020B0604020202020204" pitchFamily="34" charset="0"/>
                <a:ea typeface="Arial Unicode MS" panose="020B0604020202020204" pitchFamily="34" charset="-122"/>
              </a:rPr>
              <a:t>A,B</a:t>
            </a:r>
            <a:r>
              <a:rPr lang="zh-CN" altLang="en-US" sz="2400">
                <a:latin typeface="Arial" panose="020B0604020202020204" pitchFamily="34" charset="0"/>
                <a:ea typeface="Arial Unicode MS" panose="020B0604020202020204" pitchFamily="34" charset="-122"/>
              </a:rPr>
              <a:t>其中一个为低电平</a:t>
            </a:r>
          </a:p>
          <a:p>
            <a:pPr eaLnBrk="1" hangingPunct="1">
              <a:spcBef>
                <a:spcPct val="0"/>
              </a:spcBef>
              <a:buClrTx/>
              <a:buFont typeface="宋体" panose="02010600030101010101" pitchFamily="2" charset="-122"/>
              <a:buNone/>
            </a:pPr>
            <a:r>
              <a:rPr lang="zh-CN" altLang="en-US" sz="2400">
                <a:latin typeface="Arial" panose="020B0604020202020204" pitchFamily="34" charset="0"/>
                <a:ea typeface="Arial Unicode MS" panose="020B0604020202020204" pitchFamily="34" charset="-122"/>
              </a:rPr>
              <a:t>两个</a:t>
            </a:r>
            <a:r>
              <a:rPr lang="en-US" altLang="zh-CN" sz="2400">
                <a:latin typeface="Arial" panose="020B0604020202020204" pitchFamily="34" charset="0"/>
                <a:ea typeface="Arial Unicode MS" panose="020B0604020202020204" pitchFamily="34" charset="-122"/>
              </a:rPr>
              <a:t>PMOS</a:t>
            </a:r>
            <a:r>
              <a:rPr lang="zh-CN" altLang="en-US" sz="2400">
                <a:latin typeface="Arial" panose="020B0604020202020204" pitchFamily="34" charset="0"/>
                <a:ea typeface="Arial Unicode MS" panose="020B0604020202020204" pitchFamily="34" charset="-122"/>
              </a:rPr>
              <a:t>其中一个导通</a:t>
            </a:r>
          </a:p>
          <a:p>
            <a:pPr eaLnBrk="1" hangingPunct="1">
              <a:spcBef>
                <a:spcPct val="0"/>
              </a:spcBef>
              <a:buClrTx/>
              <a:buFont typeface="宋体" panose="02010600030101010101" pitchFamily="2" charset="-122"/>
              <a:buNone/>
            </a:pPr>
            <a:r>
              <a:rPr lang="en-US" altLang="zh-CN" sz="2400">
                <a:latin typeface="Arial" panose="020B0604020202020204" pitchFamily="34" charset="0"/>
                <a:ea typeface="Arial Unicode MS" panose="020B0604020202020204" pitchFamily="34" charset="-122"/>
              </a:rPr>
              <a:t>Y</a:t>
            </a:r>
            <a:r>
              <a:rPr lang="zh-CN" altLang="en-US" sz="2400">
                <a:latin typeface="Arial" panose="020B0604020202020204" pitchFamily="34" charset="0"/>
                <a:ea typeface="Arial Unicode MS" panose="020B0604020202020204" pitchFamily="34" charset="-122"/>
              </a:rPr>
              <a:t>输出为高电平</a:t>
            </a:r>
            <a:endParaRPr lang="en-US" altLang="zh-CN" sz="2400">
              <a:latin typeface="Arial" panose="020B0604020202020204" pitchFamily="34" charset="0"/>
              <a:ea typeface="Arial Unicode MS" panose="020B0604020202020204" pitchFamily="34" charset="-122"/>
            </a:endParaRPr>
          </a:p>
        </p:txBody>
      </p:sp>
      <p:sp>
        <p:nvSpPr>
          <p:cNvPr id="49161" name="Text Box 4">
            <a:extLst>
              <a:ext uri="{FF2B5EF4-FFF2-40B4-BE49-F238E27FC236}">
                <a16:creationId xmlns:a16="http://schemas.microsoft.com/office/drawing/2014/main" id="{14765BFF-A928-495A-964B-E845D9C8835A}"/>
              </a:ext>
            </a:extLst>
          </p:cNvPr>
          <p:cNvSpPr txBox="1">
            <a:spLocks noChangeArrowheads="1"/>
          </p:cNvSpPr>
          <p:nvPr/>
        </p:nvSpPr>
        <p:spPr bwMode="auto">
          <a:xfrm>
            <a:off x="2592388" y="3392488"/>
            <a:ext cx="1403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宋体" panose="02010600030101010101" pitchFamily="2" charset="-122"/>
              <a:buNone/>
            </a:pPr>
            <a:r>
              <a:rPr lang="en-US" altLang="zh-CN">
                <a:latin typeface="Arial" panose="020B0604020202020204" pitchFamily="34" charset="0"/>
                <a:ea typeface="Arial Unicode MS" panose="020B0604020202020204" pitchFamily="34" charset="-122"/>
              </a:rPr>
              <a:t>NMOS</a:t>
            </a:r>
            <a:endParaRPr lang="zh-CN" altLang="en-US">
              <a:latin typeface="Arial" panose="020B0604020202020204" pitchFamily="34" charset="0"/>
              <a:ea typeface="Arial Unicode MS" panose="020B0604020202020204" pitchFamily="34" charset="-122"/>
            </a:endParaRPr>
          </a:p>
        </p:txBody>
      </p:sp>
      <p:sp>
        <p:nvSpPr>
          <p:cNvPr id="49162" name="Text Box 4">
            <a:extLst>
              <a:ext uri="{FF2B5EF4-FFF2-40B4-BE49-F238E27FC236}">
                <a16:creationId xmlns:a16="http://schemas.microsoft.com/office/drawing/2014/main" id="{0548B7ED-AE3F-04A9-5128-7076D273F9FF}"/>
              </a:ext>
            </a:extLst>
          </p:cNvPr>
          <p:cNvSpPr txBox="1">
            <a:spLocks noChangeArrowheads="1"/>
          </p:cNvSpPr>
          <p:nvPr/>
        </p:nvSpPr>
        <p:spPr bwMode="auto">
          <a:xfrm>
            <a:off x="2592388" y="5913438"/>
            <a:ext cx="1403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宋体" panose="02010600030101010101" pitchFamily="2" charset="-122"/>
              <a:buNone/>
            </a:pPr>
            <a:r>
              <a:rPr lang="en-US" altLang="zh-CN">
                <a:latin typeface="Arial" panose="020B0604020202020204" pitchFamily="34" charset="0"/>
                <a:ea typeface="Arial Unicode MS" panose="020B0604020202020204" pitchFamily="34" charset="-122"/>
              </a:rPr>
              <a:t>PMOS</a:t>
            </a:r>
            <a:endParaRPr lang="zh-CN" altLang="en-US">
              <a:latin typeface="Arial" panose="020B0604020202020204" pitchFamily="34" charset="0"/>
              <a:ea typeface="Arial Unicode MS" panose="020B0604020202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8646"/>
                                        </p:tgtEl>
                                        <p:attrNameLst>
                                          <p:attrName>style.visibility</p:attrName>
                                        </p:attrNameLst>
                                      </p:cBhvr>
                                      <p:to>
                                        <p:strVal val="visible"/>
                                      </p:to>
                                    </p:set>
                                    <p:animEffect transition="in" filter="box(in)">
                                      <p:cBhvr>
                                        <p:cTn id="7" dur="500"/>
                                        <p:tgtEl>
                                          <p:spTgt spid="36864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68647"/>
                                        </p:tgtEl>
                                        <p:attrNameLst>
                                          <p:attrName>style.visibility</p:attrName>
                                        </p:attrNameLst>
                                      </p:cBhvr>
                                      <p:to>
                                        <p:strVal val="visible"/>
                                      </p:to>
                                    </p:set>
                                    <p:animEffect transition="in" filter="box(in)">
                                      <p:cBhvr>
                                        <p:cTn id="10" dur="500"/>
                                        <p:tgtEl>
                                          <p:spTgt spid="368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6" grpId="0"/>
      <p:bldP spid="3686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9">
            <a:extLst>
              <a:ext uri="{FF2B5EF4-FFF2-40B4-BE49-F238E27FC236}">
                <a16:creationId xmlns:a16="http://schemas.microsoft.com/office/drawing/2014/main" id="{8755A0C1-1D03-0D03-008F-AB71BBE15F6D}"/>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77BFBD8B-9966-4E30-BEC7-E6A8012FB495}"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32</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50179" name="Text Box 4">
            <a:extLst>
              <a:ext uri="{FF2B5EF4-FFF2-40B4-BE49-F238E27FC236}">
                <a16:creationId xmlns:a16="http://schemas.microsoft.com/office/drawing/2014/main" id="{0C0ADB62-1262-2CFE-52AF-A406860B2E7C}"/>
              </a:ext>
            </a:extLst>
          </p:cNvPr>
          <p:cNvSpPr txBox="1">
            <a:spLocks noChangeArrowheads="1"/>
          </p:cNvSpPr>
          <p:nvPr/>
        </p:nvSpPr>
        <p:spPr bwMode="auto">
          <a:xfrm>
            <a:off x="827088" y="549275"/>
            <a:ext cx="8316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3.2.2 CMOS</a:t>
            </a:r>
            <a:r>
              <a:rPr lang="zh-CN" altLang="en-US" sz="2800">
                <a:latin typeface="Arial" panose="020B0604020202020204" pitchFamily="34" charset="0"/>
                <a:ea typeface="Arial Unicode MS" panose="020B0604020202020204" pitchFamily="34" charset="-122"/>
              </a:rPr>
              <a:t>与非门</a:t>
            </a:r>
          </a:p>
        </p:txBody>
      </p:sp>
      <p:sp>
        <p:nvSpPr>
          <p:cNvPr id="50180" name="矩形 11">
            <a:extLst>
              <a:ext uri="{FF2B5EF4-FFF2-40B4-BE49-F238E27FC236}">
                <a16:creationId xmlns:a16="http://schemas.microsoft.com/office/drawing/2014/main" id="{D5277712-676E-E2D6-9D97-2FE85023BC08}"/>
              </a:ext>
            </a:extLst>
          </p:cNvPr>
          <p:cNvSpPr>
            <a:spLocks noChangeArrowheads="1"/>
          </p:cNvSpPr>
          <p:nvPr/>
        </p:nvSpPr>
        <p:spPr bwMode="auto">
          <a:xfrm>
            <a:off x="993775" y="1233488"/>
            <a:ext cx="815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b="0">
                <a:latin typeface="Arial" panose="020B0604020202020204" pitchFamily="34" charset="0"/>
                <a:ea typeface="Arial Unicode MS" panose="020B0604020202020204" pitchFamily="34" charset="-122"/>
              </a:rPr>
              <a:t>两个输入端的</a:t>
            </a:r>
            <a:r>
              <a:rPr lang="en-US" altLang="zh-CN" sz="2400" b="0">
                <a:latin typeface="Arial" panose="020B0604020202020204" pitchFamily="34" charset="0"/>
                <a:ea typeface="Arial Unicode MS" panose="020B0604020202020204" pitchFamily="34" charset="-122"/>
              </a:rPr>
              <a:t>CMOS</a:t>
            </a:r>
            <a:r>
              <a:rPr lang="zh-CN" altLang="en-US" sz="2400" b="0">
                <a:latin typeface="Arial" panose="020B0604020202020204" pitchFamily="34" charset="0"/>
                <a:ea typeface="Arial Unicode MS" panose="020B0604020202020204" pitchFamily="34" charset="-122"/>
              </a:rPr>
              <a:t>与非门</a:t>
            </a:r>
          </a:p>
        </p:txBody>
      </p:sp>
      <p:sp>
        <p:nvSpPr>
          <p:cNvPr id="24" name="矩形 23">
            <a:extLst>
              <a:ext uri="{FF2B5EF4-FFF2-40B4-BE49-F238E27FC236}">
                <a16:creationId xmlns:a16="http://schemas.microsoft.com/office/drawing/2014/main" id="{8532D199-AA3A-578C-A96B-9A61428CE00B}"/>
              </a:ext>
            </a:extLst>
          </p:cNvPr>
          <p:cNvSpPr>
            <a:spLocks noChangeArrowheads="1"/>
          </p:cNvSpPr>
          <p:nvPr/>
        </p:nvSpPr>
        <p:spPr bwMode="auto">
          <a:xfrm>
            <a:off x="935038" y="5589588"/>
            <a:ext cx="6097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b="0">
                <a:latin typeface="Arial" panose="020B0604020202020204" pitchFamily="34" charset="0"/>
                <a:ea typeface="Arial Unicode MS" panose="020B0604020202020204" pitchFamily="34" charset="-122"/>
              </a:rPr>
              <a:t>输入和输出间的</a:t>
            </a:r>
            <a:r>
              <a:rPr lang="zh-CN" altLang="en-US" sz="2400">
                <a:latin typeface="Arial" panose="020B0604020202020204" pitchFamily="34" charset="0"/>
                <a:ea typeface="Arial Unicode MS" panose="020B0604020202020204" pitchFamily="34" charset="-122"/>
              </a:rPr>
              <a:t>逻辑关系</a:t>
            </a:r>
            <a:r>
              <a:rPr lang="zh-CN" altLang="en-US" sz="2400" b="0">
                <a:latin typeface="Arial" panose="020B0604020202020204" pitchFamily="34" charset="0"/>
                <a:ea typeface="Arial Unicode MS" panose="020B0604020202020204" pitchFamily="34" charset="-122"/>
              </a:rPr>
              <a:t>：</a:t>
            </a:r>
            <a:r>
              <a:rPr lang="en-US" altLang="zh-CN" sz="2400" b="0">
                <a:latin typeface="Arial" panose="020B0604020202020204" pitchFamily="34" charset="0"/>
                <a:ea typeface="Arial Unicode MS" panose="020B0604020202020204" pitchFamily="34" charset="-122"/>
              </a:rPr>
              <a:t>F=A</a:t>
            </a:r>
            <a:r>
              <a:rPr lang="en-US" altLang="zh-CN" sz="2400" b="0">
                <a:latin typeface="Arial" panose="020B0604020202020204" pitchFamily="34" charset="0"/>
                <a:ea typeface="Arial Unicode MS" panose="020B0604020202020204" pitchFamily="34" charset="-122"/>
                <a:sym typeface="Symbol" panose="05050102010706020507" pitchFamily="18" charset="2"/>
              </a:rPr>
              <a:t></a:t>
            </a:r>
            <a:r>
              <a:rPr lang="en-US" altLang="zh-CN" sz="2400" b="0">
                <a:latin typeface="Arial" panose="020B0604020202020204" pitchFamily="34" charset="0"/>
                <a:ea typeface="Arial Unicode MS" panose="020B0604020202020204" pitchFamily="34" charset="-122"/>
              </a:rPr>
              <a:t>B</a:t>
            </a:r>
            <a:endParaRPr lang="zh-CN" altLang="en-US" sz="2400" b="0">
              <a:latin typeface="Arial" panose="020B0604020202020204" pitchFamily="34" charset="0"/>
              <a:ea typeface="Arial Unicode MS" panose="020B0604020202020204" pitchFamily="34" charset="-122"/>
            </a:endParaRPr>
          </a:p>
        </p:txBody>
      </p:sp>
      <p:sp>
        <p:nvSpPr>
          <p:cNvPr id="369669" name="Rectangle 5">
            <a:extLst>
              <a:ext uri="{FF2B5EF4-FFF2-40B4-BE49-F238E27FC236}">
                <a16:creationId xmlns:a16="http://schemas.microsoft.com/office/drawing/2014/main" id="{D5E9DF78-DDF0-8EE0-371B-9254240BD3FA}"/>
              </a:ext>
            </a:extLst>
          </p:cNvPr>
          <p:cNvSpPr>
            <a:spLocks noGrp="1"/>
          </p:cNvSpPr>
          <p:nvPr>
            <p:ph type="title" idx="4294967295"/>
          </p:nvPr>
        </p:nvSpPr>
        <p:spPr/>
        <p:txBody>
          <a:bodyPr/>
          <a:lstStyle/>
          <a:p>
            <a:pPr>
              <a:defRPr/>
            </a:pPr>
            <a:r>
              <a:rPr lang="en-US" altLang="zh-CN" sz="2400" cap="none"/>
              <a:t>COMS</a:t>
            </a:r>
            <a:r>
              <a:rPr lang="zh-CN" altLang="en-US" sz="2400" cap="none"/>
              <a:t>与非门</a:t>
            </a:r>
          </a:p>
        </p:txBody>
      </p:sp>
      <p:graphicFrame>
        <p:nvGraphicFramePr>
          <p:cNvPr id="369724" name="Group 60">
            <a:extLst>
              <a:ext uri="{FF2B5EF4-FFF2-40B4-BE49-F238E27FC236}">
                <a16:creationId xmlns:a16="http://schemas.microsoft.com/office/drawing/2014/main" id="{31980ADC-1701-39A8-2451-F2B35A9D899B}"/>
              </a:ext>
            </a:extLst>
          </p:cNvPr>
          <p:cNvGraphicFramePr>
            <a:graphicFrameLocks noGrp="1"/>
          </p:cNvGraphicFramePr>
          <p:nvPr/>
        </p:nvGraphicFramePr>
        <p:xfrm>
          <a:off x="842963" y="2962275"/>
          <a:ext cx="4787900" cy="2268538"/>
        </p:xfrm>
        <a:graphic>
          <a:graphicData uri="http://schemas.openxmlformats.org/drawingml/2006/table">
            <a:tbl>
              <a:tblPr/>
              <a:tblGrid>
                <a:gridCol w="684520">
                  <a:extLst>
                    <a:ext uri="{9D8B030D-6E8A-4147-A177-3AD203B41FA5}">
                      <a16:colId xmlns:a16="http://schemas.microsoft.com/office/drawing/2014/main" val="20000"/>
                    </a:ext>
                  </a:extLst>
                </a:gridCol>
                <a:gridCol w="683273">
                  <a:extLst>
                    <a:ext uri="{9D8B030D-6E8A-4147-A177-3AD203B41FA5}">
                      <a16:colId xmlns:a16="http://schemas.microsoft.com/office/drawing/2014/main" val="20001"/>
                    </a:ext>
                  </a:extLst>
                </a:gridCol>
                <a:gridCol w="684520">
                  <a:extLst>
                    <a:ext uri="{9D8B030D-6E8A-4147-A177-3AD203B41FA5}">
                      <a16:colId xmlns:a16="http://schemas.microsoft.com/office/drawing/2014/main" val="20002"/>
                    </a:ext>
                  </a:extLst>
                </a:gridCol>
                <a:gridCol w="683273">
                  <a:extLst>
                    <a:ext uri="{9D8B030D-6E8A-4147-A177-3AD203B41FA5}">
                      <a16:colId xmlns:a16="http://schemas.microsoft.com/office/drawing/2014/main" val="20003"/>
                    </a:ext>
                  </a:extLst>
                </a:gridCol>
                <a:gridCol w="684520">
                  <a:extLst>
                    <a:ext uri="{9D8B030D-6E8A-4147-A177-3AD203B41FA5}">
                      <a16:colId xmlns:a16="http://schemas.microsoft.com/office/drawing/2014/main" val="20004"/>
                    </a:ext>
                  </a:extLst>
                </a:gridCol>
                <a:gridCol w="683273">
                  <a:extLst>
                    <a:ext uri="{9D8B030D-6E8A-4147-A177-3AD203B41FA5}">
                      <a16:colId xmlns:a16="http://schemas.microsoft.com/office/drawing/2014/main" val="20005"/>
                    </a:ext>
                  </a:extLst>
                </a:gridCol>
                <a:gridCol w="684520">
                  <a:extLst>
                    <a:ext uri="{9D8B030D-6E8A-4147-A177-3AD203B41FA5}">
                      <a16:colId xmlns:a16="http://schemas.microsoft.com/office/drawing/2014/main" val="20006"/>
                    </a:ext>
                  </a:extLst>
                </a:gridCol>
              </a:tblGrid>
              <a:tr h="442913">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A</a:t>
                      </a:r>
                    </a:p>
                  </a:txBody>
                  <a:tcPr marL="91438" marR="91438"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B</a:t>
                      </a: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T4</a:t>
                      </a: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T3</a:t>
                      </a: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T2</a:t>
                      </a: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T1</a:t>
                      </a: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Y</a:t>
                      </a:r>
                    </a:p>
                  </a:txBody>
                  <a:tcPr marL="91438" marR="91438"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3">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0</a:t>
                      </a:r>
                    </a:p>
                  </a:txBody>
                  <a:tcPr marL="91438" marR="91438"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0</a:t>
                      </a: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0</a:t>
                      </a:r>
                    </a:p>
                  </a:txBody>
                  <a:tcPr marL="91438" marR="91438"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1</a:t>
                      </a: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1</a:t>
                      </a:r>
                    </a:p>
                  </a:txBody>
                  <a:tcPr marL="91438" marR="91438"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0</a:t>
                      </a: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1</a:t>
                      </a:r>
                    </a:p>
                  </a:txBody>
                  <a:tcPr marL="91438" marR="91438"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1</a:t>
                      </a: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L="91438" marR="91438"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0233" name="Picture 56">
            <a:extLst>
              <a:ext uri="{FF2B5EF4-FFF2-40B4-BE49-F238E27FC236}">
                <a16:creationId xmlns:a16="http://schemas.microsoft.com/office/drawing/2014/main" id="{3619A623-E7E6-2D3B-C41C-34D6FC22E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101600"/>
            <a:ext cx="3529013"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0" name="Picture 58">
            <a:extLst>
              <a:ext uri="{FF2B5EF4-FFF2-40B4-BE49-F238E27FC236}">
                <a16:creationId xmlns:a16="http://schemas.microsoft.com/office/drawing/2014/main" id="{204B6295-CA71-7E2F-9D82-876553B99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225" y="2960688"/>
            <a:ext cx="3282950"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连接符 2">
            <a:extLst>
              <a:ext uri="{FF2B5EF4-FFF2-40B4-BE49-F238E27FC236}">
                <a16:creationId xmlns:a16="http://schemas.microsoft.com/office/drawing/2014/main" id="{7BEAAF46-D273-2443-3DEE-9B9803C183F0}"/>
              </a:ext>
            </a:extLst>
          </p:cNvPr>
          <p:cNvCxnSpPr/>
          <p:nvPr/>
        </p:nvCxnSpPr>
        <p:spPr>
          <a:xfrm>
            <a:off x="5111750" y="5589588"/>
            <a:ext cx="4683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8730"/>
                                        </p:tgtEl>
                                        <p:attrNameLst>
                                          <p:attrName>style.visibility</p:attrName>
                                        </p:attrNameLst>
                                      </p:cBhvr>
                                      <p:to>
                                        <p:strVal val="visible"/>
                                      </p:to>
                                    </p:set>
                                    <p:animEffect transition="in" filter="barn(inVertical)">
                                      <p:cBhvr>
                                        <p:cTn id="7" dur="500"/>
                                        <p:tgtEl>
                                          <p:spTgt spid="28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69724"/>
                                        </p:tgtEl>
                                        <p:attrNameLst>
                                          <p:attrName>style.visibility</p:attrName>
                                        </p:attrNameLst>
                                      </p:cBhvr>
                                      <p:to>
                                        <p:strVal val="visible"/>
                                      </p:to>
                                    </p:set>
                                    <p:animEffect transition="in" filter="box(in)">
                                      <p:cBhvr>
                                        <p:cTn id="12" dur="500"/>
                                        <p:tgtEl>
                                          <p:spTgt spid="3697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arn(inVertical)">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9">
            <a:extLst>
              <a:ext uri="{FF2B5EF4-FFF2-40B4-BE49-F238E27FC236}">
                <a16:creationId xmlns:a16="http://schemas.microsoft.com/office/drawing/2014/main" id="{F6DF598E-17B2-A242-0F9A-F2343F5BFB4C}"/>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BF10508B-0117-4802-82D6-985A3AEDB196}"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33</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51203" name="Text Box 4">
            <a:extLst>
              <a:ext uri="{FF2B5EF4-FFF2-40B4-BE49-F238E27FC236}">
                <a16:creationId xmlns:a16="http://schemas.microsoft.com/office/drawing/2014/main" id="{C6B4842E-F861-E9DA-6B03-C26941182D48}"/>
              </a:ext>
            </a:extLst>
          </p:cNvPr>
          <p:cNvSpPr txBox="1">
            <a:spLocks noChangeArrowheads="1"/>
          </p:cNvSpPr>
          <p:nvPr/>
        </p:nvSpPr>
        <p:spPr bwMode="auto">
          <a:xfrm>
            <a:off x="827088" y="549275"/>
            <a:ext cx="8316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3.2.3 CMOS</a:t>
            </a:r>
            <a:r>
              <a:rPr lang="zh-CN" altLang="en-US" sz="2800">
                <a:latin typeface="Arial" panose="020B0604020202020204" pitchFamily="34" charset="0"/>
                <a:ea typeface="Arial Unicode MS" panose="020B0604020202020204" pitchFamily="34" charset="-122"/>
              </a:rPr>
              <a:t>或非门</a:t>
            </a:r>
          </a:p>
        </p:txBody>
      </p:sp>
      <p:sp>
        <p:nvSpPr>
          <p:cNvPr id="51204" name="矩形 11">
            <a:extLst>
              <a:ext uri="{FF2B5EF4-FFF2-40B4-BE49-F238E27FC236}">
                <a16:creationId xmlns:a16="http://schemas.microsoft.com/office/drawing/2014/main" id="{C90F9C8E-E7C5-DA30-1549-43771307F33B}"/>
              </a:ext>
            </a:extLst>
          </p:cNvPr>
          <p:cNvSpPr>
            <a:spLocks noChangeArrowheads="1"/>
          </p:cNvSpPr>
          <p:nvPr/>
        </p:nvSpPr>
        <p:spPr bwMode="auto">
          <a:xfrm>
            <a:off x="993775" y="1233488"/>
            <a:ext cx="815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b="0">
                <a:latin typeface="Arial" panose="020B0604020202020204" pitchFamily="34" charset="0"/>
                <a:ea typeface="Arial Unicode MS" panose="020B0604020202020204" pitchFamily="34" charset="-122"/>
              </a:rPr>
              <a:t>两个输入端的</a:t>
            </a:r>
            <a:r>
              <a:rPr lang="en-US" altLang="zh-CN" sz="2400" b="0">
                <a:latin typeface="Arial" panose="020B0604020202020204" pitchFamily="34" charset="0"/>
                <a:ea typeface="Arial Unicode MS" panose="020B0604020202020204" pitchFamily="34" charset="-122"/>
              </a:rPr>
              <a:t>CMOS</a:t>
            </a:r>
            <a:r>
              <a:rPr lang="zh-CN" altLang="en-US" sz="2400" b="0">
                <a:latin typeface="Arial" panose="020B0604020202020204" pitchFamily="34" charset="0"/>
                <a:ea typeface="Arial Unicode MS" panose="020B0604020202020204" pitchFamily="34" charset="-122"/>
              </a:rPr>
              <a:t>或非门</a:t>
            </a:r>
          </a:p>
        </p:txBody>
      </p:sp>
      <p:pic>
        <p:nvPicPr>
          <p:cNvPr id="370693" name="Picture 23">
            <a:extLst>
              <a:ext uri="{FF2B5EF4-FFF2-40B4-BE49-F238E27FC236}">
                <a16:creationId xmlns:a16="http://schemas.microsoft.com/office/drawing/2014/main" id="{34A3238D-821A-7A4A-F227-1E4EBC5AB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2349500"/>
            <a:ext cx="3548062"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4" name="Rectangle 6">
            <a:extLst>
              <a:ext uri="{FF2B5EF4-FFF2-40B4-BE49-F238E27FC236}">
                <a16:creationId xmlns:a16="http://schemas.microsoft.com/office/drawing/2014/main" id="{CC0B8F97-1CAD-6DC3-0A35-1D6224927B48}"/>
              </a:ext>
            </a:extLst>
          </p:cNvPr>
          <p:cNvSpPr>
            <a:spLocks noGrp="1"/>
          </p:cNvSpPr>
          <p:nvPr>
            <p:ph type="title" idx="4294967295"/>
          </p:nvPr>
        </p:nvSpPr>
        <p:spPr/>
        <p:txBody>
          <a:bodyPr/>
          <a:lstStyle/>
          <a:p>
            <a:pPr>
              <a:defRPr/>
            </a:pPr>
            <a:r>
              <a:rPr lang="en-US" altLang="zh-CN" sz="2400" cap="none"/>
              <a:t>COMS</a:t>
            </a:r>
            <a:r>
              <a:rPr lang="zh-CN" altLang="en-US" sz="2400" cap="none"/>
              <a:t>或非门</a:t>
            </a:r>
          </a:p>
        </p:txBody>
      </p:sp>
      <p:graphicFrame>
        <p:nvGraphicFramePr>
          <p:cNvPr id="370750" name="Group 62">
            <a:extLst>
              <a:ext uri="{FF2B5EF4-FFF2-40B4-BE49-F238E27FC236}">
                <a16:creationId xmlns:a16="http://schemas.microsoft.com/office/drawing/2014/main" id="{BB5EE90F-0107-F9D0-7C8F-41A63F93058F}"/>
              </a:ext>
            </a:extLst>
          </p:cNvPr>
          <p:cNvGraphicFramePr>
            <a:graphicFrameLocks noGrp="1"/>
          </p:cNvGraphicFramePr>
          <p:nvPr/>
        </p:nvGraphicFramePr>
        <p:xfrm>
          <a:off x="4168775" y="4473575"/>
          <a:ext cx="4910138" cy="2195513"/>
        </p:xfrm>
        <a:graphic>
          <a:graphicData uri="http://schemas.openxmlformats.org/drawingml/2006/table">
            <a:tbl>
              <a:tblPr/>
              <a:tblGrid>
                <a:gridCol w="701996">
                  <a:extLst>
                    <a:ext uri="{9D8B030D-6E8A-4147-A177-3AD203B41FA5}">
                      <a16:colId xmlns:a16="http://schemas.microsoft.com/office/drawing/2014/main" val="20000"/>
                    </a:ext>
                  </a:extLst>
                </a:gridCol>
                <a:gridCol w="700717">
                  <a:extLst>
                    <a:ext uri="{9D8B030D-6E8A-4147-A177-3AD203B41FA5}">
                      <a16:colId xmlns:a16="http://schemas.microsoft.com/office/drawing/2014/main" val="20001"/>
                    </a:ext>
                  </a:extLst>
                </a:gridCol>
                <a:gridCol w="701997">
                  <a:extLst>
                    <a:ext uri="{9D8B030D-6E8A-4147-A177-3AD203B41FA5}">
                      <a16:colId xmlns:a16="http://schemas.microsoft.com/office/drawing/2014/main" val="20002"/>
                    </a:ext>
                  </a:extLst>
                </a:gridCol>
                <a:gridCol w="700717">
                  <a:extLst>
                    <a:ext uri="{9D8B030D-6E8A-4147-A177-3AD203B41FA5}">
                      <a16:colId xmlns:a16="http://schemas.microsoft.com/office/drawing/2014/main" val="20003"/>
                    </a:ext>
                  </a:extLst>
                </a:gridCol>
                <a:gridCol w="701996">
                  <a:extLst>
                    <a:ext uri="{9D8B030D-6E8A-4147-A177-3AD203B41FA5}">
                      <a16:colId xmlns:a16="http://schemas.microsoft.com/office/drawing/2014/main" val="20004"/>
                    </a:ext>
                  </a:extLst>
                </a:gridCol>
                <a:gridCol w="700717">
                  <a:extLst>
                    <a:ext uri="{9D8B030D-6E8A-4147-A177-3AD203B41FA5}">
                      <a16:colId xmlns:a16="http://schemas.microsoft.com/office/drawing/2014/main" val="20005"/>
                    </a:ext>
                  </a:extLst>
                </a:gridCol>
                <a:gridCol w="701997">
                  <a:extLst>
                    <a:ext uri="{9D8B030D-6E8A-4147-A177-3AD203B41FA5}">
                      <a16:colId xmlns:a16="http://schemas.microsoft.com/office/drawing/2014/main" val="20006"/>
                    </a:ext>
                  </a:extLst>
                </a:gridCol>
              </a:tblGrid>
              <a:tr h="439713">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A</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B</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T4</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T3</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T2</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T1</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Y</a:t>
                      </a: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8187">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0</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0</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9713">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0</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1</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187">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1</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0</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9713">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1</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Franklin Gothic Medium" pitchFamily="34" charset="0"/>
                          <a:ea typeface="宋体" pitchFamily="2" charset="-122"/>
                        </a:rPr>
                        <a:t>1</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445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endParaRPr kumimoji="0" lang="en-US" altLang="zh-CN" sz="1800" b="0" i="0" u="none" strike="noStrike" cap="none" normalizeH="0" baseline="0" dirty="0">
                        <a:ln>
                          <a:noFill/>
                        </a:ln>
                        <a:solidFill>
                          <a:schemeClr val="tx1"/>
                        </a:solidFill>
                        <a:effectLst/>
                        <a:latin typeface="Franklin Gothic Medium" pitchFamily="34" charset="0"/>
                        <a:ea typeface="宋体" pitchFamily="2" charset="-122"/>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70745" name="矩形 11">
            <a:extLst>
              <a:ext uri="{FF2B5EF4-FFF2-40B4-BE49-F238E27FC236}">
                <a16:creationId xmlns:a16="http://schemas.microsoft.com/office/drawing/2014/main" id="{C8AC9B6C-940A-AA4C-ED9F-8783AC84153F}"/>
              </a:ext>
            </a:extLst>
          </p:cNvPr>
          <p:cNvSpPr>
            <a:spLocks noChangeArrowheads="1"/>
          </p:cNvSpPr>
          <p:nvPr/>
        </p:nvSpPr>
        <p:spPr bwMode="auto">
          <a:xfrm>
            <a:off x="34925" y="6308725"/>
            <a:ext cx="4802188"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CMOS</a:t>
            </a:r>
            <a:r>
              <a:rPr lang="zh-CN" altLang="en-US" sz="2400">
                <a:latin typeface="Arial" panose="020B0604020202020204" pitchFamily="34" charset="0"/>
                <a:ea typeface="Arial Unicode MS" panose="020B0604020202020204" pitchFamily="34" charset="-122"/>
              </a:rPr>
              <a:t>与门和或门电路？？？</a:t>
            </a:r>
          </a:p>
        </p:txBody>
      </p:sp>
      <p:pic>
        <p:nvPicPr>
          <p:cNvPr id="10" name="Picture 58">
            <a:extLst>
              <a:ext uri="{FF2B5EF4-FFF2-40B4-BE49-F238E27FC236}">
                <a16:creationId xmlns:a16="http://schemas.microsoft.com/office/drawing/2014/main" id="{E7E31EBE-2296-26CC-98A2-A73A0167C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55563"/>
            <a:ext cx="3627437" cy="431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a:extLst>
              <a:ext uri="{FF2B5EF4-FFF2-40B4-BE49-F238E27FC236}">
                <a16:creationId xmlns:a16="http://schemas.microsoft.com/office/drawing/2014/main" id="{F231659B-5B19-B29F-5379-ACADAE29B138}"/>
              </a:ext>
            </a:extLst>
          </p:cNvPr>
          <p:cNvGrpSpPr>
            <a:grpSpLocks/>
          </p:cNvGrpSpPr>
          <p:nvPr/>
        </p:nvGrpSpPr>
        <p:grpSpPr bwMode="auto">
          <a:xfrm>
            <a:off x="722313" y="1779588"/>
            <a:ext cx="4894262" cy="461962"/>
            <a:chOff x="827088" y="6273316"/>
            <a:chExt cx="5087384" cy="461665"/>
          </a:xfrm>
        </p:grpSpPr>
        <p:sp>
          <p:nvSpPr>
            <p:cNvPr id="51260" name="矩形 23">
              <a:extLst>
                <a:ext uri="{FF2B5EF4-FFF2-40B4-BE49-F238E27FC236}">
                  <a16:creationId xmlns:a16="http://schemas.microsoft.com/office/drawing/2014/main" id="{47562506-EBDB-57F0-17B1-F6A1E809686F}"/>
                </a:ext>
              </a:extLst>
            </p:cNvPr>
            <p:cNvSpPr>
              <a:spLocks noChangeArrowheads="1"/>
            </p:cNvSpPr>
            <p:nvPr/>
          </p:nvSpPr>
          <p:spPr bwMode="auto">
            <a:xfrm>
              <a:off x="827088" y="6273316"/>
              <a:ext cx="5087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b="0">
                  <a:latin typeface="Arial" panose="020B0604020202020204" pitchFamily="34" charset="0"/>
                  <a:ea typeface="Arial Unicode MS" panose="020B0604020202020204" pitchFamily="34" charset="-122"/>
                </a:rPr>
                <a:t>输入和输出间的</a:t>
              </a:r>
              <a:r>
                <a:rPr lang="zh-CN" altLang="en-US" sz="2400">
                  <a:latin typeface="Arial" panose="020B0604020202020204" pitchFamily="34" charset="0"/>
                  <a:ea typeface="Arial Unicode MS" panose="020B0604020202020204" pitchFamily="34" charset="-122"/>
                </a:rPr>
                <a:t>逻辑关系</a:t>
              </a:r>
              <a:r>
                <a:rPr lang="zh-CN" altLang="en-US" sz="2400" b="0">
                  <a:latin typeface="Arial" panose="020B0604020202020204" pitchFamily="34" charset="0"/>
                  <a:ea typeface="Arial Unicode MS" panose="020B0604020202020204" pitchFamily="34" charset="-122"/>
                </a:rPr>
                <a:t>：</a:t>
              </a:r>
              <a:r>
                <a:rPr lang="en-US" altLang="zh-CN" sz="2400" b="0">
                  <a:latin typeface="Arial" panose="020B0604020202020204" pitchFamily="34" charset="0"/>
                  <a:ea typeface="Arial Unicode MS" panose="020B0604020202020204" pitchFamily="34" charset="-122"/>
                </a:rPr>
                <a:t>F=A+B</a:t>
              </a:r>
              <a:endParaRPr lang="zh-CN" altLang="en-US" sz="2400" b="0">
                <a:latin typeface="Arial" panose="020B0604020202020204" pitchFamily="34" charset="0"/>
                <a:ea typeface="Arial Unicode MS" panose="020B0604020202020204" pitchFamily="34" charset="-122"/>
              </a:endParaRPr>
            </a:p>
          </p:txBody>
        </p:sp>
        <p:cxnSp>
          <p:nvCxnSpPr>
            <p:cNvPr id="11" name="直接连接符 10">
              <a:extLst>
                <a:ext uri="{FF2B5EF4-FFF2-40B4-BE49-F238E27FC236}">
                  <a16:creationId xmlns:a16="http://schemas.microsoft.com/office/drawing/2014/main" id="{DB2D5D31-3E48-4883-C1BA-F802D77AEC8E}"/>
                </a:ext>
              </a:extLst>
            </p:cNvPr>
            <p:cNvCxnSpPr/>
            <p:nvPr/>
          </p:nvCxnSpPr>
          <p:spPr>
            <a:xfrm>
              <a:off x="5150457" y="6317737"/>
              <a:ext cx="539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0693"/>
                                        </p:tgtEl>
                                        <p:attrNameLst>
                                          <p:attrName>style.visibility</p:attrName>
                                        </p:attrNameLst>
                                      </p:cBhvr>
                                      <p:to>
                                        <p:strVal val="visible"/>
                                      </p:to>
                                    </p:set>
                                    <p:animEffect transition="in" filter="box(in)">
                                      <p:cBhvr>
                                        <p:cTn id="7" dur="500"/>
                                        <p:tgtEl>
                                          <p:spTgt spid="3706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70750"/>
                                        </p:tgtEl>
                                        <p:attrNameLst>
                                          <p:attrName>style.visibility</p:attrName>
                                        </p:attrNameLst>
                                      </p:cBhvr>
                                      <p:to>
                                        <p:strVal val="visible"/>
                                      </p:to>
                                    </p:set>
                                    <p:animEffect transition="in" filter="box(in)">
                                      <p:cBhvr>
                                        <p:cTn id="17" dur="500"/>
                                        <p:tgtEl>
                                          <p:spTgt spid="3707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70745"/>
                                        </p:tgtEl>
                                        <p:attrNameLst>
                                          <p:attrName>style.visibility</p:attrName>
                                        </p:attrNameLst>
                                      </p:cBhvr>
                                      <p:to>
                                        <p:strVal val="visible"/>
                                      </p:to>
                                    </p:set>
                                    <p:animEffect transition="in" filter="box(in)">
                                      <p:cBhvr>
                                        <p:cTn id="27" dur="500"/>
                                        <p:tgtEl>
                                          <p:spTgt spid="370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45"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9">
            <a:extLst>
              <a:ext uri="{FF2B5EF4-FFF2-40B4-BE49-F238E27FC236}">
                <a16:creationId xmlns:a16="http://schemas.microsoft.com/office/drawing/2014/main" id="{3B934438-58AF-3939-3C31-6377EDA77FA6}"/>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B44F157A-4465-45AF-935C-E6D129532D7E}"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34</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71714" name="Rectangle 2">
            <a:extLst>
              <a:ext uri="{FF2B5EF4-FFF2-40B4-BE49-F238E27FC236}">
                <a16:creationId xmlns:a16="http://schemas.microsoft.com/office/drawing/2014/main" id="{03658BD8-228C-E594-9C1C-EBAF11BB6068}"/>
              </a:ext>
            </a:extLst>
          </p:cNvPr>
          <p:cNvSpPr>
            <a:spLocks noGrp="1"/>
          </p:cNvSpPr>
          <p:nvPr>
            <p:ph type="title" idx="4294967295"/>
          </p:nvPr>
        </p:nvSpPr>
        <p:spPr/>
        <p:txBody>
          <a:bodyPr/>
          <a:lstStyle/>
          <a:p>
            <a:pPr>
              <a:defRPr/>
            </a:pPr>
            <a:r>
              <a:rPr lang="en-US" altLang="zh-CN" sz="2400" cap="none"/>
              <a:t>COMS</a:t>
            </a:r>
            <a:r>
              <a:rPr lang="zh-CN" altLang="en-US" sz="2400" cap="none"/>
              <a:t>或非门</a:t>
            </a:r>
          </a:p>
        </p:txBody>
      </p:sp>
      <p:sp>
        <p:nvSpPr>
          <p:cNvPr id="52228" name="矩形 11">
            <a:extLst>
              <a:ext uri="{FF2B5EF4-FFF2-40B4-BE49-F238E27FC236}">
                <a16:creationId xmlns:a16="http://schemas.microsoft.com/office/drawing/2014/main" id="{60E644A3-ED0E-48F1-036C-3A52109D7F4A}"/>
              </a:ext>
            </a:extLst>
          </p:cNvPr>
          <p:cNvSpPr>
            <a:spLocks noChangeArrowheads="1"/>
          </p:cNvSpPr>
          <p:nvPr/>
        </p:nvSpPr>
        <p:spPr bwMode="auto">
          <a:xfrm>
            <a:off x="971550" y="0"/>
            <a:ext cx="4802188"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CMOS</a:t>
            </a:r>
            <a:r>
              <a:rPr lang="zh-CN" altLang="en-US" sz="2400">
                <a:latin typeface="Arial" panose="020B0604020202020204" pitchFamily="34" charset="0"/>
                <a:ea typeface="Arial Unicode MS" panose="020B0604020202020204" pitchFamily="34" charset="-122"/>
              </a:rPr>
              <a:t>与门和或门电路？</a:t>
            </a:r>
          </a:p>
        </p:txBody>
      </p:sp>
      <p:grpSp>
        <p:nvGrpSpPr>
          <p:cNvPr id="371716" name="Group 4">
            <a:extLst>
              <a:ext uri="{FF2B5EF4-FFF2-40B4-BE49-F238E27FC236}">
                <a16:creationId xmlns:a16="http://schemas.microsoft.com/office/drawing/2014/main" id="{41F4220C-CD63-A66C-302C-C874D9067468}"/>
              </a:ext>
            </a:extLst>
          </p:cNvPr>
          <p:cNvGrpSpPr>
            <a:grpSpLocks/>
          </p:cNvGrpSpPr>
          <p:nvPr/>
        </p:nvGrpSpPr>
        <p:grpSpPr bwMode="auto">
          <a:xfrm>
            <a:off x="1079500" y="620713"/>
            <a:ext cx="4248150" cy="2951162"/>
            <a:chOff x="703" y="550"/>
            <a:chExt cx="2676" cy="1859"/>
          </a:xfrm>
        </p:grpSpPr>
        <p:grpSp>
          <p:nvGrpSpPr>
            <p:cNvPr id="52235" name="Group 5">
              <a:extLst>
                <a:ext uri="{FF2B5EF4-FFF2-40B4-BE49-F238E27FC236}">
                  <a16:creationId xmlns:a16="http://schemas.microsoft.com/office/drawing/2014/main" id="{522AC8DE-85D0-7728-D4B7-5F88FDE679A7}"/>
                </a:ext>
              </a:extLst>
            </p:cNvPr>
            <p:cNvGrpSpPr>
              <a:grpSpLocks/>
            </p:cNvGrpSpPr>
            <p:nvPr/>
          </p:nvGrpSpPr>
          <p:grpSpPr bwMode="auto">
            <a:xfrm>
              <a:off x="725" y="618"/>
              <a:ext cx="2598" cy="1777"/>
              <a:chOff x="1542" y="634"/>
              <a:chExt cx="2598" cy="1777"/>
            </a:xfrm>
          </p:grpSpPr>
          <p:pic>
            <p:nvPicPr>
              <p:cNvPr id="52237" name="Picture 6">
                <a:extLst>
                  <a:ext uri="{FF2B5EF4-FFF2-40B4-BE49-F238E27FC236}">
                    <a16:creationId xmlns:a16="http://schemas.microsoft.com/office/drawing/2014/main" id="{47C04408-AB70-89E3-EF6B-450B83B54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 y="634"/>
                <a:ext cx="942"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8" name="Picture 7">
                <a:extLst>
                  <a:ext uri="{FF2B5EF4-FFF2-40B4-BE49-F238E27FC236}">
                    <a16:creationId xmlns:a16="http://schemas.microsoft.com/office/drawing/2014/main" id="{70192785-3722-A9AD-25BE-057F8F896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 y="935"/>
                <a:ext cx="1701"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6" name="Rectangle 8">
              <a:extLst>
                <a:ext uri="{FF2B5EF4-FFF2-40B4-BE49-F238E27FC236}">
                  <a16:creationId xmlns:a16="http://schemas.microsoft.com/office/drawing/2014/main" id="{2260AAE8-7C24-3432-2C62-A6DF504A0262}"/>
                </a:ext>
              </a:extLst>
            </p:cNvPr>
            <p:cNvSpPr>
              <a:spLocks noChangeArrowheads="1"/>
            </p:cNvSpPr>
            <p:nvPr/>
          </p:nvSpPr>
          <p:spPr bwMode="auto">
            <a:xfrm>
              <a:off x="703" y="550"/>
              <a:ext cx="2676" cy="18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grpSp>
        <p:nvGrpSpPr>
          <p:cNvPr id="371721" name="Group 9">
            <a:extLst>
              <a:ext uri="{FF2B5EF4-FFF2-40B4-BE49-F238E27FC236}">
                <a16:creationId xmlns:a16="http://schemas.microsoft.com/office/drawing/2014/main" id="{80231220-7F6C-747E-6838-9D8B7A8EF380}"/>
              </a:ext>
            </a:extLst>
          </p:cNvPr>
          <p:cNvGrpSpPr>
            <a:grpSpLocks/>
          </p:cNvGrpSpPr>
          <p:nvPr/>
        </p:nvGrpSpPr>
        <p:grpSpPr bwMode="auto">
          <a:xfrm>
            <a:off x="1079500" y="3681413"/>
            <a:ext cx="4248150" cy="2951162"/>
            <a:chOff x="2926" y="2319"/>
            <a:chExt cx="2676" cy="1859"/>
          </a:xfrm>
        </p:grpSpPr>
        <p:grpSp>
          <p:nvGrpSpPr>
            <p:cNvPr id="52231" name="Group 10">
              <a:extLst>
                <a:ext uri="{FF2B5EF4-FFF2-40B4-BE49-F238E27FC236}">
                  <a16:creationId xmlns:a16="http://schemas.microsoft.com/office/drawing/2014/main" id="{17FD3A22-99F7-FDEC-BB19-A39D9FA691FA}"/>
                </a:ext>
              </a:extLst>
            </p:cNvPr>
            <p:cNvGrpSpPr>
              <a:grpSpLocks/>
            </p:cNvGrpSpPr>
            <p:nvPr/>
          </p:nvGrpSpPr>
          <p:grpSpPr bwMode="auto">
            <a:xfrm>
              <a:off x="3016" y="2409"/>
              <a:ext cx="2530" cy="1726"/>
              <a:chOff x="3016" y="2409"/>
              <a:chExt cx="2530" cy="1726"/>
            </a:xfrm>
          </p:grpSpPr>
          <p:pic>
            <p:nvPicPr>
              <p:cNvPr id="52233" name="Picture 11">
                <a:extLst>
                  <a:ext uri="{FF2B5EF4-FFF2-40B4-BE49-F238E27FC236}">
                    <a16:creationId xmlns:a16="http://schemas.microsoft.com/office/drawing/2014/main" id="{4B92EAE1-1225-9C54-CDC4-CEF1A8C24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4" y="2455"/>
                <a:ext cx="942"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12">
                <a:extLst>
                  <a:ext uri="{FF2B5EF4-FFF2-40B4-BE49-F238E27FC236}">
                    <a16:creationId xmlns:a16="http://schemas.microsoft.com/office/drawing/2014/main" id="{8A198429-7DD6-9621-386F-6147953AE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 y="2409"/>
                <a:ext cx="1625" cy="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2" name="Rectangle 13">
              <a:extLst>
                <a:ext uri="{FF2B5EF4-FFF2-40B4-BE49-F238E27FC236}">
                  <a16:creationId xmlns:a16="http://schemas.microsoft.com/office/drawing/2014/main" id="{16CABB20-8758-6F4C-101F-98AEA8733616}"/>
                </a:ext>
              </a:extLst>
            </p:cNvPr>
            <p:cNvSpPr>
              <a:spLocks noChangeArrowheads="1"/>
            </p:cNvSpPr>
            <p:nvPr/>
          </p:nvSpPr>
          <p:spPr bwMode="auto">
            <a:xfrm>
              <a:off x="2926" y="2319"/>
              <a:ext cx="2676" cy="18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1716"/>
                                        </p:tgtEl>
                                        <p:attrNameLst>
                                          <p:attrName>style.visibility</p:attrName>
                                        </p:attrNameLst>
                                      </p:cBhvr>
                                      <p:to>
                                        <p:strVal val="visible"/>
                                      </p:to>
                                    </p:set>
                                    <p:animEffect transition="in" filter="box(in)">
                                      <p:cBhvr>
                                        <p:cTn id="7" dur="500"/>
                                        <p:tgtEl>
                                          <p:spTgt spid="371716"/>
                                        </p:tgtEl>
                                      </p:cBhvr>
                                    </p:animEffect>
                                  </p:childTnLst>
                                </p:cTn>
                              </p:par>
                              <p:par>
                                <p:cTn id="8" presetID="4" presetClass="entr" presetSubtype="16" fill="hold" nodeType="withEffect">
                                  <p:stCondLst>
                                    <p:cond delay="0"/>
                                  </p:stCondLst>
                                  <p:childTnLst>
                                    <p:set>
                                      <p:cBhvr>
                                        <p:cTn id="9" dur="1" fill="hold">
                                          <p:stCondLst>
                                            <p:cond delay="0"/>
                                          </p:stCondLst>
                                        </p:cTn>
                                        <p:tgtEl>
                                          <p:spTgt spid="371721"/>
                                        </p:tgtEl>
                                        <p:attrNameLst>
                                          <p:attrName>style.visibility</p:attrName>
                                        </p:attrNameLst>
                                      </p:cBhvr>
                                      <p:to>
                                        <p:strVal val="visible"/>
                                      </p:to>
                                    </p:set>
                                    <p:animEffect transition="in" filter="box(in)">
                                      <p:cBhvr>
                                        <p:cTn id="10" dur="500"/>
                                        <p:tgtEl>
                                          <p:spTgt spid="371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9">
            <a:extLst>
              <a:ext uri="{FF2B5EF4-FFF2-40B4-BE49-F238E27FC236}">
                <a16:creationId xmlns:a16="http://schemas.microsoft.com/office/drawing/2014/main" id="{3A041D48-C656-F208-68D8-3DF8EEC4E87A}"/>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0315FFC2-5330-4F7E-874C-E0A0D19A850B}"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35</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53251" name="Text Box 4">
            <a:extLst>
              <a:ext uri="{FF2B5EF4-FFF2-40B4-BE49-F238E27FC236}">
                <a16:creationId xmlns:a16="http://schemas.microsoft.com/office/drawing/2014/main" id="{FD8AFCD4-36CC-7A1C-9F3A-77C6270E5577}"/>
              </a:ext>
            </a:extLst>
          </p:cNvPr>
          <p:cNvSpPr txBox="1">
            <a:spLocks noChangeArrowheads="1"/>
          </p:cNvSpPr>
          <p:nvPr/>
        </p:nvSpPr>
        <p:spPr bwMode="auto">
          <a:xfrm>
            <a:off x="900113" y="700088"/>
            <a:ext cx="8316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1. CMOS</a:t>
            </a:r>
            <a:r>
              <a:rPr lang="zh-CN" altLang="en-US" sz="2400">
                <a:latin typeface="Arial" panose="020B0604020202020204" pitchFamily="34" charset="0"/>
                <a:ea typeface="Arial Unicode MS" panose="020B0604020202020204" pitchFamily="34" charset="-122"/>
              </a:rPr>
              <a:t>传输门</a:t>
            </a:r>
          </a:p>
        </p:txBody>
      </p:sp>
      <p:sp>
        <p:nvSpPr>
          <p:cNvPr id="53252" name="矩形 23">
            <a:extLst>
              <a:ext uri="{FF2B5EF4-FFF2-40B4-BE49-F238E27FC236}">
                <a16:creationId xmlns:a16="http://schemas.microsoft.com/office/drawing/2014/main" id="{7FD1FEF9-19BC-8C85-6D5A-0CCDAC7F3262}"/>
              </a:ext>
            </a:extLst>
          </p:cNvPr>
          <p:cNvSpPr>
            <a:spLocks noChangeArrowheads="1"/>
          </p:cNvSpPr>
          <p:nvPr/>
        </p:nvSpPr>
        <p:spPr bwMode="auto">
          <a:xfrm>
            <a:off x="3455988" y="723900"/>
            <a:ext cx="4897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a:latin typeface="Arial" panose="020B0604020202020204" pitchFamily="34" charset="0"/>
                <a:ea typeface="Arial Unicode MS" panose="020B0604020202020204" pitchFamily="34" charset="-122"/>
              </a:rPr>
              <a:t>----</a:t>
            </a:r>
            <a:r>
              <a:rPr lang="zh-CN" altLang="en-US">
                <a:latin typeface="Arial" panose="020B0604020202020204" pitchFamily="34" charset="0"/>
                <a:ea typeface="Arial Unicode MS" panose="020B0604020202020204" pitchFamily="34" charset="-122"/>
              </a:rPr>
              <a:t>是一种传输信号可控开关电路</a:t>
            </a:r>
          </a:p>
        </p:txBody>
      </p:sp>
      <p:sp>
        <p:nvSpPr>
          <p:cNvPr id="373764" name="Rectangle 4">
            <a:extLst>
              <a:ext uri="{FF2B5EF4-FFF2-40B4-BE49-F238E27FC236}">
                <a16:creationId xmlns:a16="http://schemas.microsoft.com/office/drawing/2014/main" id="{5E880CB3-9148-A66C-8E88-51D3ECBDC962}"/>
              </a:ext>
            </a:extLst>
          </p:cNvPr>
          <p:cNvSpPr>
            <a:spLocks noGrp="1"/>
          </p:cNvSpPr>
          <p:nvPr>
            <p:ph type="title" idx="4294967295"/>
          </p:nvPr>
        </p:nvSpPr>
        <p:spPr/>
        <p:txBody>
          <a:bodyPr/>
          <a:lstStyle/>
          <a:p>
            <a:pPr>
              <a:defRPr/>
            </a:pPr>
            <a:r>
              <a:rPr lang="en-US" altLang="zh-CN" sz="2400" cap="none"/>
              <a:t>CMOS</a:t>
            </a:r>
            <a:r>
              <a:rPr lang="zh-CN" altLang="en-US" sz="2400" cap="none"/>
              <a:t>传输门</a:t>
            </a:r>
          </a:p>
        </p:txBody>
      </p:sp>
      <p:pic>
        <p:nvPicPr>
          <p:cNvPr id="373768" name="Picture 8">
            <a:extLst>
              <a:ext uri="{FF2B5EF4-FFF2-40B4-BE49-F238E27FC236}">
                <a16:creationId xmlns:a16="http://schemas.microsoft.com/office/drawing/2014/main" id="{9EF03D91-A246-A262-23F1-8C7C218BE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3" y="5768975"/>
            <a:ext cx="3025775" cy="1063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00"/>
                </a:solidFill>
              </a14:hiddenFill>
            </a:ext>
          </a:extLst>
        </p:spPr>
      </p:pic>
      <p:sp>
        <p:nvSpPr>
          <p:cNvPr id="53255" name="Text Box 4">
            <a:extLst>
              <a:ext uri="{FF2B5EF4-FFF2-40B4-BE49-F238E27FC236}">
                <a16:creationId xmlns:a16="http://schemas.microsoft.com/office/drawing/2014/main" id="{47B2551F-730A-704B-E5BF-BEB7886508FF}"/>
              </a:ext>
            </a:extLst>
          </p:cNvPr>
          <p:cNvSpPr txBox="1">
            <a:spLocks noChangeArrowheads="1"/>
          </p:cNvSpPr>
          <p:nvPr/>
        </p:nvSpPr>
        <p:spPr bwMode="auto">
          <a:xfrm>
            <a:off x="827088" y="180975"/>
            <a:ext cx="8316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3.2.4 </a:t>
            </a:r>
            <a:r>
              <a:rPr lang="zh-CN" altLang="en-US" sz="2800">
                <a:latin typeface="Arial" panose="020B0604020202020204" pitchFamily="34" charset="0"/>
                <a:ea typeface="Arial Unicode MS" panose="020B0604020202020204" pitchFamily="34" charset="-122"/>
              </a:rPr>
              <a:t>其他类型</a:t>
            </a:r>
            <a:r>
              <a:rPr lang="en-US" altLang="zh-CN" sz="2800">
                <a:latin typeface="Arial" panose="020B0604020202020204" pitchFamily="34" charset="0"/>
                <a:ea typeface="Arial Unicode MS" panose="020B0604020202020204" pitchFamily="34" charset="-122"/>
              </a:rPr>
              <a:t>CMOS</a:t>
            </a:r>
            <a:r>
              <a:rPr lang="zh-CN" altLang="en-US" sz="2800">
                <a:latin typeface="Arial" panose="020B0604020202020204" pitchFamily="34" charset="0"/>
                <a:ea typeface="Arial Unicode MS" panose="020B0604020202020204" pitchFamily="34" charset="-122"/>
              </a:rPr>
              <a:t>门</a:t>
            </a:r>
          </a:p>
        </p:txBody>
      </p:sp>
      <p:sp>
        <p:nvSpPr>
          <p:cNvPr id="373765" name="Text Box 5">
            <a:extLst>
              <a:ext uri="{FF2B5EF4-FFF2-40B4-BE49-F238E27FC236}">
                <a16:creationId xmlns:a16="http://schemas.microsoft.com/office/drawing/2014/main" id="{B2EB9EC1-A575-4A4A-FBDA-3870221DF113}"/>
              </a:ext>
            </a:extLst>
          </p:cNvPr>
          <p:cNvSpPr txBox="1">
            <a:spLocks noChangeArrowheads="1"/>
          </p:cNvSpPr>
          <p:nvPr/>
        </p:nvSpPr>
        <p:spPr bwMode="auto">
          <a:xfrm>
            <a:off x="5832475" y="4221163"/>
            <a:ext cx="3276600" cy="788987"/>
          </a:xfrm>
          <a:prstGeom prst="rect">
            <a:avLst/>
          </a:prstGeom>
          <a:solidFill>
            <a:srgbClr val="B9CD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宋体" panose="02010600030101010101" pitchFamily="2" charset="-122"/>
                <a:ea typeface="Arial Unicode MS" panose="020B0604020202020204" pitchFamily="34" charset="-122"/>
              </a:rPr>
              <a:t>正向电流（左 </a:t>
            </a:r>
            <a:r>
              <a:rPr lang="en-US" altLang="zh-CN" sz="1800">
                <a:latin typeface="宋体" panose="02010600030101010101" pitchFamily="2" charset="-122"/>
                <a:ea typeface="Arial Unicode MS" panose="020B0604020202020204" pitchFamily="34" charset="-122"/>
                <a:sym typeface="Wingdings" panose="05000000000000000000" pitchFamily="2" charset="2"/>
              </a:rPr>
              <a:t> </a:t>
            </a:r>
            <a:r>
              <a:rPr lang="zh-CN" altLang="en-US" sz="1800">
                <a:latin typeface="宋体" panose="02010600030101010101" pitchFamily="2" charset="-122"/>
                <a:ea typeface="Arial Unicode MS" panose="020B0604020202020204" pitchFamily="34" charset="-122"/>
              </a:rPr>
              <a:t>右）流过</a:t>
            </a:r>
            <a:r>
              <a:rPr lang="en-US" altLang="zh-CN" sz="1800">
                <a:latin typeface="宋体" panose="02010600030101010101" pitchFamily="2" charset="-122"/>
                <a:ea typeface="Arial Unicode MS" panose="020B0604020202020204" pitchFamily="34" charset="-122"/>
              </a:rPr>
              <a:t>Q2</a:t>
            </a:r>
          </a:p>
          <a:p>
            <a:pPr eaLnBrk="1" hangingPunct="1">
              <a:spcBef>
                <a:spcPct val="50000"/>
              </a:spcBef>
              <a:buClrTx/>
              <a:buFontTx/>
              <a:buNone/>
            </a:pPr>
            <a:r>
              <a:rPr lang="zh-CN" altLang="en-US" sz="1800">
                <a:latin typeface="宋体" panose="02010600030101010101" pitchFamily="2" charset="-122"/>
                <a:ea typeface="Arial Unicode MS" panose="020B0604020202020204" pitchFamily="34" charset="-122"/>
              </a:rPr>
              <a:t>吸收电流（左 </a:t>
            </a:r>
            <a:r>
              <a:rPr lang="en-US" altLang="zh-CN" sz="1800">
                <a:latin typeface="宋体" panose="02010600030101010101" pitchFamily="2" charset="-122"/>
                <a:ea typeface="Arial Unicode MS" panose="020B0604020202020204" pitchFamily="34" charset="-122"/>
                <a:sym typeface="Wingdings" panose="05000000000000000000" pitchFamily="2" charset="2"/>
              </a:rPr>
              <a:t> </a:t>
            </a:r>
            <a:r>
              <a:rPr lang="zh-CN" altLang="en-US" sz="1800">
                <a:latin typeface="宋体" panose="02010600030101010101" pitchFamily="2" charset="-122"/>
                <a:ea typeface="Arial Unicode MS" panose="020B0604020202020204" pitchFamily="34" charset="-122"/>
              </a:rPr>
              <a:t>右）流过</a:t>
            </a:r>
            <a:r>
              <a:rPr lang="en-US" altLang="zh-CN" sz="1800">
                <a:latin typeface="宋体" panose="02010600030101010101" pitchFamily="2" charset="-122"/>
                <a:ea typeface="Arial Unicode MS" panose="020B0604020202020204" pitchFamily="34" charset="-122"/>
              </a:rPr>
              <a:t>Q1</a:t>
            </a:r>
          </a:p>
        </p:txBody>
      </p:sp>
      <p:sp>
        <p:nvSpPr>
          <p:cNvPr id="373766" name="Text Box 6">
            <a:extLst>
              <a:ext uri="{FF2B5EF4-FFF2-40B4-BE49-F238E27FC236}">
                <a16:creationId xmlns:a16="http://schemas.microsoft.com/office/drawing/2014/main" id="{C049BAB5-FF81-8E0E-3DFE-84DE219D95A9}"/>
              </a:ext>
            </a:extLst>
          </p:cNvPr>
          <p:cNvSpPr txBox="1">
            <a:spLocks noChangeArrowheads="1"/>
          </p:cNvSpPr>
          <p:nvPr/>
        </p:nvSpPr>
        <p:spPr bwMode="auto">
          <a:xfrm>
            <a:off x="5832475" y="5059363"/>
            <a:ext cx="3276600" cy="925512"/>
          </a:xfrm>
          <a:prstGeom prst="rect">
            <a:avLst/>
          </a:prstGeom>
          <a:solidFill>
            <a:srgbClr val="B9CD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宋体" panose="02010600030101010101" pitchFamily="2" charset="-122"/>
                <a:ea typeface="Arial Unicode MS" panose="020B0604020202020204" pitchFamily="34" charset="-122"/>
              </a:rPr>
              <a:t>Q3/Q4</a:t>
            </a:r>
            <a:r>
              <a:rPr lang="zh-CN" altLang="en-US" sz="1800">
                <a:latin typeface="宋体" panose="02010600030101010101" pitchFamily="2" charset="-122"/>
                <a:ea typeface="Arial Unicode MS" panose="020B0604020202020204" pitchFamily="34" charset="-122"/>
              </a:rPr>
              <a:t>和</a:t>
            </a:r>
            <a:r>
              <a:rPr lang="en-US" altLang="zh-CN" sz="1800">
                <a:latin typeface="宋体" panose="02010600030101010101" pitchFamily="2" charset="-122"/>
                <a:ea typeface="Arial Unicode MS" panose="020B0604020202020204" pitchFamily="34" charset="-122"/>
              </a:rPr>
              <a:t>Q5/Q6 MOS</a:t>
            </a:r>
            <a:r>
              <a:rPr lang="zh-CN" altLang="en-US" sz="1800">
                <a:latin typeface="宋体" panose="02010600030101010101" pitchFamily="2" charset="-122"/>
                <a:ea typeface="Arial Unicode MS" panose="020B0604020202020204" pitchFamily="34" charset="-122"/>
              </a:rPr>
              <a:t>对组成两个反向器来控制电路的导通</a:t>
            </a:r>
            <a:r>
              <a:rPr lang="en-US" altLang="zh-CN" sz="1800">
                <a:latin typeface="宋体" panose="02010600030101010101" pitchFamily="2" charset="-122"/>
                <a:ea typeface="Arial Unicode MS" panose="020B0604020202020204" pitchFamily="34" charset="-122"/>
              </a:rPr>
              <a:t>/</a:t>
            </a:r>
            <a:r>
              <a:rPr lang="zh-CN" altLang="en-US" sz="1800">
                <a:latin typeface="宋体" panose="02010600030101010101" pitchFamily="2" charset="-122"/>
                <a:ea typeface="Arial Unicode MS" panose="020B0604020202020204" pitchFamily="34" charset="-122"/>
              </a:rPr>
              <a:t>截止状态。</a:t>
            </a:r>
          </a:p>
        </p:txBody>
      </p:sp>
      <p:sp>
        <p:nvSpPr>
          <p:cNvPr id="373767" name="Text Box 7">
            <a:extLst>
              <a:ext uri="{FF2B5EF4-FFF2-40B4-BE49-F238E27FC236}">
                <a16:creationId xmlns:a16="http://schemas.microsoft.com/office/drawing/2014/main" id="{C0FE6BC9-C745-50BA-27B1-C99F7D66FB9A}"/>
              </a:ext>
            </a:extLst>
          </p:cNvPr>
          <p:cNvSpPr txBox="1">
            <a:spLocks noChangeArrowheads="1"/>
          </p:cNvSpPr>
          <p:nvPr/>
        </p:nvSpPr>
        <p:spPr bwMode="auto">
          <a:xfrm>
            <a:off x="5832475" y="6024563"/>
            <a:ext cx="3276600" cy="788987"/>
          </a:xfrm>
          <a:prstGeom prst="rect">
            <a:avLst/>
          </a:prstGeom>
          <a:solidFill>
            <a:srgbClr val="B9CD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宋体" panose="02010600030101010101" pitchFamily="2" charset="-122"/>
                <a:ea typeface="Arial Unicode MS" panose="020B0604020202020204" pitchFamily="34" charset="-122"/>
              </a:rPr>
              <a:t>控制信号</a:t>
            </a:r>
            <a:r>
              <a:rPr lang="en-US" altLang="zh-CN" sz="1800">
                <a:latin typeface="宋体" panose="02010600030101010101" pitchFamily="2" charset="-122"/>
                <a:ea typeface="Arial Unicode MS" panose="020B0604020202020204" pitchFamily="34" charset="-122"/>
              </a:rPr>
              <a:t>=1</a:t>
            </a:r>
            <a:r>
              <a:rPr lang="zh-CN" altLang="en-US" sz="1800">
                <a:latin typeface="宋体" panose="02010600030101010101" pitchFamily="2" charset="-122"/>
                <a:ea typeface="Arial Unicode MS" panose="020B0604020202020204" pitchFamily="34" charset="-122"/>
              </a:rPr>
              <a:t>时，</a:t>
            </a:r>
            <a:r>
              <a:rPr lang="en-US" altLang="zh-CN" sz="1800">
                <a:latin typeface="宋体" panose="02010600030101010101" pitchFamily="2" charset="-122"/>
                <a:ea typeface="Arial Unicode MS" panose="020B0604020202020204" pitchFamily="34" charset="-122"/>
              </a:rPr>
              <a:t>Q1</a:t>
            </a:r>
            <a:r>
              <a:rPr lang="zh-CN" altLang="en-US" sz="1800">
                <a:latin typeface="宋体" panose="02010600030101010101" pitchFamily="2" charset="-122"/>
                <a:ea typeface="Arial Unicode MS" panose="020B0604020202020204" pitchFamily="34" charset="-122"/>
              </a:rPr>
              <a:t>和</a:t>
            </a:r>
            <a:r>
              <a:rPr lang="en-US" altLang="zh-CN" sz="1800">
                <a:latin typeface="宋体" panose="02010600030101010101" pitchFamily="2" charset="-122"/>
                <a:ea typeface="Arial Unicode MS" panose="020B0604020202020204" pitchFamily="34" charset="-122"/>
              </a:rPr>
              <a:t>Q2</a:t>
            </a:r>
            <a:r>
              <a:rPr lang="zh-CN" altLang="en-US" sz="1800">
                <a:latin typeface="宋体" panose="02010600030101010101" pitchFamily="2" charset="-122"/>
                <a:ea typeface="Arial Unicode MS" panose="020B0604020202020204" pitchFamily="34" charset="-122"/>
              </a:rPr>
              <a:t>导通；</a:t>
            </a:r>
          </a:p>
          <a:p>
            <a:pPr eaLnBrk="1" hangingPunct="1">
              <a:spcBef>
                <a:spcPct val="50000"/>
              </a:spcBef>
              <a:buClrTx/>
              <a:buFontTx/>
              <a:buNone/>
            </a:pPr>
            <a:r>
              <a:rPr lang="zh-CN" altLang="en-US" sz="1800">
                <a:latin typeface="宋体" panose="02010600030101010101" pitchFamily="2" charset="-122"/>
                <a:ea typeface="Arial Unicode MS" panose="020B0604020202020204" pitchFamily="34" charset="-122"/>
              </a:rPr>
              <a:t>控制信号</a:t>
            </a:r>
            <a:r>
              <a:rPr lang="en-US" altLang="zh-CN" sz="1800">
                <a:latin typeface="宋体" panose="02010600030101010101" pitchFamily="2" charset="-122"/>
                <a:ea typeface="Arial Unicode MS" panose="020B0604020202020204" pitchFamily="34" charset="-122"/>
              </a:rPr>
              <a:t>=0</a:t>
            </a:r>
            <a:r>
              <a:rPr lang="zh-CN" altLang="en-US" sz="1800">
                <a:latin typeface="宋体" panose="02010600030101010101" pitchFamily="2" charset="-122"/>
                <a:ea typeface="Arial Unicode MS" panose="020B0604020202020204" pitchFamily="34" charset="-122"/>
              </a:rPr>
              <a:t>时，</a:t>
            </a:r>
            <a:r>
              <a:rPr lang="en-US" altLang="zh-CN" sz="1800">
                <a:latin typeface="宋体" panose="02010600030101010101" pitchFamily="2" charset="-122"/>
                <a:ea typeface="Arial Unicode MS" panose="020B0604020202020204" pitchFamily="34" charset="-122"/>
              </a:rPr>
              <a:t>Q1</a:t>
            </a:r>
            <a:r>
              <a:rPr lang="zh-CN" altLang="en-US" sz="1800">
                <a:latin typeface="宋体" panose="02010600030101010101" pitchFamily="2" charset="-122"/>
                <a:ea typeface="Arial Unicode MS" panose="020B0604020202020204" pitchFamily="34" charset="-122"/>
              </a:rPr>
              <a:t>和</a:t>
            </a:r>
            <a:r>
              <a:rPr lang="en-US" altLang="zh-CN" sz="1800">
                <a:latin typeface="宋体" panose="02010600030101010101" pitchFamily="2" charset="-122"/>
                <a:ea typeface="Arial Unicode MS" panose="020B0604020202020204" pitchFamily="34" charset="-122"/>
              </a:rPr>
              <a:t>Q2</a:t>
            </a:r>
            <a:r>
              <a:rPr lang="zh-CN" altLang="en-US" sz="1800">
                <a:latin typeface="宋体" panose="02010600030101010101" pitchFamily="2" charset="-122"/>
                <a:ea typeface="Arial Unicode MS" panose="020B0604020202020204" pitchFamily="34" charset="-122"/>
              </a:rPr>
              <a:t>截止</a:t>
            </a:r>
          </a:p>
        </p:txBody>
      </p:sp>
      <p:sp>
        <p:nvSpPr>
          <p:cNvPr id="373770" name="Text Box 10">
            <a:extLst>
              <a:ext uri="{FF2B5EF4-FFF2-40B4-BE49-F238E27FC236}">
                <a16:creationId xmlns:a16="http://schemas.microsoft.com/office/drawing/2014/main" id="{59A5C386-3441-1CA7-8B0C-156A6EDC886E}"/>
              </a:ext>
            </a:extLst>
          </p:cNvPr>
          <p:cNvSpPr txBox="1">
            <a:spLocks noChangeArrowheads="1"/>
          </p:cNvSpPr>
          <p:nvPr/>
        </p:nvSpPr>
        <p:spPr bwMode="auto">
          <a:xfrm>
            <a:off x="800100" y="5445125"/>
            <a:ext cx="2520950" cy="366713"/>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宋体" panose="02010600030101010101" pitchFamily="2" charset="-122"/>
                <a:ea typeface="Arial Unicode MS" panose="020B0604020202020204" pitchFamily="34" charset="-122"/>
              </a:rPr>
              <a:t>74HC4066</a:t>
            </a:r>
            <a:r>
              <a:rPr lang="zh-CN" altLang="en-US" sz="1800">
                <a:latin typeface="宋体" panose="02010600030101010101" pitchFamily="2" charset="-122"/>
                <a:ea typeface="Arial Unicode MS" panose="020B0604020202020204" pitchFamily="34" charset="-122"/>
              </a:rPr>
              <a:t>四路模拟开关</a:t>
            </a:r>
          </a:p>
        </p:txBody>
      </p:sp>
      <p:pic>
        <p:nvPicPr>
          <p:cNvPr id="14" name="Picture 58">
            <a:extLst>
              <a:ext uri="{FF2B5EF4-FFF2-40B4-BE49-F238E27FC236}">
                <a16:creationId xmlns:a16="http://schemas.microsoft.com/office/drawing/2014/main" id="{B511C373-3C4E-91FA-CA83-28309C0E4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688" y="55563"/>
            <a:ext cx="3354387" cy="398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73769" name="Object 9">
            <a:extLst>
              <a:ext uri="{FF2B5EF4-FFF2-40B4-BE49-F238E27FC236}">
                <a16:creationId xmlns:a16="http://schemas.microsoft.com/office/drawing/2014/main" id="{6A7ADE95-31D6-A53B-E9E0-884E61D0594B}"/>
              </a:ext>
            </a:extLst>
          </p:cNvPr>
          <p:cNvGraphicFramePr>
            <a:graphicFrameLocks noChangeAspect="1"/>
          </p:cNvGraphicFramePr>
          <p:nvPr/>
        </p:nvGraphicFramePr>
        <p:xfrm>
          <a:off x="107950" y="1268413"/>
          <a:ext cx="6634163" cy="4205287"/>
        </p:xfrm>
        <a:graphic>
          <a:graphicData uri="http://schemas.openxmlformats.org/presentationml/2006/ole">
            <mc:AlternateContent xmlns:mc="http://schemas.openxmlformats.org/markup-compatibility/2006">
              <mc:Choice xmlns:v="urn:schemas-microsoft-com:vml" Requires="v">
                <p:oleObj name="Visio" r:id="rId4" imgW="6641007" imgH="4248934" progId="Visio.Drawing.11">
                  <p:embed/>
                </p:oleObj>
              </mc:Choice>
              <mc:Fallback>
                <p:oleObj name="Visio" r:id="rId4" imgW="6641007" imgH="4248934"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268413"/>
                        <a:ext cx="6634163" cy="420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73769"/>
                                        </p:tgtEl>
                                        <p:attrNameLst>
                                          <p:attrName>style.visibility</p:attrName>
                                        </p:attrNameLst>
                                      </p:cBhvr>
                                      <p:to>
                                        <p:strVal val="visible"/>
                                      </p:to>
                                    </p:set>
                                    <p:animEffect transition="in" filter="checkerboard(across)">
                                      <p:cBhvr>
                                        <p:cTn id="7" dur="500"/>
                                        <p:tgtEl>
                                          <p:spTgt spid="3737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73765"/>
                                        </p:tgtEl>
                                        <p:attrNameLst>
                                          <p:attrName>style.visibility</p:attrName>
                                        </p:attrNameLst>
                                      </p:cBhvr>
                                      <p:to>
                                        <p:strVal val="visible"/>
                                      </p:to>
                                    </p:set>
                                    <p:animEffect transition="in" filter="box(in)">
                                      <p:cBhvr>
                                        <p:cTn id="12" dur="500"/>
                                        <p:tgtEl>
                                          <p:spTgt spid="3737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73766"/>
                                        </p:tgtEl>
                                        <p:attrNameLst>
                                          <p:attrName>style.visibility</p:attrName>
                                        </p:attrNameLst>
                                      </p:cBhvr>
                                      <p:to>
                                        <p:strVal val="visible"/>
                                      </p:to>
                                    </p:set>
                                    <p:animEffect transition="in" filter="box(in)">
                                      <p:cBhvr>
                                        <p:cTn id="17" dur="500"/>
                                        <p:tgtEl>
                                          <p:spTgt spid="3737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73767"/>
                                        </p:tgtEl>
                                        <p:attrNameLst>
                                          <p:attrName>style.visibility</p:attrName>
                                        </p:attrNameLst>
                                      </p:cBhvr>
                                      <p:to>
                                        <p:strVal val="visible"/>
                                      </p:to>
                                    </p:set>
                                    <p:animEffect transition="in" filter="box(in)">
                                      <p:cBhvr>
                                        <p:cTn id="27" dur="500"/>
                                        <p:tgtEl>
                                          <p:spTgt spid="3737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73770"/>
                                        </p:tgtEl>
                                        <p:attrNameLst>
                                          <p:attrName>style.visibility</p:attrName>
                                        </p:attrNameLst>
                                      </p:cBhvr>
                                      <p:to>
                                        <p:strVal val="visible"/>
                                      </p:to>
                                    </p:set>
                                    <p:animEffect transition="in" filter="box(in)">
                                      <p:cBhvr>
                                        <p:cTn id="32" dur="500"/>
                                        <p:tgtEl>
                                          <p:spTgt spid="373770"/>
                                        </p:tgtEl>
                                      </p:cBhvr>
                                    </p:animEffect>
                                  </p:childTnLst>
                                </p:cTn>
                              </p:par>
                              <p:par>
                                <p:cTn id="33" presetID="4" presetClass="entr" presetSubtype="16" fill="hold" nodeType="withEffect">
                                  <p:stCondLst>
                                    <p:cond delay="0"/>
                                  </p:stCondLst>
                                  <p:childTnLst>
                                    <p:set>
                                      <p:cBhvr>
                                        <p:cTn id="34" dur="1" fill="hold">
                                          <p:stCondLst>
                                            <p:cond delay="0"/>
                                          </p:stCondLst>
                                        </p:cTn>
                                        <p:tgtEl>
                                          <p:spTgt spid="373768"/>
                                        </p:tgtEl>
                                        <p:attrNameLst>
                                          <p:attrName>style.visibility</p:attrName>
                                        </p:attrNameLst>
                                      </p:cBhvr>
                                      <p:to>
                                        <p:strVal val="visible"/>
                                      </p:to>
                                    </p:set>
                                    <p:animEffect transition="in" filter="box(in)">
                                      <p:cBhvr>
                                        <p:cTn id="35" dur="500"/>
                                        <p:tgtEl>
                                          <p:spTgt spid="373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5" grpId="0" animBg="1"/>
      <p:bldP spid="373766" grpId="0" animBg="1"/>
      <p:bldP spid="373767" grpId="0" animBg="1"/>
      <p:bldP spid="37377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9">
            <a:extLst>
              <a:ext uri="{FF2B5EF4-FFF2-40B4-BE49-F238E27FC236}">
                <a16:creationId xmlns:a16="http://schemas.microsoft.com/office/drawing/2014/main" id="{32B77846-AFCE-8860-91C0-A007E4743AA3}"/>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59368E9E-AA14-455A-B432-8313C19EDD85}"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36</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54275" name="Text Box 4">
            <a:extLst>
              <a:ext uri="{FF2B5EF4-FFF2-40B4-BE49-F238E27FC236}">
                <a16:creationId xmlns:a16="http://schemas.microsoft.com/office/drawing/2014/main" id="{0E3EFF46-316A-D4C6-4E0C-9DF342F632F8}"/>
              </a:ext>
            </a:extLst>
          </p:cNvPr>
          <p:cNvSpPr txBox="1">
            <a:spLocks noChangeArrowheads="1"/>
          </p:cNvSpPr>
          <p:nvPr/>
        </p:nvSpPr>
        <p:spPr bwMode="auto">
          <a:xfrm>
            <a:off x="827088" y="188913"/>
            <a:ext cx="2268537" cy="406400"/>
          </a:xfrm>
          <a:prstGeom prst="rect">
            <a:avLst/>
          </a:prstGeom>
          <a:solidFill>
            <a:srgbClr val="FFFF00"/>
          </a:solidFill>
          <a:ln w="9525">
            <a:solidFill>
              <a:schemeClr val="tx1"/>
            </a:solidFill>
            <a:miter lim="800000"/>
            <a:headEnd/>
            <a:tailEnd/>
          </a:ln>
        </p:spPr>
        <p:txBody>
          <a:bodyPr>
            <a:spAutoFit/>
          </a:bodyPr>
          <a:lstStyle>
            <a:lvl1pPr marL="571500" indent="-5715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宋体" panose="02010600030101010101" pitchFamily="2" charset="-122"/>
              <a:buNone/>
            </a:pPr>
            <a:r>
              <a:rPr lang="en-US" altLang="zh-CN">
                <a:latin typeface="Arial" panose="020B0604020202020204" pitchFamily="34" charset="0"/>
                <a:ea typeface="Arial Unicode MS" panose="020B0604020202020204" pitchFamily="34" charset="-122"/>
              </a:rPr>
              <a:t>CMOS</a:t>
            </a:r>
            <a:r>
              <a:rPr lang="zh-CN" altLang="en-US">
                <a:latin typeface="Arial" panose="020B0604020202020204" pitchFamily="34" charset="0"/>
                <a:ea typeface="Arial Unicode MS" panose="020B0604020202020204" pitchFamily="34" charset="-122"/>
              </a:rPr>
              <a:t>传输门举例</a:t>
            </a:r>
          </a:p>
        </p:txBody>
      </p:sp>
      <p:sp>
        <p:nvSpPr>
          <p:cNvPr id="374787" name="Rectangle 3">
            <a:extLst>
              <a:ext uri="{FF2B5EF4-FFF2-40B4-BE49-F238E27FC236}">
                <a16:creationId xmlns:a16="http://schemas.microsoft.com/office/drawing/2014/main" id="{7AA46674-2820-D33D-C451-F1C9DD1FC528}"/>
              </a:ext>
            </a:extLst>
          </p:cNvPr>
          <p:cNvSpPr>
            <a:spLocks noGrp="1"/>
          </p:cNvSpPr>
          <p:nvPr>
            <p:ph type="title" idx="4294967295"/>
          </p:nvPr>
        </p:nvSpPr>
        <p:spPr/>
        <p:txBody>
          <a:bodyPr/>
          <a:lstStyle/>
          <a:p>
            <a:pPr>
              <a:defRPr/>
            </a:pPr>
            <a:r>
              <a:rPr lang="en-US" altLang="zh-CN" sz="2400" cap="none"/>
              <a:t>CMOS</a:t>
            </a:r>
            <a:r>
              <a:rPr lang="zh-CN" altLang="en-US" sz="2400" cap="none"/>
              <a:t>传输门举例</a:t>
            </a:r>
          </a:p>
        </p:txBody>
      </p:sp>
      <p:sp>
        <p:nvSpPr>
          <p:cNvPr id="54277" name="Text Box 4">
            <a:extLst>
              <a:ext uri="{FF2B5EF4-FFF2-40B4-BE49-F238E27FC236}">
                <a16:creationId xmlns:a16="http://schemas.microsoft.com/office/drawing/2014/main" id="{863A2EB0-DAE1-3A63-507F-1293686C1687}"/>
              </a:ext>
            </a:extLst>
          </p:cNvPr>
          <p:cNvSpPr txBox="1">
            <a:spLocks noChangeArrowheads="1"/>
          </p:cNvSpPr>
          <p:nvPr/>
        </p:nvSpPr>
        <p:spPr bwMode="auto">
          <a:xfrm>
            <a:off x="827088" y="620713"/>
            <a:ext cx="7993062" cy="3762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宋体" panose="02010600030101010101" pitchFamily="2" charset="-122"/>
                <a:ea typeface="Arial Unicode MS" panose="020B0604020202020204" pitchFamily="34" charset="-122"/>
              </a:rPr>
              <a:t>右图为利用</a:t>
            </a:r>
            <a:r>
              <a:rPr lang="en-US" altLang="zh-CN" sz="1800">
                <a:latin typeface="宋体" panose="02010600030101010101" pitchFamily="2" charset="-122"/>
                <a:ea typeface="Arial Unicode MS" panose="020B0604020202020204" pitchFamily="34" charset="-122"/>
              </a:rPr>
              <a:t>74HC4066</a:t>
            </a:r>
            <a:r>
              <a:rPr lang="zh-CN" altLang="en-US" sz="1800">
                <a:latin typeface="宋体" panose="02010600030101010101" pitchFamily="2" charset="-122"/>
                <a:ea typeface="Arial Unicode MS" panose="020B0604020202020204" pitchFamily="34" charset="-122"/>
              </a:rPr>
              <a:t>，控制立体声音频系统中的两对扬声器的选择与静音。</a:t>
            </a:r>
          </a:p>
        </p:txBody>
      </p:sp>
      <p:sp>
        <p:nvSpPr>
          <p:cNvPr id="374789" name="Rectangle 5">
            <a:extLst>
              <a:ext uri="{FF2B5EF4-FFF2-40B4-BE49-F238E27FC236}">
                <a16:creationId xmlns:a16="http://schemas.microsoft.com/office/drawing/2014/main" id="{614377BD-3D2E-60BA-1514-524DA9319509}"/>
              </a:ext>
            </a:extLst>
          </p:cNvPr>
          <p:cNvSpPr>
            <a:spLocks noChangeArrowheads="1"/>
          </p:cNvSpPr>
          <p:nvPr/>
        </p:nvSpPr>
        <p:spPr bwMode="auto">
          <a:xfrm>
            <a:off x="755650" y="1211263"/>
            <a:ext cx="2160588" cy="1749425"/>
          </a:xfrm>
          <a:prstGeom prst="rect">
            <a:avLst/>
          </a:prstGeom>
          <a:solidFill>
            <a:srgbClr val="B9CD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latin typeface="宋体" panose="02010600030101010101" pitchFamily="2" charset="-122"/>
                <a:ea typeface="Arial Unicode MS" panose="020B0604020202020204" pitchFamily="34" charset="-122"/>
              </a:rPr>
              <a:t>A</a:t>
            </a:r>
            <a:r>
              <a:rPr lang="zh-CN" altLang="en-US" sz="1800">
                <a:latin typeface="宋体" panose="02010600030101010101" pitchFamily="2" charset="-122"/>
                <a:ea typeface="Arial Unicode MS" panose="020B0604020202020204" pitchFamily="34" charset="-122"/>
              </a:rPr>
              <a:t>断开</a:t>
            </a:r>
            <a:r>
              <a:rPr lang="en-US" altLang="zh-CN" sz="1800">
                <a:latin typeface="宋体" panose="02010600030101010101" pitchFamily="2" charset="-122"/>
                <a:ea typeface="Arial Unicode MS" panose="020B0604020202020204" pitchFamily="34" charset="-122"/>
              </a:rPr>
              <a:t>(</a:t>
            </a:r>
            <a:r>
              <a:rPr lang="zh-CN" altLang="en-US" sz="1800">
                <a:latin typeface="宋体" panose="02010600030101010101" pitchFamily="2" charset="-122"/>
                <a:ea typeface="Arial Unicode MS" panose="020B0604020202020204" pitchFamily="34" charset="-122"/>
              </a:rPr>
              <a:t>高电平</a:t>
            </a:r>
            <a:r>
              <a:rPr lang="en-US" altLang="zh-CN" sz="1800">
                <a:latin typeface="宋体" panose="02010600030101010101" pitchFamily="2" charset="-122"/>
                <a:ea typeface="Arial Unicode MS" panose="020B0604020202020204" pitchFamily="34" charset="-122"/>
              </a:rPr>
              <a:t>)</a:t>
            </a:r>
            <a:r>
              <a:rPr lang="zh-CN" altLang="en-US" sz="1800">
                <a:latin typeface="宋体" panose="02010600030101010101" pitchFamily="2" charset="-122"/>
                <a:ea typeface="Arial Unicode MS" panose="020B0604020202020204" pitchFamily="34" charset="-122"/>
              </a:rPr>
              <a:t> </a:t>
            </a:r>
          </a:p>
          <a:p>
            <a:pPr eaLnBrk="1" hangingPunct="1">
              <a:spcBef>
                <a:spcPct val="0"/>
              </a:spcBef>
              <a:buClrTx/>
              <a:buFontTx/>
              <a:buNone/>
            </a:pPr>
            <a:r>
              <a:rPr lang="zh-CN" altLang="en-US" sz="1800">
                <a:latin typeface="宋体" panose="02010600030101010101" pitchFamily="2" charset="-122"/>
                <a:ea typeface="Arial Unicode MS" panose="020B0604020202020204" pitchFamily="34" charset="-122"/>
              </a:rPr>
              <a:t> </a:t>
            </a:r>
            <a:r>
              <a:rPr lang="en-US" altLang="zh-CN" sz="1800">
                <a:latin typeface="宋体" panose="02010600030101010101" pitchFamily="2" charset="-122"/>
                <a:ea typeface="Arial Unicode MS" panose="020B0604020202020204" pitchFamily="34" charset="-122"/>
              </a:rPr>
              <a:t>-- </a:t>
            </a:r>
            <a:r>
              <a:rPr lang="zh-CN" altLang="en-US" sz="1800">
                <a:latin typeface="宋体" panose="02010600030101010101" pitchFamily="2" charset="-122"/>
                <a:ea typeface="Arial Unicode MS" panose="020B0604020202020204" pitchFamily="34" charset="-122"/>
              </a:rPr>
              <a:t>启动</a:t>
            </a:r>
            <a:r>
              <a:rPr lang="en-US" altLang="zh-CN" sz="1800">
                <a:latin typeface="宋体" panose="02010600030101010101" pitchFamily="2" charset="-122"/>
                <a:ea typeface="Arial Unicode MS" panose="020B0604020202020204" pitchFamily="34" charset="-122"/>
              </a:rPr>
              <a:t>A</a:t>
            </a:r>
            <a:r>
              <a:rPr lang="zh-CN" altLang="en-US" sz="1800">
                <a:latin typeface="宋体" panose="02010600030101010101" pitchFamily="2" charset="-122"/>
                <a:ea typeface="Arial Unicode MS" panose="020B0604020202020204" pitchFamily="34" charset="-122"/>
              </a:rPr>
              <a:t>扬声器</a:t>
            </a:r>
          </a:p>
          <a:p>
            <a:pPr eaLnBrk="1" hangingPunct="1">
              <a:spcBef>
                <a:spcPct val="0"/>
              </a:spcBef>
              <a:buClrTx/>
              <a:buFontTx/>
              <a:buNone/>
            </a:pPr>
            <a:r>
              <a:rPr lang="en-US" altLang="zh-CN" sz="1800">
                <a:latin typeface="宋体" panose="02010600030101010101" pitchFamily="2" charset="-122"/>
                <a:ea typeface="Arial Unicode MS" panose="020B0604020202020204" pitchFamily="34" charset="-122"/>
              </a:rPr>
              <a:t>B</a:t>
            </a:r>
            <a:r>
              <a:rPr lang="zh-CN" altLang="en-US" sz="1800">
                <a:latin typeface="宋体" panose="02010600030101010101" pitchFamily="2" charset="-122"/>
                <a:ea typeface="Arial Unicode MS" panose="020B0604020202020204" pitchFamily="34" charset="-122"/>
              </a:rPr>
              <a:t>断开</a:t>
            </a:r>
            <a:r>
              <a:rPr lang="en-US" altLang="zh-CN" sz="1800">
                <a:latin typeface="宋体" panose="02010600030101010101" pitchFamily="2" charset="-122"/>
                <a:ea typeface="Arial Unicode MS" panose="020B0604020202020204" pitchFamily="34" charset="-122"/>
              </a:rPr>
              <a:t>(</a:t>
            </a:r>
            <a:r>
              <a:rPr lang="zh-CN" altLang="en-US" sz="1800">
                <a:latin typeface="宋体" panose="02010600030101010101" pitchFamily="2" charset="-122"/>
                <a:ea typeface="Arial Unicode MS" panose="020B0604020202020204" pitchFamily="34" charset="-122"/>
              </a:rPr>
              <a:t>高电平</a:t>
            </a:r>
            <a:r>
              <a:rPr lang="en-US" altLang="zh-CN" sz="1800">
                <a:latin typeface="宋体" panose="02010600030101010101" pitchFamily="2" charset="-122"/>
                <a:ea typeface="Arial Unicode MS" panose="020B0604020202020204" pitchFamily="34" charset="-122"/>
              </a:rPr>
              <a:t>)</a:t>
            </a:r>
            <a:r>
              <a:rPr lang="zh-CN" altLang="en-US" sz="1800">
                <a:latin typeface="宋体" panose="02010600030101010101" pitchFamily="2" charset="-122"/>
                <a:ea typeface="Arial Unicode MS" panose="020B0604020202020204" pitchFamily="34" charset="-122"/>
              </a:rPr>
              <a:t> </a:t>
            </a:r>
          </a:p>
          <a:p>
            <a:pPr eaLnBrk="1" hangingPunct="1">
              <a:spcBef>
                <a:spcPct val="0"/>
              </a:spcBef>
              <a:buClrTx/>
              <a:buFontTx/>
              <a:buNone/>
            </a:pPr>
            <a:r>
              <a:rPr lang="zh-CN" altLang="en-US" sz="1800">
                <a:latin typeface="宋体" panose="02010600030101010101" pitchFamily="2" charset="-122"/>
                <a:ea typeface="Arial Unicode MS" panose="020B0604020202020204" pitchFamily="34" charset="-122"/>
              </a:rPr>
              <a:t> </a:t>
            </a:r>
            <a:r>
              <a:rPr lang="en-US" altLang="zh-CN" sz="1800">
                <a:latin typeface="宋体" panose="02010600030101010101" pitchFamily="2" charset="-122"/>
                <a:ea typeface="Arial Unicode MS" panose="020B0604020202020204" pitchFamily="34" charset="-122"/>
              </a:rPr>
              <a:t>-- </a:t>
            </a:r>
            <a:r>
              <a:rPr lang="zh-CN" altLang="en-US" sz="1800">
                <a:latin typeface="宋体" panose="02010600030101010101" pitchFamily="2" charset="-122"/>
                <a:ea typeface="Arial Unicode MS" panose="020B0604020202020204" pitchFamily="34" charset="-122"/>
              </a:rPr>
              <a:t>启动</a:t>
            </a:r>
            <a:r>
              <a:rPr lang="en-US" altLang="zh-CN" sz="1800">
                <a:latin typeface="宋体" panose="02010600030101010101" pitchFamily="2" charset="-122"/>
                <a:ea typeface="Arial Unicode MS" panose="020B0604020202020204" pitchFamily="34" charset="-122"/>
              </a:rPr>
              <a:t>B</a:t>
            </a:r>
            <a:r>
              <a:rPr lang="zh-CN" altLang="en-US" sz="1800">
                <a:latin typeface="宋体" panose="02010600030101010101" pitchFamily="2" charset="-122"/>
                <a:ea typeface="Arial Unicode MS" panose="020B0604020202020204" pitchFamily="34" charset="-122"/>
              </a:rPr>
              <a:t>扬声器</a:t>
            </a:r>
          </a:p>
          <a:p>
            <a:pPr eaLnBrk="1" hangingPunct="1">
              <a:spcBef>
                <a:spcPct val="0"/>
              </a:spcBef>
              <a:buClrTx/>
              <a:buFontTx/>
              <a:buNone/>
            </a:pPr>
            <a:r>
              <a:rPr lang="en-US" altLang="zh-CN" sz="1800">
                <a:latin typeface="宋体" panose="02010600030101010101" pitchFamily="2" charset="-122"/>
                <a:ea typeface="Arial Unicode MS" panose="020B0604020202020204" pitchFamily="34" charset="-122"/>
              </a:rPr>
              <a:t>Q</a:t>
            </a:r>
            <a:r>
              <a:rPr lang="zh-CN" altLang="en-US" sz="1800">
                <a:latin typeface="宋体" panose="02010600030101010101" pitchFamily="2" charset="-122"/>
                <a:ea typeface="Arial Unicode MS" panose="020B0604020202020204" pitchFamily="34" charset="-122"/>
              </a:rPr>
              <a:t>闭合</a:t>
            </a:r>
            <a:r>
              <a:rPr lang="en-US" altLang="zh-CN" sz="1800">
                <a:latin typeface="宋体" panose="02010600030101010101" pitchFamily="2" charset="-122"/>
                <a:ea typeface="Arial Unicode MS" panose="020B0604020202020204" pitchFamily="34" charset="-122"/>
              </a:rPr>
              <a:t>(</a:t>
            </a:r>
            <a:r>
              <a:rPr lang="zh-CN" altLang="en-US" sz="1800">
                <a:latin typeface="宋体" panose="02010600030101010101" pitchFamily="2" charset="-122"/>
                <a:ea typeface="Arial Unicode MS" panose="020B0604020202020204" pitchFamily="34" charset="-122"/>
              </a:rPr>
              <a:t>低电平</a:t>
            </a:r>
            <a:r>
              <a:rPr lang="en-US" altLang="zh-CN" sz="1800">
                <a:latin typeface="宋体" panose="02010600030101010101" pitchFamily="2" charset="-122"/>
                <a:ea typeface="Arial Unicode MS" panose="020B0604020202020204" pitchFamily="34" charset="-122"/>
              </a:rPr>
              <a:t>)</a:t>
            </a:r>
          </a:p>
          <a:p>
            <a:pPr eaLnBrk="1" hangingPunct="1">
              <a:spcBef>
                <a:spcPct val="0"/>
              </a:spcBef>
              <a:buClrTx/>
              <a:buFontTx/>
              <a:buNone/>
            </a:pPr>
            <a:r>
              <a:rPr lang="zh-CN" altLang="en-US" sz="1800">
                <a:latin typeface="宋体" panose="02010600030101010101" pitchFamily="2" charset="-122"/>
                <a:ea typeface="Arial Unicode MS" panose="020B0604020202020204" pitchFamily="34" charset="-122"/>
              </a:rPr>
              <a:t> </a:t>
            </a:r>
            <a:r>
              <a:rPr lang="en-US" altLang="zh-CN" sz="1800">
                <a:latin typeface="宋体" panose="02010600030101010101" pitchFamily="2" charset="-122"/>
                <a:ea typeface="Arial Unicode MS" panose="020B0604020202020204" pitchFamily="34" charset="-122"/>
              </a:rPr>
              <a:t>-- </a:t>
            </a:r>
            <a:r>
              <a:rPr lang="zh-CN" altLang="en-US" sz="1800">
                <a:latin typeface="宋体" panose="02010600030101010101" pitchFamily="2" charset="-122"/>
                <a:ea typeface="Arial Unicode MS" panose="020B0604020202020204" pitchFamily="34" charset="-122"/>
              </a:rPr>
              <a:t>静音</a:t>
            </a:r>
          </a:p>
        </p:txBody>
      </p:sp>
      <p:graphicFrame>
        <p:nvGraphicFramePr>
          <p:cNvPr id="54279" name="Object 6">
            <a:extLst>
              <a:ext uri="{FF2B5EF4-FFF2-40B4-BE49-F238E27FC236}">
                <a16:creationId xmlns:a16="http://schemas.microsoft.com/office/drawing/2014/main" id="{FF04176A-E3C3-E7EB-8B6D-793DF080997A}"/>
              </a:ext>
            </a:extLst>
          </p:cNvPr>
          <p:cNvGraphicFramePr>
            <a:graphicFrameLocks noChangeAspect="1"/>
          </p:cNvGraphicFramePr>
          <p:nvPr/>
        </p:nvGraphicFramePr>
        <p:xfrm>
          <a:off x="2916238" y="1009650"/>
          <a:ext cx="6227762" cy="5848350"/>
        </p:xfrm>
        <a:graphic>
          <a:graphicData uri="http://schemas.openxmlformats.org/presentationml/2006/ole">
            <mc:AlternateContent xmlns:mc="http://schemas.openxmlformats.org/markup-compatibility/2006">
              <mc:Choice xmlns:v="urn:schemas-microsoft-com:vml" Requires="v">
                <p:oleObj name="Visio" r:id="rId2" imgW="9626555" imgH="9040238" progId="Visio.Drawing.11">
                  <p:embed/>
                </p:oleObj>
              </mc:Choice>
              <mc:Fallback>
                <p:oleObj name="Visio" r:id="rId2" imgW="9626555" imgH="9040238" progId="Visio.Drawing.11">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009650"/>
                        <a:ext cx="6227762" cy="584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box(in)">
                                      <p:cBhvr>
                                        <p:cTn id="7" dur="500"/>
                                        <p:tgtEl>
                                          <p:spTgt spid="374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9">
            <a:extLst>
              <a:ext uri="{FF2B5EF4-FFF2-40B4-BE49-F238E27FC236}">
                <a16:creationId xmlns:a16="http://schemas.microsoft.com/office/drawing/2014/main" id="{382BF8D9-7510-391D-A3FE-22F5AE9935EA}"/>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ACC5FDFE-E549-4148-8497-CF1D46F93A1F}"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37</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55299" name="Text Box 8">
            <a:extLst>
              <a:ext uri="{FF2B5EF4-FFF2-40B4-BE49-F238E27FC236}">
                <a16:creationId xmlns:a16="http://schemas.microsoft.com/office/drawing/2014/main" id="{D54442CB-5B14-C8DB-1E19-3C93CC0E7170}"/>
              </a:ext>
            </a:extLst>
          </p:cNvPr>
          <p:cNvSpPr txBox="1">
            <a:spLocks noChangeArrowheads="1"/>
          </p:cNvSpPr>
          <p:nvPr/>
        </p:nvSpPr>
        <p:spPr bwMode="auto">
          <a:xfrm>
            <a:off x="827088" y="1474788"/>
            <a:ext cx="8316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a:latin typeface="Arial" panose="020B0604020202020204" pitchFamily="34" charset="0"/>
                <a:ea typeface="Arial Unicode MS" panose="020B0604020202020204" pitchFamily="34" charset="-122"/>
              </a:rPr>
              <a:t>（</a:t>
            </a:r>
            <a:r>
              <a:rPr lang="en-US" altLang="zh-CN" sz="2400">
                <a:latin typeface="Arial" panose="020B0604020202020204" pitchFamily="34" charset="0"/>
                <a:ea typeface="Arial Unicode MS" panose="020B0604020202020204" pitchFamily="34" charset="-122"/>
              </a:rPr>
              <a:t>1</a:t>
            </a:r>
            <a:r>
              <a:rPr lang="zh-CN" altLang="en-US" sz="2400">
                <a:latin typeface="Arial" panose="020B0604020202020204" pitchFamily="34" charset="0"/>
                <a:ea typeface="Arial Unicode MS" panose="020B0604020202020204" pitchFamily="34" charset="-122"/>
              </a:rPr>
              <a:t>）三态输出门工作原理</a:t>
            </a:r>
            <a:endParaRPr lang="zh-CN" altLang="en-US" sz="2400" b="0" baseline="-25000">
              <a:latin typeface="Arial" panose="020B0604020202020204" pitchFamily="34" charset="0"/>
              <a:ea typeface="Arial Unicode MS" panose="020B0604020202020204" pitchFamily="34" charset="-122"/>
            </a:endParaRPr>
          </a:p>
        </p:txBody>
      </p:sp>
      <p:sp>
        <p:nvSpPr>
          <p:cNvPr id="346116" name="Text Box 8">
            <a:extLst>
              <a:ext uri="{FF2B5EF4-FFF2-40B4-BE49-F238E27FC236}">
                <a16:creationId xmlns:a16="http://schemas.microsoft.com/office/drawing/2014/main" id="{D561EF0B-EF1B-DCA1-3972-33A8B29133E0}"/>
              </a:ext>
            </a:extLst>
          </p:cNvPr>
          <p:cNvSpPr txBox="1">
            <a:spLocks noChangeArrowheads="1"/>
          </p:cNvSpPr>
          <p:nvPr/>
        </p:nvSpPr>
        <p:spPr bwMode="auto">
          <a:xfrm>
            <a:off x="993775" y="3043238"/>
            <a:ext cx="815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a:latin typeface="Arial" panose="020B0604020202020204" pitchFamily="34" charset="0"/>
                <a:ea typeface="Arial Unicode MS" panose="020B0604020202020204" pitchFamily="34" charset="-122"/>
              </a:rPr>
              <a:t>工作状态：</a:t>
            </a:r>
            <a:r>
              <a:rPr lang="zh-CN" altLang="en-US" sz="2400" b="0">
                <a:latin typeface="Arial" panose="020B0604020202020204" pitchFamily="34" charset="0"/>
                <a:ea typeface="Arial Unicode MS" panose="020B0604020202020204" pitchFamily="34" charset="-122"/>
              </a:rPr>
              <a:t>高电平、低电平、高阻态（禁止态、开路态）</a:t>
            </a:r>
          </a:p>
        </p:txBody>
      </p:sp>
      <p:sp>
        <p:nvSpPr>
          <p:cNvPr id="9" name="Text Box 8">
            <a:extLst>
              <a:ext uri="{FF2B5EF4-FFF2-40B4-BE49-F238E27FC236}">
                <a16:creationId xmlns:a16="http://schemas.microsoft.com/office/drawing/2014/main" id="{86753B41-2DBC-DA9B-1BDD-6E925799F80C}"/>
              </a:ext>
            </a:extLst>
          </p:cNvPr>
          <p:cNvSpPr txBox="1">
            <a:spLocks noChangeArrowheads="1"/>
          </p:cNvSpPr>
          <p:nvPr/>
        </p:nvSpPr>
        <p:spPr bwMode="auto">
          <a:xfrm>
            <a:off x="993775" y="1973263"/>
            <a:ext cx="81502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Arial" panose="020B0604020202020204" pitchFamily="34" charset="0"/>
              <a:buChar char="•"/>
            </a:pPr>
            <a:r>
              <a:rPr lang="zh-CN" altLang="en-US" sz="2400">
                <a:latin typeface="Arial" panose="020B0604020202020204" pitchFamily="34" charset="0"/>
                <a:ea typeface="Arial Unicode MS" panose="020B0604020202020204" pitchFamily="34" charset="-122"/>
              </a:rPr>
              <a:t>三态逻辑输出门</a:t>
            </a:r>
            <a:r>
              <a:rPr lang="en-US" altLang="zh-CN" sz="2400">
                <a:latin typeface="Arial" panose="020B0604020202020204" pitchFamily="34" charset="0"/>
                <a:ea typeface="Arial Unicode MS" panose="020B0604020202020204" pitchFamily="34" charset="-122"/>
              </a:rPr>
              <a:t>TSL(three state logic)</a:t>
            </a:r>
          </a:p>
          <a:p>
            <a:pPr eaLnBrk="1" hangingPunct="1">
              <a:spcBef>
                <a:spcPct val="0"/>
              </a:spcBef>
              <a:buClrTx/>
              <a:buFont typeface="Arial" panose="020B0604020202020204" pitchFamily="34" charset="0"/>
              <a:buChar char="•"/>
            </a:pPr>
            <a:endParaRPr lang="en-US" altLang="zh-CN" sz="1400">
              <a:latin typeface="Arial" panose="020B0604020202020204" pitchFamily="34" charset="0"/>
              <a:ea typeface="Arial Unicode MS" panose="020B0604020202020204" pitchFamily="34" charset="-122"/>
            </a:endParaRPr>
          </a:p>
          <a:p>
            <a:pPr eaLnBrk="1" hangingPunct="1">
              <a:spcBef>
                <a:spcPct val="0"/>
              </a:spcBef>
              <a:buClrTx/>
              <a:buFontTx/>
              <a:buNone/>
            </a:pPr>
            <a:r>
              <a:rPr lang="en-US" altLang="zh-CN" sz="2400" b="0">
                <a:latin typeface="Arial" panose="020B0604020202020204" pitchFamily="34" charset="0"/>
                <a:ea typeface="Arial Unicode MS" panose="020B0604020202020204" pitchFamily="34" charset="-122"/>
              </a:rPr>
              <a:t>——</a:t>
            </a:r>
            <a:r>
              <a:rPr lang="zh-CN" altLang="en-US" sz="2400" b="0">
                <a:latin typeface="Arial" panose="020B0604020202020204" pitchFamily="34" charset="0"/>
                <a:ea typeface="Arial Unicode MS" panose="020B0604020202020204" pitchFamily="34" charset="-122"/>
              </a:rPr>
              <a:t>在一般逻辑门的基础上增加控制电路和控制端构成</a:t>
            </a:r>
          </a:p>
        </p:txBody>
      </p:sp>
      <p:sp>
        <p:nvSpPr>
          <p:cNvPr id="346118" name="Rectangle 6">
            <a:extLst>
              <a:ext uri="{FF2B5EF4-FFF2-40B4-BE49-F238E27FC236}">
                <a16:creationId xmlns:a16="http://schemas.microsoft.com/office/drawing/2014/main" id="{18AFB1BE-64AF-2B10-D203-86825214FC2C}"/>
              </a:ext>
            </a:extLst>
          </p:cNvPr>
          <p:cNvSpPr>
            <a:spLocks noGrp="1"/>
          </p:cNvSpPr>
          <p:nvPr>
            <p:ph type="title" idx="4294967295"/>
          </p:nvPr>
        </p:nvSpPr>
        <p:spPr/>
        <p:txBody>
          <a:bodyPr/>
          <a:lstStyle/>
          <a:p>
            <a:pPr>
              <a:defRPr/>
            </a:pPr>
            <a:r>
              <a:rPr lang="zh-CN" altLang="en-US" sz="2400" cap="none"/>
              <a:t>三态输出门</a:t>
            </a:r>
          </a:p>
        </p:txBody>
      </p:sp>
      <p:grpSp>
        <p:nvGrpSpPr>
          <p:cNvPr id="346119" name="组合 30">
            <a:extLst>
              <a:ext uri="{FF2B5EF4-FFF2-40B4-BE49-F238E27FC236}">
                <a16:creationId xmlns:a16="http://schemas.microsoft.com/office/drawing/2014/main" id="{78371A43-4D28-91C5-5324-1EED0073A170}"/>
              </a:ext>
            </a:extLst>
          </p:cNvPr>
          <p:cNvGrpSpPr>
            <a:grpSpLocks/>
          </p:cNvGrpSpPr>
          <p:nvPr/>
        </p:nvGrpSpPr>
        <p:grpSpPr bwMode="auto">
          <a:xfrm>
            <a:off x="755650" y="4797425"/>
            <a:ext cx="3906838" cy="1643063"/>
            <a:chOff x="738135" y="2917818"/>
            <a:chExt cx="3906891" cy="1643085"/>
          </a:xfrm>
        </p:grpSpPr>
        <p:grpSp>
          <p:nvGrpSpPr>
            <p:cNvPr id="55320" name="组合 9">
              <a:extLst>
                <a:ext uri="{FF2B5EF4-FFF2-40B4-BE49-F238E27FC236}">
                  <a16:creationId xmlns:a16="http://schemas.microsoft.com/office/drawing/2014/main" id="{46D09C86-D538-3F70-573D-C8FD8FAE6F1E}"/>
                </a:ext>
              </a:extLst>
            </p:cNvPr>
            <p:cNvGrpSpPr>
              <a:grpSpLocks/>
            </p:cNvGrpSpPr>
            <p:nvPr/>
          </p:nvGrpSpPr>
          <p:grpSpPr bwMode="auto">
            <a:xfrm>
              <a:off x="1012804" y="3325810"/>
              <a:ext cx="1173163" cy="654844"/>
              <a:chOff x="663575" y="2000250"/>
              <a:chExt cx="1173163" cy="654844"/>
            </a:xfrm>
          </p:grpSpPr>
          <p:sp>
            <p:nvSpPr>
              <p:cNvPr id="55331" name="AutoShape 11">
                <a:extLst>
                  <a:ext uri="{FF2B5EF4-FFF2-40B4-BE49-F238E27FC236}">
                    <a16:creationId xmlns:a16="http://schemas.microsoft.com/office/drawing/2014/main" id="{E274DE35-8F55-332D-5DAE-55A461D337D3}"/>
                  </a:ext>
                </a:extLst>
              </p:cNvPr>
              <p:cNvSpPr>
                <a:spLocks noChangeArrowheads="1"/>
              </p:cNvSpPr>
              <p:nvPr/>
            </p:nvSpPr>
            <p:spPr bwMode="auto">
              <a:xfrm rot="5400000">
                <a:off x="981075" y="2163762"/>
                <a:ext cx="490538" cy="4921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5332" name="Oval 12">
                <a:extLst>
                  <a:ext uri="{FF2B5EF4-FFF2-40B4-BE49-F238E27FC236}">
                    <a16:creationId xmlns:a16="http://schemas.microsoft.com/office/drawing/2014/main" id="{1E7E7FAF-4C04-2CFF-D69F-BED516CB3720}"/>
                  </a:ext>
                </a:extLst>
              </p:cNvPr>
              <p:cNvSpPr>
                <a:spLocks noChangeArrowheads="1"/>
              </p:cNvSpPr>
              <p:nvPr/>
            </p:nvSpPr>
            <p:spPr bwMode="auto">
              <a:xfrm>
                <a:off x="1481138" y="2365375"/>
                <a:ext cx="76200" cy="889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5333" name="Oval 13">
                <a:extLst>
                  <a:ext uri="{FF2B5EF4-FFF2-40B4-BE49-F238E27FC236}">
                    <a16:creationId xmlns:a16="http://schemas.microsoft.com/office/drawing/2014/main" id="{2247E986-7B47-F644-DE2A-32107D7266B2}"/>
                  </a:ext>
                </a:extLst>
              </p:cNvPr>
              <p:cNvSpPr>
                <a:spLocks noChangeArrowheads="1"/>
              </p:cNvSpPr>
              <p:nvPr/>
            </p:nvSpPr>
            <p:spPr bwMode="auto">
              <a:xfrm>
                <a:off x="1201738" y="2190750"/>
                <a:ext cx="76200" cy="889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5334" name="Line 14">
                <a:extLst>
                  <a:ext uri="{FF2B5EF4-FFF2-40B4-BE49-F238E27FC236}">
                    <a16:creationId xmlns:a16="http://schemas.microsoft.com/office/drawing/2014/main" id="{52A5BCFD-B83E-0E5A-AD8E-788D06C9240E}"/>
                  </a:ext>
                </a:extLst>
              </p:cNvPr>
              <p:cNvSpPr>
                <a:spLocks noChangeShapeType="1"/>
              </p:cNvSpPr>
              <p:nvPr/>
            </p:nvSpPr>
            <p:spPr bwMode="auto">
              <a:xfrm>
                <a:off x="1249363" y="2000250"/>
                <a:ext cx="0" cy="184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5" name="Line 15">
                <a:extLst>
                  <a:ext uri="{FF2B5EF4-FFF2-40B4-BE49-F238E27FC236}">
                    <a16:creationId xmlns:a16="http://schemas.microsoft.com/office/drawing/2014/main" id="{F6C33877-71F7-0567-8807-9E98C2301CF9}"/>
                  </a:ext>
                </a:extLst>
              </p:cNvPr>
              <p:cNvSpPr>
                <a:spLocks noChangeShapeType="1"/>
              </p:cNvSpPr>
              <p:nvPr/>
            </p:nvSpPr>
            <p:spPr bwMode="auto">
              <a:xfrm>
                <a:off x="663575" y="2414588"/>
                <a:ext cx="327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6" name="Line 17">
                <a:extLst>
                  <a:ext uri="{FF2B5EF4-FFF2-40B4-BE49-F238E27FC236}">
                    <a16:creationId xmlns:a16="http://schemas.microsoft.com/office/drawing/2014/main" id="{00927888-5B5B-5040-0E2C-C0101416E51A}"/>
                  </a:ext>
                </a:extLst>
              </p:cNvPr>
              <p:cNvSpPr>
                <a:spLocks noChangeShapeType="1"/>
              </p:cNvSpPr>
              <p:nvPr/>
            </p:nvSpPr>
            <p:spPr bwMode="auto">
              <a:xfrm>
                <a:off x="1568450" y="2405063"/>
                <a:ext cx="268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321" name="组合 19">
              <a:extLst>
                <a:ext uri="{FF2B5EF4-FFF2-40B4-BE49-F238E27FC236}">
                  <a16:creationId xmlns:a16="http://schemas.microsoft.com/office/drawing/2014/main" id="{02E8928A-05FF-1E98-6700-9D2E464C11B4}"/>
                </a:ext>
              </a:extLst>
            </p:cNvPr>
            <p:cNvGrpSpPr>
              <a:grpSpLocks/>
            </p:cNvGrpSpPr>
            <p:nvPr/>
          </p:nvGrpSpPr>
          <p:grpSpPr bwMode="auto">
            <a:xfrm>
              <a:off x="3038454" y="3282948"/>
              <a:ext cx="1173163" cy="654844"/>
              <a:chOff x="2689225" y="1957388"/>
              <a:chExt cx="1173163" cy="654844"/>
            </a:xfrm>
          </p:grpSpPr>
          <p:sp>
            <p:nvSpPr>
              <p:cNvPr id="55326" name="AutoShape 18">
                <a:extLst>
                  <a:ext uri="{FF2B5EF4-FFF2-40B4-BE49-F238E27FC236}">
                    <a16:creationId xmlns:a16="http://schemas.microsoft.com/office/drawing/2014/main" id="{40D8128F-DD7A-D74A-2573-0D1EDD695BBC}"/>
                  </a:ext>
                </a:extLst>
              </p:cNvPr>
              <p:cNvSpPr>
                <a:spLocks noChangeArrowheads="1"/>
              </p:cNvSpPr>
              <p:nvPr/>
            </p:nvSpPr>
            <p:spPr bwMode="auto">
              <a:xfrm rot="5400000">
                <a:off x="3006725" y="2120900"/>
                <a:ext cx="490538" cy="4921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5327" name="Oval 19">
                <a:extLst>
                  <a:ext uri="{FF2B5EF4-FFF2-40B4-BE49-F238E27FC236}">
                    <a16:creationId xmlns:a16="http://schemas.microsoft.com/office/drawing/2014/main" id="{3A386814-E6E9-9E40-0E25-566AA20229CE}"/>
                  </a:ext>
                </a:extLst>
              </p:cNvPr>
              <p:cNvSpPr>
                <a:spLocks noChangeArrowheads="1"/>
              </p:cNvSpPr>
              <p:nvPr/>
            </p:nvSpPr>
            <p:spPr bwMode="auto">
              <a:xfrm>
                <a:off x="3506788" y="2322513"/>
                <a:ext cx="76200" cy="889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5328" name="Line 21">
                <a:extLst>
                  <a:ext uri="{FF2B5EF4-FFF2-40B4-BE49-F238E27FC236}">
                    <a16:creationId xmlns:a16="http://schemas.microsoft.com/office/drawing/2014/main" id="{50B1EC95-B8DB-B819-8308-9FD55798C197}"/>
                  </a:ext>
                </a:extLst>
              </p:cNvPr>
              <p:cNvSpPr>
                <a:spLocks noChangeShapeType="1"/>
              </p:cNvSpPr>
              <p:nvPr/>
            </p:nvSpPr>
            <p:spPr bwMode="auto">
              <a:xfrm>
                <a:off x="3275013" y="1957388"/>
                <a:ext cx="0" cy="2809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9" name="Line 22">
                <a:extLst>
                  <a:ext uri="{FF2B5EF4-FFF2-40B4-BE49-F238E27FC236}">
                    <a16:creationId xmlns:a16="http://schemas.microsoft.com/office/drawing/2014/main" id="{7D9B53CF-6829-4F9A-531E-91DF876643C8}"/>
                  </a:ext>
                </a:extLst>
              </p:cNvPr>
              <p:cNvSpPr>
                <a:spLocks noChangeShapeType="1"/>
              </p:cNvSpPr>
              <p:nvPr/>
            </p:nvSpPr>
            <p:spPr bwMode="auto">
              <a:xfrm>
                <a:off x="2689225" y="2371726"/>
                <a:ext cx="327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0" name="Line 23">
                <a:extLst>
                  <a:ext uri="{FF2B5EF4-FFF2-40B4-BE49-F238E27FC236}">
                    <a16:creationId xmlns:a16="http://schemas.microsoft.com/office/drawing/2014/main" id="{52B8FE80-7339-5518-FE30-336529C69E51}"/>
                  </a:ext>
                </a:extLst>
              </p:cNvPr>
              <p:cNvSpPr>
                <a:spLocks noChangeShapeType="1"/>
              </p:cNvSpPr>
              <p:nvPr/>
            </p:nvSpPr>
            <p:spPr bwMode="auto">
              <a:xfrm>
                <a:off x="3594100" y="2362201"/>
                <a:ext cx="268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22" name="Text Box 8">
              <a:extLst>
                <a:ext uri="{FF2B5EF4-FFF2-40B4-BE49-F238E27FC236}">
                  <a16:creationId xmlns:a16="http://schemas.microsoft.com/office/drawing/2014/main" id="{AE5B5BE5-6EC2-FF75-B151-DD638AB87C61}"/>
                </a:ext>
              </a:extLst>
            </p:cNvPr>
            <p:cNvSpPr txBox="1">
              <a:spLocks noChangeArrowheads="1"/>
            </p:cNvSpPr>
            <p:nvPr/>
          </p:nvSpPr>
          <p:spPr bwMode="auto">
            <a:xfrm>
              <a:off x="774648" y="4086234"/>
              <a:ext cx="1752624" cy="39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b="0">
                  <a:latin typeface="Arial" panose="020B0604020202020204" pitchFamily="34" charset="0"/>
                  <a:ea typeface="Arial Unicode MS" panose="020B0604020202020204" pitchFamily="34" charset="-122"/>
                </a:rPr>
                <a:t>低电平有效</a:t>
              </a:r>
            </a:p>
          </p:txBody>
        </p:sp>
        <p:sp>
          <p:nvSpPr>
            <p:cNvPr id="55323" name="Text Box 8">
              <a:extLst>
                <a:ext uri="{FF2B5EF4-FFF2-40B4-BE49-F238E27FC236}">
                  <a16:creationId xmlns:a16="http://schemas.microsoft.com/office/drawing/2014/main" id="{205B5651-4739-1744-7BA0-0B2863E9C549}"/>
                </a:ext>
              </a:extLst>
            </p:cNvPr>
            <p:cNvSpPr txBox="1">
              <a:spLocks noChangeArrowheads="1"/>
            </p:cNvSpPr>
            <p:nvPr/>
          </p:nvSpPr>
          <p:spPr bwMode="auto">
            <a:xfrm>
              <a:off x="2855889" y="4086234"/>
              <a:ext cx="1752624" cy="39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b="0">
                  <a:latin typeface="Arial" panose="020B0604020202020204" pitchFamily="34" charset="0"/>
                  <a:ea typeface="Arial Unicode MS" panose="020B0604020202020204" pitchFamily="34" charset="-122"/>
                </a:rPr>
                <a:t>高电平有效</a:t>
              </a:r>
            </a:p>
          </p:txBody>
        </p:sp>
        <p:sp>
          <p:nvSpPr>
            <p:cNvPr id="55324" name="Text Box 8">
              <a:extLst>
                <a:ext uri="{FF2B5EF4-FFF2-40B4-BE49-F238E27FC236}">
                  <a16:creationId xmlns:a16="http://schemas.microsoft.com/office/drawing/2014/main" id="{6A56D8D9-764F-0CC6-958A-671C7AE57B5D}"/>
                </a:ext>
              </a:extLst>
            </p:cNvPr>
            <p:cNvSpPr txBox="1">
              <a:spLocks noChangeArrowheads="1"/>
            </p:cNvSpPr>
            <p:nvPr/>
          </p:nvSpPr>
          <p:spPr bwMode="auto">
            <a:xfrm>
              <a:off x="1650960" y="2954331"/>
              <a:ext cx="1752624" cy="39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a:solidFill>
                    <a:srgbClr val="0000FF"/>
                  </a:solidFill>
                  <a:latin typeface="Arial" panose="020B0604020202020204" pitchFamily="34" charset="0"/>
                  <a:ea typeface="Arial Unicode MS" panose="020B0604020202020204" pitchFamily="34" charset="-122"/>
                </a:rPr>
                <a:t>反向输出</a:t>
              </a:r>
            </a:p>
          </p:txBody>
        </p:sp>
        <p:sp>
          <p:nvSpPr>
            <p:cNvPr id="37" name="矩形 36">
              <a:extLst>
                <a:ext uri="{FF2B5EF4-FFF2-40B4-BE49-F238E27FC236}">
                  <a16:creationId xmlns:a16="http://schemas.microsoft.com/office/drawing/2014/main" id="{EAD3D060-2FF2-FC87-A12C-946A3BA48F5B}"/>
                </a:ext>
              </a:extLst>
            </p:cNvPr>
            <p:cNvSpPr/>
            <p:nvPr/>
          </p:nvSpPr>
          <p:spPr>
            <a:xfrm>
              <a:off x="738135" y="2917818"/>
              <a:ext cx="3906891" cy="16430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0"/>
            </a:p>
          </p:txBody>
        </p:sp>
      </p:grpSp>
      <p:grpSp>
        <p:nvGrpSpPr>
          <p:cNvPr id="346137" name="组合 48">
            <a:extLst>
              <a:ext uri="{FF2B5EF4-FFF2-40B4-BE49-F238E27FC236}">
                <a16:creationId xmlns:a16="http://schemas.microsoft.com/office/drawing/2014/main" id="{804905F6-E33B-BD0A-354E-A3F4D426E0F9}"/>
              </a:ext>
            </a:extLst>
          </p:cNvPr>
          <p:cNvGrpSpPr>
            <a:grpSpLocks/>
          </p:cNvGrpSpPr>
          <p:nvPr/>
        </p:nvGrpSpPr>
        <p:grpSpPr bwMode="auto">
          <a:xfrm>
            <a:off x="4787900" y="4760913"/>
            <a:ext cx="3906838" cy="1643062"/>
            <a:chOff x="4973643" y="2917818"/>
            <a:chExt cx="3906891" cy="1643085"/>
          </a:xfrm>
        </p:grpSpPr>
        <p:sp>
          <p:nvSpPr>
            <p:cNvPr id="55307" name="AutoShape 11">
              <a:extLst>
                <a:ext uri="{FF2B5EF4-FFF2-40B4-BE49-F238E27FC236}">
                  <a16:creationId xmlns:a16="http://schemas.microsoft.com/office/drawing/2014/main" id="{5A32E7BB-EADC-CE43-FEAD-2F60E51A66EA}"/>
                </a:ext>
              </a:extLst>
            </p:cNvPr>
            <p:cNvSpPr>
              <a:spLocks noChangeArrowheads="1"/>
            </p:cNvSpPr>
            <p:nvPr/>
          </p:nvSpPr>
          <p:spPr bwMode="auto">
            <a:xfrm rot="5400000">
              <a:off x="5692786" y="3592512"/>
              <a:ext cx="490538" cy="4921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5308" name="Oval 13">
              <a:extLst>
                <a:ext uri="{FF2B5EF4-FFF2-40B4-BE49-F238E27FC236}">
                  <a16:creationId xmlns:a16="http://schemas.microsoft.com/office/drawing/2014/main" id="{84EB4392-6944-3E7F-D468-50ACA9826048}"/>
                </a:ext>
              </a:extLst>
            </p:cNvPr>
            <p:cNvSpPr>
              <a:spLocks noChangeArrowheads="1"/>
            </p:cNvSpPr>
            <p:nvPr/>
          </p:nvSpPr>
          <p:spPr bwMode="auto">
            <a:xfrm>
              <a:off x="5913449" y="3619500"/>
              <a:ext cx="76200" cy="889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5309" name="Line 14">
              <a:extLst>
                <a:ext uri="{FF2B5EF4-FFF2-40B4-BE49-F238E27FC236}">
                  <a16:creationId xmlns:a16="http://schemas.microsoft.com/office/drawing/2014/main" id="{1CF851BF-52C6-F3A4-2CF0-1C03E80F2714}"/>
                </a:ext>
              </a:extLst>
            </p:cNvPr>
            <p:cNvSpPr>
              <a:spLocks noChangeShapeType="1"/>
            </p:cNvSpPr>
            <p:nvPr/>
          </p:nvSpPr>
          <p:spPr bwMode="auto">
            <a:xfrm>
              <a:off x="5961074" y="3429000"/>
              <a:ext cx="0" cy="184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0" name="Line 15">
              <a:extLst>
                <a:ext uri="{FF2B5EF4-FFF2-40B4-BE49-F238E27FC236}">
                  <a16:creationId xmlns:a16="http://schemas.microsoft.com/office/drawing/2014/main" id="{1FEB205E-6AC2-4E15-1926-D951D7B70448}"/>
                </a:ext>
              </a:extLst>
            </p:cNvPr>
            <p:cNvSpPr>
              <a:spLocks noChangeShapeType="1"/>
            </p:cNvSpPr>
            <p:nvPr/>
          </p:nvSpPr>
          <p:spPr bwMode="auto">
            <a:xfrm>
              <a:off x="5375286" y="3843338"/>
              <a:ext cx="327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1" name="Line 17">
              <a:extLst>
                <a:ext uri="{FF2B5EF4-FFF2-40B4-BE49-F238E27FC236}">
                  <a16:creationId xmlns:a16="http://schemas.microsoft.com/office/drawing/2014/main" id="{F459896C-4A60-F013-0029-114E5ABB60EB}"/>
                </a:ext>
              </a:extLst>
            </p:cNvPr>
            <p:cNvSpPr>
              <a:spLocks noChangeShapeType="1"/>
            </p:cNvSpPr>
            <p:nvPr/>
          </p:nvSpPr>
          <p:spPr bwMode="auto">
            <a:xfrm>
              <a:off x="6178572" y="3833813"/>
              <a:ext cx="268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2" name="AutoShape 18">
              <a:extLst>
                <a:ext uri="{FF2B5EF4-FFF2-40B4-BE49-F238E27FC236}">
                  <a16:creationId xmlns:a16="http://schemas.microsoft.com/office/drawing/2014/main" id="{A8866E67-BC7D-425F-6BA7-7B2E80C3779D}"/>
                </a:ext>
              </a:extLst>
            </p:cNvPr>
            <p:cNvSpPr>
              <a:spLocks noChangeArrowheads="1"/>
            </p:cNvSpPr>
            <p:nvPr/>
          </p:nvSpPr>
          <p:spPr bwMode="auto">
            <a:xfrm rot="5400000">
              <a:off x="7718436" y="3549650"/>
              <a:ext cx="490538" cy="4921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5313" name="Line 21">
              <a:extLst>
                <a:ext uri="{FF2B5EF4-FFF2-40B4-BE49-F238E27FC236}">
                  <a16:creationId xmlns:a16="http://schemas.microsoft.com/office/drawing/2014/main" id="{5183C886-C4F4-F732-71B3-10013B6BB79F}"/>
                </a:ext>
              </a:extLst>
            </p:cNvPr>
            <p:cNvSpPr>
              <a:spLocks noChangeShapeType="1"/>
            </p:cNvSpPr>
            <p:nvPr/>
          </p:nvSpPr>
          <p:spPr bwMode="auto">
            <a:xfrm>
              <a:off x="7986724" y="3386138"/>
              <a:ext cx="0" cy="2809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4" name="Line 22">
              <a:extLst>
                <a:ext uri="{FF2B5EF4-FFF2-40B4-BE49-F238E27FC236}">
                  <a16:creationId xmlns:a16="http://schemas.microsoft.com/office/drawing/2014/main" id="{ED9C24E9-29B6-A84F-E991-9963514373F0}"/>
                </a:ext>
              </a:extLst>
            </p:cNvPr>
            <p:cNvSpPr>
              <a:spLocks noChangeShapeType="1"/>
            </p:cNvSpPr>
            <p:nvPr/>
          </p:nvSpPr>
          <p:spPr bwMode="auto">
            <a:xfrm>
              <a:off x="7400936" y="3800476"/>
              <a:ext cx="327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5" name="Line 23">
              <a:extLst>
                <a:ext uri="{FF2B5EF4-FFF2-40B4-BE49-F238E27FC236}">
                  <a16:creationId xmlns:a16="http://schemas.microsoft.com/office/drawing/2014/main" id="{907CFAF2-90AE-2E09-79EF-D8743797D26F}"/>
                </a:ext>
              </a:extLst>
            </p:cNvPr>
            <p:cNvSpPr>
              <a:spLocks noChangeShapeType="1"/>
            </p:cNvSpPr>
            <p:nvPr/>
          </p:nvSpPr>
          <p:spPr bwMode="auto">
            <a:xfrm>
              <a:off x="8186787" y="3790951"/>
              <a:ext cx="268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6" name="Text Box 8">
              <a:extLst>
                <a:ext uri="{FF2B5EF4-FFF2-40B4-BE49-F238E27FC236}">
                  <a16:creationId xmlns:a16="http://schemas.microsoft.com/office/drawing/2014/main" id="{3AF8DC1F-9C98-3C15-445D-74F6E42329F0}"/>
                </a:ext>
              </a:extLst>
            </p:cNvPr>
            <p:cNvSpPr txBox="1">
              <a:spLocks noChangeArrowheads="1"/>
            </p:cNvSpPr>
            <p:nvPr/>
          </p:nvSpPr>
          <p:spPr bwMode="auto">
            <a:xfrm>
              <a:off x="4973643" y="4159260"/>
              <a:ext cx="1752624" cy="39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b="0">
                  <a:latin typeface="Arial" panose="020B0604020202020204" pitchFamily="34" charset="0"/>
                  <a:ea typeface="Arial Unicode MS" panose="020B0604020202020204" pitchFamily="34" charset="-122"/>
                </a:rPr>
                <a:t>低电平有效</a:t>
              </a:r>
            </a:p>
          </p:txBody>
        </p:sp>
        <p:sp>
          <p:nvSpPr>
            <p:cNvPr id="55317" name="Text Box 8">
              <a:extLst>
                <a:ext uri="{FF2B5EF4-FFF2-40B4-BE49-F238E27FC236}">
                  <a16:creationId xmlns:a16="http://schemas.microsoft.com/office/drawing/2014/main" id="{CF7B4304-3887-C9C4-10DF-8A56C63CA00E}"/>
                </a:ext>
              </a:extLst>
            </p:cNvPr>
            <p:cNvSpPr txBox="1">
              <a:spLocks noChangeArrowheads="1"/>
            </p:cNvSpPr>
            <p:nvPr/>
          </p:nvSpPr>
          <p:spPr bwMode="auto">
            <a:xfrm>
              <a:off x="7127910" y="4159260"/>
              <a:ext cx="1752624" cy="39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b="0">
                  <a:latin typeface="Arial" panose="020B0604020202020204" pitchFamily="34" charset="0"/>
                  <a:ea typeface="Arial Unicode MS" panose="020B0604020202020204" pitchFamily="34" charset="-122"/>
                </a:rPr>
                <a:t>高电平有效</a:t>
              </a:r>
            </a:p>
          </p:txBody>
        </p:sp>
        <p:sp>
          <p:nvSpPr>
            <p:cNvPr id="55318" name="Text Box 8">
              <a:extLst>
                <a:ext uri="{FF2B5EF4-FFF2-40B4-BE49-F238E27FC236}">
                  <a16:creationId xmlns:a16="http://schemas.microsoft.com/office/drawing/2014/main" id="{0AA28F2B-19AF-BA5C-E339-F33C60F8DB8B}"/>
                </a:ext>
              </a:extLst>
            </p:cNvPr>
            <p:cNvSpPr txBox="1">
              <a:spLocks noChangeArrowheads="1"/>
            </p:cNvSpPr>
            <p:nvPr/>
          </p:nvSpPr>
          <p:spPr bwMode="auto">
            <a:xfrm>
              <a:off x="6032520" y="2954331"/>
              <a:ext cx="1752624" cy="39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a:solidFill>
                    <a:srgbClr val="0000FF"/>
                  </a:solidFill>
                  <a:latin typeface="Arial" panose="020B0604020202020204" pitchFamily="34" charset="0"/>
                  <a:ea typeface="Arial Unicode MS" panose="020B0604020202020204" pitchFamily="34" charset="-122"/>
                </a:rPr>
                <a:t>同向输出</a:t>
              </a:r>
            </a:p>
          </p:txBody>
        </p:sp>
        <p:sp>
          <p:nvSpPr>
            <p:cNvPr id="66" name="矩形 65">
              <a:extLst>
                <a:ext uri="{FF2B5EF4-FFF2-40B4-BE49-F238E27FC236}">
                  <a16:creationId xmlns:a16="http://schemas.microsoft.com/office/drawing/2014/main" id="{9B8E1090-A1B1-78C6-5282-6AF0666CA235}"/>
                </a:ext>
              </a:extLst>
            </p:cNvPr>
            <p:cNvSpPr/>
            <p:nvPr/>
          </p:nvSpPr>
          <p:spPr>
            <a:xfrm>
              <a:off x="4973643" y="2917818"/>
              <a:ext cx="3906891" cy="16430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0"/>
            </a:p>
          </p:txBody>
        </p:sp>
      </p:grpSp>
      <p:sp>
        <p:nvSpPr>
          <p:cNvPr id="55305" name="Text Box 4">
            <a:extLst>
              <a:ext uri="{FF2B5EF4-FFF2-40B4-BE49-F238E27FC236}">
                <a16:creationId xmlns:a16="http://schemas.microsoft.com/office/drawing/2014/main" id="{B2034637-8061-ED67-65DB-C25556B34949}"/>
              </a:ext>
            </a:extLst>
          </p:cNvPr>
          <p:cNvSpPr txBox="1">
            <a:spLocks noChangeArrowheads="1"/>
          </p:cNvSpPr>
          <p:nvPr/>
        </p:nvSpPr>
        <p:spPr bwMode="auto">
          <a:xfrm>
            <a:off x="827088" y="842963"/>
            <a:ext cx="8316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2. CMOS</a:t>
            </a:r>
            <a:r>
              <a:rPr lang="zh-CN" altLang="en-US" sz="2400">
                <a:latin typeface="Arial" panose="020B0604020202020204" pitchFamily="34" charset="0"/>
                <a:ea typeface="Arial Unicode MS" panose="020B0604020202020204" pitchFamily="34" charset="-122"/>
              </a:rPr>
              <a:t>三态门</a:t>
            </a:r>
          </a:p>
        </p:txBody>
      </p:sp>
      <p:sp>
        <p:nvSpPr>
          <p:cNvPr id="55306" name="Text Box 4">
            <a:extLst>
              <a:ext uri="{FF2B5EF4-FFF2-40B4-BE49-F238E27FC236}">
                <a16:creationId xmlns:a16="http://schemas.microsoft.com/office/drawing/2014/main" id="{61EF93BE-FA19-784F-C46E-AE8990B043CF}"/>
              </a:ext>
            </a:extLst>
          </p:cNvPr>
          <p:cNvSpPr txBox="1">
            <a:spLocks noChangeArrowheads="1"/>
          </p:cNvSpPr>
          <p:nvPr/>
        </p:nvSpPr>
        <p:spPr bwMode="auto">
          <a:xfrm>
            <a:off x="827088" y="180975"/>
            <a:ext cx="8316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3.2.4 </a:t>
            </a:r>
            <a:r>
              <a:rPr lang="zh-CN" altLang="en-US" sz="2800">
                <a:latin typeface="Arial" panose="020B0604020202020204" pitchFamily="34" charset="0"/>
                <a:ea typeface="Arial Unicode MS" panose="020B0604020202020204" pitchFamily="34" charset="-122"/>
              </a:rPr>
              <a:t>其他类型</a:t>
            </a:r>
            <a:r>
              <a:rPr lang="en-US" altLang="zh-CN" sz="2800">
                <a:latin typeface="Arial" panose="020B0604020202020204" pitchFamily="34" charset="0"/>
                <a:ea typeface="Arial Unicode MS" panose="020B0604020202020204" pitchFamily="34" charset="-122"/>
              </a:rPr>
              <a:t>CMOS</a:t>
            </a:r>
            <a:r>
              <a:rPr lang="zh-CN" altLang="en-US" sz="2800">
                <a:latin typeface="Arial" panose="020B0604020202020204" pitchFamily="34" charset="0"/>
                <a:ea typeface="Arial Unicode MS" panose="020B0604020202020204" pitchFamily="34" charset="-122"/>
              </a:rPr>
              <a:t>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46116"/>
                                        </p:tgtEl>
                                        <p:attrNameLst>
                                          <p:attrName>style.visibility</p:attrName>
                                        </p:attrNameLst>
                                      </p:cBhvr>
                                      <p:to>
                                        <p:strVal val="visible"/>
                                      </p:to>
                                    </p:set>
                                    <p:animEffect transition="in" filter="box(in)">
                                      <p:cBhvr>
                                        <p:cTn id="12" dur="500"/>
                                        <p:tgtEl>
                                          <p:spTgt spid="346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46137"/>
                                        </p:tgtEl>
                                        <p:attrNameLst>
                                          <p:attrName>style.visibility</p:attrName>
                                        </p:attrNameLst>
                                      </p:cBhvr>
                                      <p:to>
                                        <p:strVal val="visible"/>
                                      </p:to>
                                    </p:set>
                                    <p:animEffect transition="in" filter="box(in)">
                                      <p:cBhvr>
                                        <p:cTn id="17" dur="500"/>
                                        <p:tgtEl>
                                          <p:spTgt spid="346137"/>
                                        </p:tgtEl>
                                      </p:cBhvr>
                                    </p:animEffect>
                                  </p:childTnLst>
                                </p:cTn>
                              </p:par>
                              <p:par>
                                <p:cTn id="18" presetID="4" presetClass="entr" presetSubtype="16" fill="hold" nodeType="withEffect">
                                  <p:stCondLst>
                                    <p:cond delay="0"/>
                                  </p:stCondLst>
                                  <p:childTnLst>
                                    <p:set>
                                      <p:cBhvr>
                                        <p:cTn id="19" dur="1" fill="hold">
                                          <p:stCondLst>
                                            <p:cond delay="0"/>
                                          </p:stCondLst>
                                        </p:cTn>
                                        <p:tgtEl>
                                          <p:spTgt spid="346119"/>
                                        </p:tgtEl>
                                        <p:attrNameLst>
                                          <p:attrName>style.visibility</p:attrName>
                                        </p:attrNameLst>
                                      </p:cBhvr>
                                      <p:to>
                                        <p:strVal val="visible"/>
                                      </p:to>
                                    </p:set>
                                    <p:animEffect transition="in" filter="box(in)">
                                      <p:cBhvr>
                                        <p:cTn id="20" dur="500"/>
                                        <p:tgtEl>
                                          <p:spTgt spid="346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6"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9">
            <a:extLst>
              <a:ext uri="{FF2B5EF4-FFF2-40B4-BE49-F238E27FC236}">
                <a16:creationId xmlns:a16="http://schemas.microsoft.com/office/drawing/2014/main" id="{99B7D5F1-977B-C40F-AD69-68E5D34CCE07}"/>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3C1FC3EE-3358-43E6-BC42-70314410D9B9}"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38</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56323" name="Text Box 4">
            <a:extLst>
              <a:ext uri="{FF2B5EF4-FFF2-40B4-BE49-F238E27FC236}">
                <a16:creationId xmlns:a16="http://schemas.microsoft.com/office/drawing/2014/main" id="{F1D6E0D3-D26A-9E7C-49FF-7D1B4E9063CD}"/>
              </a:ext>
            </a:extLst>
          </p:cNvPr>
          <p:cNvSpPr txBox="1">
            <a:spLocks noChangeArrowheads="1"/>
          </p:cNvSpPr>
          <p:nvPr/>
        </p:nvSpPr>
        <p:spPr bwMode="auto">
          <a:xfrm>
            <a:off x="827088" y="677863"/>
            <a:ext cx="8316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2. CMOS</a:t>
            </a:r>
            <a:r>
              <a:rPr lang="zh-CN" altLang="en-US" sz="2400">
                <a:latin typeface="Arial" panose="020B0604020202020204" pitchFamily="34" charset="0"/>
                <a:ea typeface="Arial Unicode MS" panose="020B0604020202020204" pitchFamily="34" charset="-122"/>
              </a:rPr>
              <a:t>三态门</a:t>
            </a:r>
          </a:p>
        </p:txBody>
      </p:sp>
      <p:sp>
        <p:nvSpPr>
          <p:cNvPr id="23" name="矩形 22">
            <a:extLst>
              <a:ext uri="{FF2B5EF4-FFF2-40B4-BE49-F238E27FC236}">
                <a16:creationId xmlns:a16="http://schemas.microsoft.com/office/drawing/2014/main" id="{57845DC6-7923-C80E-FEA9-6D89D7C912D0}"/>
              </a:ext>
            </a:extLst>
          </p:cNvPr>
          <p:cNvSpPr>
            <a:spLocks noChangeArrowheads="1"/>
          </p:cNvSpPr>
          <p:nvPr/>
        </p:nvSpPr>
        <p:spPr bwMode="auto">
          <a:xfrm>
            <a:off x="1066800" y="2781300"/>
            <a:ext cx="4929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a:latin typeface="Arial" panose="020B0604020202020204" pitchFamily="34" charset="0"/>
                <a:ea typeface="Arial Unicode MS" panose="020B0604020202020204" pitchFamily="34" charset="-122"/>
              </a:rPr>
              <a:t>E</a:t>
            </a:r>
            <a:r>
              <a:rPr lang="zh-CN" altLang="en-US">
                <a:latin typeface="Arial" panose="020B0604020202020204" pitchFamily="34" charset="0"/>
                <a:ea typeface="Arial Unicode MS" panose="020B0604020202020204" pitchFamily="34" charset="-122"/>
              </a:rPr>
              <a:t>为高电平时：</a:t>
            </a:r>
          </a:p>
        </p:txBody>
      </p:sp>
      <p:sp>
        <p:nvSpPr>
          <p:cNvPr id="25" name="矩形 24">
            <a:extLst>
              <a:ext uri="{FF2B5EF4-FFF2-40B4-BE49-F238E27FC236}">
                <a16:creationId xmlns:a16="http://schemas.microsoft.com/office/drawing/2014/main" id="{6330364E-8CA2-584A-834D-A12281CC5072}"/>
              </a:ext>
            </a:extLst>
          </p:cNvPr>
          <p:cNvSpPr>
            <a:spLocks noChangeArrowheads="1"/>
          </p:cNvSpPr>
          <p:nvPr/>
        </p:nvSpPr>
        <p:spPr bwMode="auto">
          <a:xfrm>
            <a:off x="1066800" y="4041775"/>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a:latin typeface="Arial" panose="020B0604020202020204" pitchFamily="34" charset="0"/>
                <a:ea typeface="Arial Unicode MS" panose="020B0604020202020204" pitchFamily="34" charset="-122"/>
              </a:rPr>
              <a:t>E</a:t>
            </a:r>
            <a:r>
              <a:rPr lang="zh-CN" altLang="en-US">
                <a:latin typeface="Arial" panose="020B0604020202020204" pitchFamily="34" charset="0"/>
                <a:ea typeface="Arial Unicode MS" panose="020B0604020202020204" pitchFamily="34" charset="-122"/>
              </a:rPr>
              <a:t>为低电平时：</a:t>
            </a:r>
          </a:p>
        </p:txBody>
      </p:sp>
      <p:pic>
        <p:nvPicPr>
          <p:cNvPr id="56326" name="Picture 32">
            <a:extLst>
              <a:ext uri="{FF2B5EF4-FFF2-40B4-BE49-F238E27FC236}">
                <a16:creationId xmlns:a16="http://schemas.microsoft.com/office/drawing/2014/main" id="{BD7C9894-5300-0112-12EF-AD16FC1AF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613" y="296863"/>
            <a:ext cx="290195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CC3063EE-2F5F-9941-988F-01F65F15CE63}"/>
              </a:ext>
            </a:extLst>
          </p:cNvPr>
          <p:cNvSpPr>
            <a:spLocks noChangeArrowheads="1"/>
          </p:cNvSpPr>
          <p:nvPr/>
        </p:nvSpPr>
        <p:spPr bwMode="auto">
          <a:xfrm>
            <a:off x="1103313" y="3225800"/>
            <a:ext cx="4856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b="0">
                <a:latin typeface="Arial" panose="020B0604020202020204" pitchFamily="34" charset="0"/>
                <a:ea typeface="Arial Unicode MS" panose="020B0604020202020204" pitchFamily="34" charset="-122"/>
              </a:rPr>
              <a:t>NMOS</a:t>
            </a:r>
            <a:r>
              <a:rPr lang="zh-CN" altLang="en-US" b="0">
                <a:latin typeface="Arial" panose="020B0604020202020204" pitchFamily="34" charset="0"/>
                <a:ea typeface="Arial Unicode MS" panose="020B0604020202020204" pitchFamily="34" charset="-122"/>
              </a:rPr>
              <a:t>管</a:t>
            </a:r>
            <a:r>
              <a:rPr lang="en-US" altLang="zh-CN" b="0">
                <a:latin typeface="Arial" panose="020B0604020202020204" pitchFamily="34" charset="0"/>
                <a:ea typeface="Arial Unicode MS" panose="020B0604020202020204" pitchFamily="34" charset="-122"/>
              </a:rPr>
              <a:t>T</a:t>
            </a:r>
            <a:r>
              <a:rPr lang="en-US" altLang="zh-CN" b="0" baseline="-25000">
                <a:latin typeface="Arial" panose="020B0604020202020204" pitchFamily="34" charset="0"/>
                <a:ea typeface="Arial Unicode MS" panose="020B0604020202020204" pitchFamily="34" charset="-122"/>
              </a:rPr>
              <a:t>1</a:t>
            </a:r>
            <a:r>
              <a:rPr lang="zh-CN" altLang="en-US" b="0">
                <a:latin typeface="Arial" panose="020B0604020202020204" pitchFamily="34" charset="0"/>
                <a:ea typeface="Arial Unicode MS" panose="020B0604020202020204" pitchFamily="34" charset="-122"/>
              </a:rPr>
              <a:t>和</a:t>
            </a:r>
            <a:r>
              <a:rPr lang="en-US" altLang="zh-CN" b="0">
                <a:latin typeface="Arial" panose="020B0604020202020204" pitchFamily="34" charset="0"/>
                <a:ea typeface="Arial Unicode MS" panose="020B0604020202020204" pitchFamily="34" charset="-122"/>
              </a:rPr>
              <a:t>PMOS</a:t>
            </a:r>
            <a:r>
              <a:rPr lang="zh-CN" altLang="en-US" b="0">
                <a:latin typeface="Arial" panose="020B0604020202020204" pitchFamily="34" charset="0"/>
                <a:ea typeface="Arial Unicode MS" panose="020B0604020202020204" pitchFamily="34" charset="-122"/>
              </a:rPr>
              <a:t>管</a:t>
            </a:r>
            <a:r>
              <a:rPr lang="en-US" altLang="zh-CN" b="0">
                <a:latin typeface="Arial" panose="020B0604020202020204" pitchFamily="34" charset="0"/>
                <a:ea typeface="Arial Unicode MS" panose="020B0604020202020204" pitchFamily="34" charset="-122"/>
              </a:rPr>
              <a:t>T</a:t>
            </a:r>
            <a:r>
              <a:rPr lang="en-US" altLang="zh-CN" b="0" baseline="-25000">
                <a:latin typeface="Arial" panose="020B0604020202020204" pitchFamily="34" charset="0"/>
                <a:ea typeface="Arial Unicode MS" panose="020B0604020202020204" pitchFamily="34" charset="-122"/>
              </a:rPr>
              <a:t>4</a:t>
            </a:r>
            <a:r>
              <a:rPr lang="zh-CN" altLang="en-US" b="0">
                <a:latin typeface="Arial" panose="020B0604020202020204" pitchFamily="34" charset="0"/>
                <a:ea typeface="Arial Unicode MS" panose="020B0604020202020204" pitchFamily="34" charset="-122"/>
              </a:rPr>
              <a:t>均截止</a:t>
            </a:r>
            <a:endParaRPr lang="en-US" altLang="zh-CN" b="0">
              <a:latin typeface="Arial" panose="020B0604020202020204" pitchFamily="34" charset="0"/>
              <a:ea typeface="Arial Unicode MS" panose="020B0604020202020204" pitchFamily="34" charset="-122"/>
            </a:endParaRPr>
          </a:p>
          <a:p>
            <a:pPr eaLnBrk="1" hangingPunct="1">
              <a:spcBef>
                <a:spcPct val="0"/>
              </a:spcBef>
              <a:buClrTx/>
              <a:buFontTx/>
              <a:buNone/>
            </a:pPr>
            <a:r>
              <a:rPr lang="zh-CN" altLang="en-US" b="0">
                <a:latin typeface="Arial" panose="020B0604020202020204" pitchFamily="34" charset="0"/>
                <a:ea typeface="Arial Unicode MS" panose="020B0604020202020204" pitchFamily="34" charset="-122"/>
              </a:rPr>
              <a:t>输出端</a:t>
            </a:r>
            <a:r>
              <a:rPr lang="en-US" altLang="zh-CN" b="0">
                <a:latin typeface="Arial" panose="020B0604020202020204" pitchFamily="34" charset="0"/>
                <a:ea typeface="Arial Unicode MS" panose="020B0604020202020204" pitchFamily="34" charset="-122"/>
              </a:rPr>
              <a:t>F</a:t>
            </a:r>
            <a:r>
              <a:rPr lang="zh-CN" altLang="en-US" b="0">
                <a:latin typeface="Arial" panose="020B0604020202020204" pitchFamily="34" charset="0"/>
                <a:ea typeface="Arial Unicode MS" panose="020B0604020202020204" pitchFamily="34" charset="-122"/>
              </a:rPr>
              <a:t>呈现高阻态</a:t>
            </a:r>
          </a:p>
        </p:txBody>
      </p:sp>
      <p:sp>
        <p:nvSpPr>
          <p:cNvPr id="22" name="矩形 21">
            <a:extLst>
              <a:ext uri="{FF2B5EF4-FFF2-40B4-BE49-F238E27FC236}">
                <a16:creationId xmlns:a16="http://schemas.microsoft.com/office/drawing/2014/main" id="{9C5E96CA-3C73-D707-89AB-045D369B2A5D}"/>
              </a:ext>
            </a:extLst>
          </p:cNvPr>
          <p:cNvSpPr>
            <a:spLocks noChangeArrowheads="1"/>
          </p:cNvSpPr>
          <p:nvPr/>
        </p:nvSpPr>
        <p:spPr bwMode="auto">
          <a:xfrm>
            <a:off x="1103313" y="2308225"/>
            <a:ext cx="569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a:latin typeface="Arial" panose="020B0604020202020204" pitchFamily="34" charset="0"/>
                <a:ea typeface="Arial Unicode MS" panose="020B0604020202020204" pitchFamily="34" charset="-122"/>
              </a:rPr>
              <a:t>A</a:t>
            </a:r>
            <a:r>
              <a:rPr lang="zh-CN" altLang="en-US" b="0">
                <a:latin typeface="Arial" panose="020B0604020202020204" pitchFamily="34" charset="0"/>
                <a:ea typeface="Arial Unicode MS" panose="020B0604020202020204" pitchFamily="34" charset="-122"/>
              </a:rPr>
              <a:t>是输入端，</a:t>
            </a:r>
            <a:r>
              <a:rPr lang="en-US" altLang="zh-CN">
                <a:latin typeface="Arial" panose="020B0604020202020204" pitchFamily="34" charset="0"/>
                <a:ea typeface="Arial Unicode MS" panose="020B0604020202020204" pitchFamily="34" charset="-122"/>
              </a:rPr>
              <a:t>E</a:t>
            </a:r>
            <a:r>
              <a:rPr lang="zh-CN" altLang="en-US" b="0">
                <a:latin typeface="Arial" panose="020B0604020202020204" pitchFamily="34" charset="0"/>
                <a:ea typeface="Arial Unicode MS" panose="020B0604020202020204" pitchFamily="34" charset="-122"/>
              </a:rPr>
              <a:t>是控制端，</a:t>
            </a:r>
            <a:r>
              <a:rPr lang="en-US" altLang="zh-CN">
                <a:latin typeface="Arial" panose="020B0604020202020204" pitchFamily="34" charset="0"/>
                <a:ea typeface="Arial Unicode MS" panose="020B0604020202020204" pitchFamily="34" charset="-122"/>
              </a:rPr>
              <a:t>F</a:t>
            </a:r>
            <a:r>
              <a:rPr lang="zh-CN" altLang="en-US" b="0">
                <a:latin typeface="Arial" panose="020B0604020202020204" pitchFamily="34" charset="0"/>
                <a:ea typeface="Arial Unicode MS" panose="020B0604020202020204" pitchFamily="34" charset="-122"/>
              </a:rPr>
              <a:t>是输出端</a:t>
            </a:r>
          </a:p>
        </p:txBody>
      </p:sp>
      <p:grpSp>
        <p:nvGrpSpPr>
          <p:cNvPr id="56329" name="Group 47">
            <a:extLst>
              <a:ext uri="{FF2B5EF4-FFF2-40B4-BE49-F238E27FC236}">
                <a16:creationId xmlns:a16="http://schemas.microsoft.com/office/drawing/2014/main" id="{9B4A0DF7-0C35-707E-4F36-298EE8261F25}"/>
              </a:ext>
            </a:extLst>
          </p:cNvPr>
          <p:cNvGrpSpPr>
            <a:grpSpLocks/>
          </p:cNvGrpSpPr>
          <p:nvPr/>
        </p:nvGrpSpPr>
        <p:grpSpPr bwMode="auto">
          <a:xfrm>
            <a:off x="2052638" y="1347788"/>
            <a:ext cx="2216150" cy="766762"/>
            <a:chOff x="2070" y="3007"/>
            <a:chExt cx="1396" cy="483"/>
          </a:xfrm>
        </p:grpSpPr>
        <p:sp>
          <p:nvSpPr>
            <p:cNvPr id="56336" name="AutoShape 37">
              <a:extLst>
                <a:ext uri="{FF2B5EF4-FFF2-40B4-BE49-F238E27FC236}">
                  <a16:creationId xmlns:a16="http://schemas.microsoft.com/office/drawing/2014/main" id="{7D1CFFFC-4794-B053-3E3D-FD21AAE8490D}"/>
                </a:ext>
              </a:extLst>
            </p:cNvPr>
            <p:cNvSpPr>
              <a:spLocks noChangeArrowheads="1"/>
            </p:cNvSpPr>
            <p:nvPr/>
          </p:nvSpPr>
          <p:spPr bwMode="auto">
            <a:xfrm rot="5400000">
              <a:off x="2561" y="3007"/>
              <a:ext cx="309" cy="31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6337" name="Oval 38">
              <a:extLst>
                <a:ext uri="{FF2B5EF4-FFF2-40B4-BE49-F238E27FC236}">
                  <a16:creationId xmlns:a16="http://schemas.microsoft.com/office/drawing/2014/main" id="{D357C2DB-462F-4FEA-D5E9-2AFCC08A9396}"/>
                </a:ext>
              </a:extLst>
            </p:cNvPr>
            <p:cNvSpPr>
              <a:spLocks noChangeArrowheads="1"/>
            </p:cNvSpPr>
            <p:nvPr/>
          </p:nvSpPr>
          <p:spPr bwMode="auto">
            <a:xfrm>
              <a:off x="2876" y="3134"/>
              <a:ext cx="48" cy="5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6338" name="Oval 39">
              <a:extLst>
                <a:ext uri="{FF2B5EF4-FFF2-40B4-BE49-F238E27FC236}">
                  <a16:creationId xmlns:a16="http://schemas.microsoft.com/office/drawing/2014/main" id="{E40E0F06-39FD-59AA-2B93-C3E3A4105809}"/>
                </a:ext>
              </a:extLst>
            </p:cNvPr>
            <p:cNvSpPr>
              <a:spLocks noChangeArrowheads="1"/>
            </p:cNvSpPr>
            <p:nvPr/>
          </p:nvSpPr>
          <p:spPr bwMode="auto">
            <a:xfrm>
              <a:off x="2700" y="3240"/>
              <a:ext cx="48" cy="5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6339" name="Line 40">
              <a:extLst>
                <a:ext uri="{FF2B5EF4-FFF2-40B4-BE49-F238E27FC236}">
                  <a16:creationId xmlns:a16="http://schemas.microsoft.com/office/drawing/2014/main" id="{8F791AAF-9C21-53DB-69DA-FBE13FEA31BF}"/>
                </a:ext>
              </a:extLst>
            </p:cNvPr>
            <p:cNvSpPr>
              <a:spLocks noChangeShapeType="1"/>
            </p:cNvSpPr>
            <p:nvPr/>
          </p:nvSpPr>
          <p:spPr bwMode="auto">
            <a:xfrm>
              <a:off x="2721" y="3300"/>
              <a:ext cx="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Line 41">
              <a:extLst>
                <a:ext uri="{FF2B5EF4-FFF2-40B4-BE49-F238E27FC236}">
                  <a16:creationId xmlns:a16="http://schemas.microsoft.com/office/drawing/2014/main" id="{842D08BD-4D51-586A-3C49-5A3D6A4141EA}"/>
                </a:ext>
              </a:extLst>
            </p:cNvPr>
            <p:cNvSpPr>
              <a:spLocks noChangeShapeType="1"/>
            </p:cNvSpPr>
            <p:nvPr/>
          </p:nvSpPr>
          <p:spPr bwMode="auto">
            <a:xfrm>
              <a:off x="2289" y="3165"/>
              <a:ext cx="27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Line 42">
              <a:extLst>
                <a:ext uri="{FF2B5EF4-FFF2-40B4-BE49-F238E27FC236}">
                  <a16:creationId xmlns:a16="http://schemas.microsoft.com/office/drawing/2014/main" id="{18EDE2FC-56F4-C1DC-D192-20750FF04709}"/>
                </a:ext>
              </a:extLst>
            </p:cNvPr>
            <p:cNvSpPr>
              <a:spLocks noChangeShapeType="1"/>
            </p:cNvSpPr>
            <p:nvPr/>
          </p:nvSpPr>
          <p:spPr bwMode="auto">
            <a:xfrm>
              <a:off x="2931" y="3159"/>
              <a:ext cx="16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2" name="Line 43">
              <a:extLst>
                <a:ext uri="{FF2B5EF4-FFF2-40B4-BE49-F238E27FC236}">
                  <a16:creationId xmlns:a16="http://schemas.microsoft.com/office/drawing/2014/main" id="{CE1BD24B-1F52-8C1E-DE7A-1B2B78F58D12}"/>
                </a:ext>
              </a:extLst>
            </p:cNvPr>
            <p:cNvSpPr>
              <a:spLocks noChangeShapeType="1"/>
            </p:cNvSpPr>
            <p:nvPr/>
          </p:nvSpPr>
          <p:spPr bwMode="auto">
            <a:xfrm>
              <a:off x="2286" y="3411"/>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3" name="Text Box 44">
              <a:extLst>
                <a:ext uri="{FF2B5EF4-FFF2-40B4-BE49-F238E27FC236}">
                  <a16:creationId xmlns:a16="http://schemas.microsoft.com/office/drawing/2014/main" id="{573D5850-5D93-202C-6845-12F3D77B018E}"/>
                </a:ext>
              </a:extLst>
            </p:cNvPr>
            <p:cNvSpPr txBox="1">
              <a:spLocks noChangeArrowheads="1"/>
            </p:cNvSpPr>
            <p:nvPr/>
          </p:nvSpPr>
          <p:spPr bwMode="auto">
            <a:xfrm>
              <a:off x="2070" y="3015"/>
              <a:ext cx="3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Arial" panose="020B0604020202020204" pitchFamily="34" charset="0"/>
                  <a:ea typeface="Arial Unicode MS" panose="020B0604020202020204" pitchFamily="34" charset="-122"/>
                </a:rPr>
                <a:t>A</a:t>
              </a:r>
            </a:p>
          </p:txBody>
        </p:sp>
        <p:sp>
          <p:nvSpPr>
            <p:cNvPr id="56344" name="Text Box 45">
              <a:extLst>
                <a:ext uri="{FF2B5EF4-FFF2-40B4-BE49-F238E27FC236}">
                  <a16:creationId xmlns:a16="http://schemas.microsoft.com/office/drawing/2014/main" id="{7783EA4B-2AA2-A2D0-CEF3-D40BF9FA52A1}"/>
                </a:ext>
              </a:extLst>
            </p:cNvPr>
            <p:cNvSpPr txBox="1">
              <a:spLocks noChangeArrowheads="1"/>
            </p:cNvSpPr>
            <p:nvPr/>
          </p:nvSpPr>
          <p:spPr bwMode="auto">
            <a:xfrm>
              <a:off x="2080" y="3259"/>
              <a:ext cx="3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Arial" panose="020B0604020202020204" pitchFamily="34" charset="0"/>
                  <a:ea typeface="Arial Unicode MS" panose="020B0604020202020204" pitchFamily="34" charset="-122"/>
                </a:rPr>
                <a:t>E</a:t>
              </a:r>
            </a:p>
          </p:txBody>
        </p:sp>
        <p:sp>
          <p:nvSpPr>
            <p:cNvPr id="56345" name="Text Box 46">
              <a:extLst>
                <a:ext uri="{FF2B5EF4-FFF2-40B4-BE49-F238E27FC236}">
                  <a16:creationId xmlns:a16="http://schemas.microsoft.com/office/drawing/2014/main" id="{42598F45-14C8-3FE0-F383-C1E91AEFD5AC}"/>
                </a:ext>
              </a:extLst>
            </p:cNvPr>
            <p:cNvSpPr txBox="1">
              <a:spLocks noChangeArrowheads="1"/>
            </p:cNvSpPr>
            <p:nvPr/>
          </p:nvSpPr>
          <p:spPr bwMode="auto">
            <a:xfrm>
              <a:off x="3133" y="3043"/>
              <a:ext cx="3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a:latin typeface="Arial" panose="020B0604020202020204" pitchFamily="34" charset="0"/>
                  <a:ea typeface="Arial Unicode MS" panose="020B0604020202020204" pitchFamily="34" charset="-122"/>
                </a:rPr>
                <a:t>F</a:t>
              </a:r>
            </a:p>
          </p:txBody>
        </p:sp>
      </p:grpSp>
      <p:sp>
        <p:nvSpPr>
          <p:cNvPr id="372756" name="Rectangle 20">
            <a:extLst>
              <a:ext uri="{FF2B5EF4-FFF2-40B4-BE49-F238E27FC236}">
                <a16:creationId xmlns:a16="http://schemas.microsoft.com/office/drawing/2014/main" id="{0FEF777D-F9A0-0BBC-69D6-22E4130543ED}"/>
              </a:ext>
            </a:extLst>
          </p:cNvPr>
          <p:cNvSpPr>
            <a:spLocks noGrp="1"/>
          </p:cNvSpPr>
          <p:nvPr>
            <p:ph type="title" idx="4294967295"/>
          </p:nvPr>
        </p:nvSpPr>
        <p:spPr/>
        <p:txBody>
          <a:bodyPr/>
          <a:lstStyle/>
          <a:p>
            <a:pPr>
              <a:defRPr/>
            </a:pPr>
            <a:r>
              <a:rPr lang="en-US" altLang="zh-CN" sz="2400" cap="none"/>
              <a:t>CMOS</a:t>
            </a:r>
            <a:r>
              <a:rPr lang="zh-CN" altLang="en-US" sz="2400" cap="none"/>
              <a:t>三态门</a:t>
            </a:r>
          </a:p>
        </p:txBody>
      </p:sp>
      <p:sp>
        <p:nvSpPr>
          <p:cNvPr id="56331" name="Text Box 4">
            <a:extLst>
              <a:ext uri="{FF2B5EF4-FFF2-40B4-BE49-F238E27FC236}">
                <a16:creationId xmlns:a16="http://schemas.microsoft.com/office/drawing/2014/main" id="{F9AD1C30-2153-637C-C3D9-14CE612427DC}"/>
              </a:ext>
            </a:extLst>
          </p:cNvPr>
          <p:cNvSpPr txBox="1">
            <a:spLocks noChangeArrowheads="1"/>
          </p:cNvSpPr>
          <p:nvPr/>
        </p:nvSpPr>
        <p:spPr bwMode="auto">
          <a:xfrm>
            <a:off x="827088" y="180975"/>
            <a:ext cx="8316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3.2.4 </a:t>
            </a:r>
            <a:r>
              <a:rPr lang="zh-CN" altLang="en-US" sz="2800">
                <a:latin typeface="Arial" panose="020B0604020202020204" pitchFamily="34" charset="0"/>
                <a:ea typeface="Arial Unicode MS" panose="020B0604020202020204" pitchFamily="34" charset="-122"/>
              </a:rPr>
              <a:t>其他类型</a:t>
            </a:r>
            <a:r>
              <a:rPr lang="en-US" altLang="zh-CN" sz="2800">
                <a:latin typeface="Arial" panose="020B0604020202020204" pitchFamily="34" charset="0"/>
                <a:ea typeface="Arial Unicode MS" panose="020B0604020202020204" pitchFamily="34" charset="-122"/>
              </a:rPr>
              <a:t>CMOS</a:t>
            </a:r>
            <a:r>
              <a:rPr lang="zh-CN" altLang="en-US" sz="2800">
                <a:latin typeface="Arial" panose="020B0604020202020204" pitchFamily="34" charset="0"/>
                <a:ea typeface="Arial Unicode MS" panose="020B0604020202020204" pitchFamily="34" charset="-122"/>
              </a:rPr>
              <a:t>门</a:t>
            </a:r>
          </a:p>
        </p:txBody>
      </p:sp>
      <p:grpSp>
        <p:nvGrpSpPr>
          <p:cNvPr id="4" name="组合 3">
            <a:extLst>
              <a:ext uri="{FF2B5EF4-FFF2-40B4-BE49-F238E27FC236}">
                <a16:creationId xmlns:a16="http://schemas.microsoft.com/office/drawing/2014/main" id="{752BFC8A-2196-3D92-1879-D2C745B85AE0}"/>
              </a:ext>
            </a:extLst>
          </p:cNvPr>
          <p:cNvGrpSpPr>
            <a:grpSpLocks/>
          </p:cNvGrpSpPr>
          <p:nvPr/>
        </p:nvGrpSpPr>
        <p:grpSpPr bwMode="auto">
          <a:xfrm>
            <a:off x="1103313" y="4473575"/>
            <a:ext cx="3414712" cy="1322388"/>
            <a:chOff x="1103314" y="4473116"/>
            <a:chExt cx="3413918" cy="1323439"/>
          </a:xfrm>
        </p:grpSpPr>
        <p:sp>
          <p:nvSpPr>
            <p:cNvPr id="56334" name="矩形 25">
              <a:extLst>
                <a:ext uri="{FF2B5EF4-FFF2-40B4-BE49-F238E27FC236}">
                  <a16:creationId xmlns:a16="http://schemas.microsoft.com/office/drawing/2014/main" id="{36AF824F-0CFC-7ABC-B294-65C4C4BD2FB2}"/>
                </a:ext>
              </a:extLst>
            </p:cNvPr>
            <p:cNvSpPr>
              <a:spLocks noChangeArrowheads="1"/>
            </p:cNvSpPr>
            <p:nvPr/>
          </p:nvSpPr>
          <p:spPr bwMode="auto">
            <a:xfrm>
              <a:off x="1103314" y="4473116"/>
              <a:ext cx="341391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b="0">
                  <a:latin typeface="Arial" panose="020B0604020202020204" pitchFamily="34" charset="0"/>
                  <a:ea typeface="Arial Unicode MS" panose="020B0604020202020204" pitchFamily="34" charset="-122"/>
                </a:rPr>
                <a:t>T</a:t>
              </a:r>
              <a:r>
                <a:rPr lang="en-US" altLang="zh-CN" b="0" baseline="-25000">
                  <a:latin typeface="Arial" panose="020B0604020202020204" pitchFamily="34" charset="0"/>
                  <a:ea typeface="Arial Unicode MS" panose="020B0604020202020204" pitchFamily="34" charset="-122"/>
                </a:rPr>
                <a:t>1</a:t>
              </a:r>
              <a:r>
                <a:rPr lang="zh-CN" altLang="en-US" b="0">
                  <a:latin typeface="Arial" panose="020B0604020202020204" pitchFamily="34" charset="0"/>
                  <a:ea typeface="Arial Unicode MS" panose="020B0604020202020204" pitchFamily="34" charset="-122"/>
                </a:rPr>
                <a:t>和</a:t>
              </a:r>
              <a:r>
                <a:rPr lang="en-US" altLang="zh-CN" b="0">
                  <a:latin typeface="Arial" panose="020B0604020202020204" pitchFamily="34" charset="0"/>
                  <a:ea typeface="Arial Unicode MS" panose="020B0604020202020204" pitchFamily="34" charset="-122"/>
                </a:rPr>
                <a:t>T</a:t>
              </a:r>
              <a:r>
                <a:rPr lang="en-US" altLang="zh-CN" b="0" baseline="-25000">
                  <a:latin typeface="Arial" panose="020B0604020202020204" pitchFamily="34" charset="0"/>
                  <a:ea typeface="Arial Unicode MS" panose="020B0604020202020204" pitchFamily="34" charset="-122"/>
                </a:rPr>
                <a:t>4</a:t>
              </a:r>
              <a:r>
                <a:rPr lang="zh-CN" altLang="en-US" b="0">
                  <a:latin typeface="Arial" panose="020B0604020202020204" pitchFamily="34" charset="0"/>
                  <a:ea typeface="Arial Unicode MS" panose="020B0604020202020204" pitchFamily="34" charset="-122"/>
                </a:rPr>
                <a:t>管同时导通；</a:t>
              </a:r>
              <a:endParaRPr lang="en-US" altLang="zh-CN" b="0">
                <a:latin typeface="Arial" panose="020B0604020202020204" pitchFamily="34" charset="0"/>
                <a:ea typeface="Arial Unicode MS" panose="020B0604020202020204" pitchFamily="34" charset="-122"/>
              </a:endParaRPr>
            </a:p>
            <a:p>
              <a:pPr eaLnBrk="1" hangingPunct="1">
                <a:lnSpc>
                  <a:spcPct val="200000"/>
                </a:lnSpc>
                <a:spcBef>
                  <a:spcPct val="0"/>
                </a:spcBef>
                <a:buClrTx/>
                <a:buFontTx/>
                <a:buNone/>
              </a:pPr>
              <a:r>
                <a:rPr lang="en-US" altLang="zh-CN" b="0">
                  <a:latin typeface="Arial" panose="020B0604020202020204" pitchFamily="34" charset="0"/>
                  <a:ea typeface="Arial Unicode MS" panose="020B0604020202020204" pitchFamily="34" charset="-122"/>
                </a:rPr>
                <a:t>T</a:t>
              </a:r>
              <a:r>
                <a:rPr lang="en-US" altLang="zh-CN" b="0" baseline="-25000">
                  <a:latin typeface="Arial" panose="020B0604020202020204" pitchFamily="34" charset="0"/>
                  <a:ea typeface="Arial Unicode MS" panose="020B0604020202020204" pitchFamily="34" charset="-122"/>
                </a:rPr>
                <a:t>2</a:t>
              </a:r>
              <a:r>
                <a:rPr lang="zh-CN" altLang="en-US" b="0">
                  <a:latin typeface="Arial" panose="020B0604020202020204" pitchFamily="34" charset="0"/>
                  <a:ea typeface="Arial Unicode MS" panose="020B0604020202020204" pitchFamily="34" charset="-122"/>
                </a:rPr>
                <a:t>和</a:t>
              </a:r>
              <a:r>
                <a:rPr lang="en-US" altLang="zh-CN" b="0">
                  <a:latin typeface="Arial" panose="020B0604020202020204" pitchFamily="34" charset="0"/>
                  <a:ea typeface="Arial Unicode MS" panose="020B0604020202020204" pitchFamily="34" charset="-122"/>
                </a:rPr>
                <a:t>T</a:t>
              </a:r>
              <a:r>
                <a:rPr lang="en-US" altLang="zh-CN" b="0" baseline="-25000">
                  <a:latin typeface="Arial" panose="020B0604020202020204" pitchFamily="34" charset="0"/>
                  <a:ea typeface="Arial Unicode MS" panose="020B0604020202020204" pitchFamily="34" charset="-122"/>
                </a:rPr>
                <a:t>3</a:t>
              </a:r>
              <a:r>
                <a:rPr lang="zh-CN" altLang="en-US" b="0">
                  <a:latin typeface="Arial" panose="020B0604020202020204" pitchFamily="34" charset="0"/>
                  <a:ea typeface="Arial Unicode MS" panose="020B0604020202020204" pitchFamily="34" charset="-122"/>
                </a:rPr>
                <a:t>构成的</a:t>
              </a:r>
              <a:r>
                <a:rPr lang="en-US" altLang="zh-CN" b="0">
                  <a:latin typeface="Arial" panose="020B0604020202020204" pitchFamily="34" charset="0"/>
                  <a:ea typeface="Arial Unicode MS" panose="020B0604020202020204" pitchFamily="34" charset="-122"/>
                </a:rPr>
                <a:t>CMOS</a:t>
              </a:r>
              <a:r>
                <a:rPr lang="zh-CN" altLang="en-US" b="0">
                  <a:latin typeface="Arial" panose="020B0604020202020204" pitchFamily="34" charset="0"/>
                  <a:ea typeface="Arial Unicode MS" panose="020B0604020202020204" pitchFamily="34" charset="-122"/>
                </a:rPr>
                <a:t>反相器</a:t>
              </a:r>
              <a:endParaRPr lang="en-US" altLang="zh-CN" b="0">
                <a:latin typeface="Arial" panose="020B0604020202020204" pitchFamily="34" charset="0"/>
                <a:ea typeface="Arial Unicode MS" panose="020B0604020202020204" pitchFamily="34" charset="-122"/>
              </a:endParaRPr>
            </a:p>
            <a:p>
              <a:pPr eaLnBrk="1" hangingPunct="1">
                <a:spcBef>
                  <a:spcPct val="0"/>
                </a:spcBef>
                <a:buClrTx/>
                <a:buFontTx/>
                <a:buNone/>
              </a:pPr>
              <a:r>
                <a:rPr lang="zh-CN" altLang="en-US" b="0">
                  <a:latin typeface="Arial" panose="020B0604020202020204" pitchFamily="34" charset="0"/>
                  <a:ea typeface="Arial Unicode MS" panose="020B0604020202020204" pitchFamily="34" charset="-122"/>
                </a:rPr>
                <a:t>正常工作：</a:t>
              </a:r>
              <a:r>
                <a:rPr lang="en-US" altLang="zh-CN" b="0">
                  <a:latin typeface="Arial" panose="020B0604020202020204" pitchFamily="34" charset="0"/>
                  <a:ea typeface="Arial Unicode MS" panose="020B0604020202020204" pitchFamily="34" charset="-122"/>
                </a:rPr>
                <a:t>F=A </a:t>
              </a:r>
              <a:endParaRPr lang="zh-CN" altLang="en-US" b="0">
                <a:latin typeface="Arial" panose="020B0604020202020204" pitchFamily="34" charset="0"/>
                <a:ea typeface="Arial Unicode MS" panose="020B0604020202020204" pitchFamily="34" charset="-122"/>
              </a:endParaRPr>
            </a:p>
          </p:txBody>
        </p:sp>
        <p:cxnSp>
          <p:nvCxnSpPr>
            <p:cNvPr id="24" name="直接连接符 23">
              <a:extLst>
                <a:ext uri="{FF2B5EF4-FFF2-40B4-BE49-F238E27FC236}">
                  <a16:creationId xmlns:a16="http://schemas.microsoft.com/office/drawing/2014/main" id="{B65DFCBB-3EAA-1BD8-F8F6-CE97C64817BC}"/>
                </a:ext>
              </a:extLst>
            </p:cNvPr>
            <p:cNvCxnSpPr/>
            <p:nvPr/>
          </p:nvCxnSpPr>
          <p:spPr>
            <a:xfrm>
              <a:off x="2801544" y="5445438"/>
              <a:ext cx="1507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 name="Picture 58">
            <a:extLst>
              <a:ext uri="{FF2B5EF4-FFF2-40B4-BE49-F238E27FC236}">
                <a16:creationId xmlns:a16="http://schemas.microsoft.com/office/drawing/2014/main" id="{B25D271C-9943-BF87-8577-5641560FE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5" y="1993900"/>
            <a:ext cx="3997325"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nodeType="clickEffect">
                                  <p:stCondLst>
                                    <p:cond delay="0"/>
                                  </p:stCondLst>
                                  <p:childTnLst>
                                    <p:anim calcmode="lin" valueType="num">
                                      <p:cBhvr additive="base">
                                        <p:cTn id="16" dur="500"/>
                                        <p:tgtEl>
                                          <p:spTgt spid="28"/>
                                        </p:tgtEl>
                                        <p:attrNameLst>
                                          <p:attrName>ppt_x</p:attrName>
                                        </p:attrNameLst>
                                      </p:cBhvr>
                                      <p:tavLst>
                                        <p:tav tm="0">
                                          <p:val>
                                            <p:strVal val="ppt_x"/>
                                          </p:val>
                                        </p:tav>
                                        <p:tav tm="100000">
                                          <p:val>
                                            <p:strVal val="ppt_x"/>
                                          </p:val>
                                        </p:tav>
                                      </p:tavLst>
                                    </p:anim>
                                    <p:anim calcmode="lin" valueType="num">
                                      <p:cBhvr additive="base">
                                        <p:cTn id="17" dur="500"/>
                                        <p:tgtEl>
                                          <p:spTgt spid="28"/>
                                        </p:tgtEl>
                                        <p:attrNameLst>
                                          <p:attrName>ppt_y</p:attrName>
                                        </p:attrNameLst>
                                      </p:cBhvr>
                                      <p:tavLst>
                                        <p:tav tm="0">
                                          <p:val>
                                            <p:strVal val="ppt_y"/>
                                          </p:val>
                                        </p:tav>
                                        <p:tav tm="100000">
                                          <p:val>
                                            <p:strVal val="1+ppt_h/2"/>
                                          </p:val>
                                        </p:tav>
                                      </p:tavLst>
                                    </p:anim>
                                    <p:set>
                                      <p:cBhvr>
                                        <p:cTn id="18" dur="1" fill="hold">
                                          <p:stCondLst>
                                            <p:cond delay="499"/>
                                          </p:stCondLst>
                                        </p:cTn>
                                        <p:tgtEl>
                                          <p:spTgt spid="2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ox(in)">
                                      <p:cBhvr>
                                        <p:cTn id="23" dur="500"/>
                                        <p:tgtEl>
                                          <p:spTgt spid="23"/>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ox(in)">
                                      <p:cBhvr>
                                        <p:cTn id="26" dur="500"/>
                                        <p:tgtEl>
                                          <p:spTgt spid="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arn(inVertical)">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16"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9">
            <a:extLst>
              <a:ext uri="{FF2B5EF4-FFF2-40B4-BE49-F238E27FC236}">
                <a16:creationId xmlns:a16="http://schemas.microsoft.com/office/drawing/2014/main" id="{5AD765C9-930C-30B3-BD63-339EF222141E}"/>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BCDA4293-CC38-4F20-9448-5B596C1FFFBC}"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39</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49" name="Text Box 8">
            <a:extLst>
              <a:ext uri="{FF2B5EF4-FFF2-40B4-BE49-F238E27FC236}">
                <a16:creationId xmlns:a16="http://schemas.microsoft.com/office/drawing/2014/main" id="{C0E2A6D6-EC47-8718-89C8-1CB9E586AC88}"/>
              </a:ext>
            </a:extLst>
          </p:cNvPr>
          <p:cNvSpPr txBox="1">
            <a:spLocks noChangeArrowheads="1"/>
          </p:cNvSpPr>
          <p:nvPr/>
        </p:nvSpPr>
        <p:spPr bwMode="auto">
          <a:xfrm>
            <a:off x="993775" y="1282700"/>
            <a:ext cx="3649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zh-CN" altLang="en-US" sz="2400">
                <a:latin typeface="Arial" panose="020B0604020202020204" pitchFamily="34" charset="0"/>
                <a:ea typeface="Arial Unicode MS" panose="020B0604020202020204" pitchFamily="34" charset="-122"/>
              </a:rPr>
              <a:t>在总线传输中的应用</a:t>
            </a:r>
          </a:p>
        </p:txBody>
      </p:sp>
      <p:sp>
        <p:nvSpPr>
          <p:cNvPr id="50" name="Text Box 8">
            <a:extLst>
              <a:ext uri="{FF2B5EF4-FFF2-40B4-BE49-F238E27FC236}">
                <a16:creationId xmlns:a16="http://schemas.microsoft.com/office/drawing/2014/main" id="{485BA557-4EF2-95D0-D578-042F41306FBF}"/>
              </a:ext>
            </a:extLst>
          </p:cNvPr>
          <p:cNvSpPr txBox="1">
            <a:spLocks noChangeArrowheads="1"/>
          </p:cNvSpPr>
          <p:nvPr/>
        </p:nvSpPr>
        <p:spPr bwMode="auto">
          <a:xfrm>
            <a:off x="971550" y="3789363"/>
            <a:ext cx="3902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zh-CN" altLang="en-US" sz="2400">
                <a:latin typeface="Arial" panose="020B0604020202020204" pitchFamily="34" charset="0"/>
                <a:ea typeface="Arial Unicode MS" panose="020B0604020202020204" pitchFamily="34" charset="-122"/>
              </a:rPr>
              <a:t>实现数据的双向传输</a:t>
            </a:r>
          </a:p>
        </p:txBody>
      </p:sp>
      <p:sp>
        <p:nvSpPr>
          <p:cNvPr id="51" name="Text Box 8">
            <a:extLst>
              <a:ext uri="{FF2B5EF4-FFF2-40B4-BE49-F238E27FC236}">
                <a16:creationId xmlns:a16="http://schemas.microsoft.com/office/drawing/2014/main" id="{FB632116-08BF-7E57-8481-ED8E881EB8EC}"/>
              </a:ext>
            </a:extLst>
          </p:cNvPr>
          <p:cNvSpPr txBox="1">
            <a:spLocks noChangeArrowheads="1"/>
          </p:cNvSpPr>
          <p:nvPr/>
        </p:nvSpPr>
        <p:spPr bwMode="auto">
          <a:xfrm>
            <a:off x="827088" y="703263"/>
            <a:ext cx="3600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a:latin typeface="Arial" panose="020B0604020202020204" pitchFamily="34" charset="0"/>
                <a:ea typeface="Arial Unicode MS" panose="020B0604020202020204" pitchFamily="34" charset="-122"/>
              </a:rPr>
              <a:t>（</a:t>
            </a:r>
            <a:r>
              <a:rPr lang="en-US" altLang="zh-CN" sz="2400">
                <a:latin typeface="Arial" panose="020B0604020202020204" pitchFamily="34" charset="0"/>
                <a:ea typeface="Arial Unicode MS" panose="020B0604020202020204" pitchFamily="34" charset="-122"/>
              </a:rPr>
              <a:t>2</a:t>
            </a:r>
            <a:r>
              <a:rPr lang="zh-CN" altLang="en-US" sz="2400">
                <a:latin typeface="Arial" panose="020B0604020202020204" pitchFamily="34" charset="0"/>
                <a:ea typeface="Arial Unicode MS" panose="020B0604020202020204" pitchFamily="34" charset="-122"/>
              </a:rPr>
              <a:t>）三态门的用途</a:t>
            </a:r>
            <a:endParaRPr lang="zh-CN" altLang="en-US" sz="2400" b="0" baseline="-25000">
              <a:latin typeface="Arial" panose="020B0604020202020204" pitchFamily="34" charset="0"/>
              <a:ea typeface="Arial Unicode MS" panose="020B0604020202020204" pitchFamily="34" charset="-122"/>
            </a:endParaRPr>
          </a:p>
        </p:txBody>
      </p:sp>
      <p:sp>
        <p:nvSpPr>
          <p:cNvPr id="53" name="矩形 52">
            <a:extLst>
              <a:ext uri="{FF2B5EF4-FFF2-40B4-BE49-F238E27FC236}">
                <a16:creationId xmlns:a16="http://schemas.microsoft.com/office/drawing/2014/main" id="{1F5C8AAF-26AC-457E-B332-21D7FB0F46E7}"/>
              </a:ext>
            </a:extLst>
          </p:cNvPr>
          <p:cNvSpPr>
            <a:spLocks noChangeArrowheads="1"/>
          </p:cNvSpPr>
          <p:nvPr/>
        </p:nvSpPr>
        <p:spPr bwMode="auto">
          <a:xfrm>
            <a:off x="1008063" y="2498725"/>
            <a:ext cx="41544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Arial" panose="020B0604020202020204" pitchFamily="34" charset="0"/>
                <a:ea typeface="Arial Unicode MS" panose="020B0604020202020204" pitchFamily="34" charset="-122"/>
              </a:rPr>
              <a:t>工作条件：</a:t>
            </a:r>
            <a:r>
              <a:rPr lang="zh-CN" altLang="en-US" b="0">
                <a:latin typeface="Arial" panose="020B0604020202020204" pitchFamily="34" charset="0"/>
                <a:ea typeface="Arial Unicode MS" panose="020B0604020202020204" pitchFamily="34" charset="-122"/>
              </a:rPr>
              <a:t>任何时刻只有一个三态门是工作状态，其余高阻</a:t>
            </a:r>
          </a:p>
        </p:txBody>
      </p:sp>
      <p:sp>
        <p:nvSpPr>
          <p:cNvPr id="54" name="矩形 53">
            <a:extLst>
              <a:ext uri="{FF2B5EF4-FFF2-40B4-BE49-F238E27FC236}">
                <a16:creationId xmlns:a16="http://schemas.microsoft.com/office/drawing/2014/main" id="{5D82EF9A-31BC-8AF8-5DD0-DECF61D513E9}"/>
              </a:ext>
            </a:extLst>
          </p:cNvPr>
          <p:cNvSpPr>
            <a:spLocks noChangeArrowheads="1"/>
          </p:cNvSpPr>
          <p:nvPr/>
        </p:nvSpPr>
        <p:spPr bwMode="auto">
          <a:xfrm>
            <a:off x="993775" y="1793875"/>
            <a:ext cx="42989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b="0">
                <a:latin typeface="Arial" panose="020B0604020202020204" pitchFamily="34" charset="0"/>
                <a:ea typeface="Arial Unicode MS" panose="020B0604020202020204" pitchFamily="34" charset="-122"/>
              </a:rPr>
              <a:t>向同一个总线</a:t>
            </a:r>
            <a:r>
              <a:rPr lang="en-US" altLang="zh-CN" b="0">
                <a:latin typeface="Arial" panose="020B0604020202020204" pitchFamily="34" charset="0"/>
                <a:ea typeface="Arial Unicode MS" panose="020B0604020202020204" pitchFamily="34" charset="-122"/>
              </a:rPr>
              <a:t>MN</a:t>
            </a:r>
            <a:r>
              <a:rPr lang="zh-CN" altLang="en-US" b="0">
                <a:latin typeface="Arial" panose="020B0604020202020204" pitchFamily="34" charset="0"/>
                <a:ea typeface="Arial Unicode MS" panose="020B0604020202020204" pitchFamily="34" charset="-122"/>
              </a:rPr>
              <a:t>上轮流传输信号不会互相干扰</a:t>
            </a:r>
          </a:p>
        </p:txBody>
      </p:sp>
      <p:sp>
        <p:nvSpPr>
          <p:cNvPr id="347144" name="Rectangle 8">
            <a:extLst>
              <a:ext uri="{FF2B5EF4-FFF2-40B4-BE49-F238E27FC236}">
                <a16:creationId xmlns:a16="http://schemas.microsoft.com/office/drawing/2014/main" id="{3D29FF5C-7FA8-B156-009A-888B06211EBF}"/>
              </a:ext>
            </a:extLst>
          </p:cNvPr>
          <p:cNvSpPr>
            <a:spLocks noGrp="1"/>
          </p:cNvSpPr>
          <p:nvPr>
            <p:ph type="title" idx="4294967295"/>
          </p:nvPr>
        </p:nvSpPr>
        <p:spPr>
          <a:xfrm>
            <a:off x="93663" y="404813"/>
            <a:ext cx="590550" cy="6145212"/>
          </a:xfrm>
        </p:spPr>
        <p:txBody>
          <a:bodyPr/>
          <a:lstStyle/>
          <a:p>
            <a:pPr>
              <a:defRPr/>
            </a:pPr>
            <a:r>
              <a:rPr lang="zh-CN" altLang="en-US" sz="2400" cap="none"/>
              <a:t>三态输出门</a:t>
            </a:r>
          </a:p>
        </p:txBody>
      </p:sp>
      <p:grpSp>
        <p:nvGrpSpPr>
          <p:cNvPr id="347145" name="组合 48">
            <a:extLst>
              <a:ext uri="{FF2B5EF4-FFF2-40B4-BE49-F238E27FC236}">
                <a16:creationId xmlns:a16="http://schemas.microsoft.com/office/drawing/2014/main" id="{2A23AD4B-8F12-A9E9-A5BB-A55273324AA7}"/>
              </a:ext>
            </a:extLst>
          </p:cNvPr>
          <p:cNvGrpSpPr>
            <a:grpSpLocks/>
          </p:cNvGrpSpPr>
          <p:nvPr/>
        </p:nvGrpSpPr>
        <p:grpSpPr bwMode="auto">
          <a:xfrm>
            <a:off x="5364163" y="800100"/>
            <a:ext cx="3541712" cy="1709738"/>
            <a:chOff x="4279896" y="1238220"/>
            <a:chExt cx="3541761" cy="1710468"/>
          </a:xfrm>
        </p:grpSpPr>
        <p:cxnSp>
          <p:nvCxnSpPr>
            <p:cNvPr id="59" name="直接连接符 58">
              <a:extLst>
                <a:ext uri="{FF2B5EF4-FFF2-40B4-BE49-F238E27FC236}">
                  <a16:creationId xmlns:a16="http://schemas.microsoft.com/office/drawing/2014/main" id="{EBC5CD56-E8A8-4B83-925C-12DEF82C0A77}"/>
                </a:ext>
              </a:extLst>
            </p:cNvPr>
            <p:cNvCxnSpPr/>
            <p:nvPr/>
          </p:nvCxnSpPr>
          <p:spPr>
            <a:xfrm flipV="1">
              <a:off x="4389435" y="1566973"/>
              <a:ext cx="3348084"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等腰三角形 59">
              <a:extLst>
                <a:ext uri="{FF2B5EF4-FFF2-40B4-BE49-F238E27FC236}">
                  <a16:creationId xmlns:a16="http://schemas.microsoft.com/office/drawing/2014/main" id="{308F774D-C4FB-2691-EDCE-8CCCE32BC08E}"/>
                </a:ext>
              </a:extLst>
            </p:cNvPr>
            <p:cNvSpPr/>
            <p:nvPr/>
          </p:nvSpPr>
          <p:spPr>
            <a:xfrm>
              <a:off x="4645026" y="1932254"/>
              <a:ext cx="584208" cy="620977"/>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0"/>
            </a:p>
          </p:txBody>
        </p:sp>
        <p:cxnSp>
          <p:nvCxnSpPr>
            <p:cNvPr id="61" name="直接连接符 60">
              <a:extLst>
                <a:ext uri="{FF2B5EF4-FFF2-40B4-BE49-F238E27FC236}">
                  <a16:creationId xmlns:a16="http://schemas.microsoft.com/office/drawing/2014/main" id="{A3EA57C3-525D-FF67-D833-04F74C00FA22}"/>
                </a:ext>
              </a:extLst>
            </p:cNvPr>
            <p:cNvCxnSpPr/>
            <p:nvPr/>
          </p:nvCxnSpPr>
          <p:spPr>
            <a:xfrm rot="5400000" flipV="1">
              <a:off x="4739402" y="1764702"/>
              <a:ext cx="395456" cy="0"/>
            </a:xfrm>
            <a:prstGeom prst="line">
              <a:avLst/>
            </a:prstGeom>
            <a:ln w="19050"/>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355ED7EA-1E8A-3171-EEB2-21228FB5AB39}"/>
                </a:ext>
              </a:extLst>
            </p:cNvPr>
            <p:cNvSpPr/>
            <p:nvPr/>
          </p:nvSpPr>
          <p:spPr>
            <a:xfrm>
              <a:off x="4900617" y="1532033"/>
              <a:ext cx="71439" cy="71468"/>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b="0"/>
            </a:p>
          </p:txBody>
        </p:sp>
        <p:cxnSp>
          <p:nvCxnSpPr>
            <p:cNvPr id="67" name="直接连接符 66">
              <a:extLst>
                <a:ext uri="{FF2B5EF4-FFF2-40B4-BE49-F238E27FC236}">
                  <a16:creationId xmlns:a16="http://schemas.microsoft.com/office/drawing/2014/main" id="{91E5085B-A011-6A44-3E5D-159274EF7672}"/>
                </a:ext>
              </a:extLst>
            </p:cNvPr>
            <p:cNvCxnSpPr/>
            <p:nvPr/>
          </p:nvCxnSpPr>
          <p:spPr>
            <a:xfrm flipV="1">
              <a:off x="4359272" y="2261007"/>
              <a:ext cx="43180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E090B243-477C-D4C3-0BD2-B3F7F6E015D9}"/>
                </a:ext>
              </a:extLst>
            </p:cNvPr>
            <p:cNvCxnSpPr/>
            <p:nvPr/>
          </p:nvCxnSpPr>
          <p:spPr>
            <a:xfrm rot="5400000" flipV="1">
              <a:off x="4739402" y="2750960"/>
              <a:ext cx="395457" cy="0"/>
            </a:xfrm>
            <a:prstGeom prst="line">
              <a:avLst/>
            </a:prstGeom>
            <a:ln w="19050"/>
          </p:spPr>
          <p:style>
            <a:lnRef idx="1">
              <a:schemeClr val="dk1"/>
            </a:lnRef>
            <a:fillRef idx="0">
              <a:schemeClr val="dk1"/>
            </a:fillRef>
            <a:effectRef idx="0">
              <a:schemeClr val="dk1"/>
            </a:effectRef>
            <a:fontRef idx="minor">
              <a:schemeClr val="tx1"/>
            </a:fontRef>
          </p:style>
        </p:cxnSp>
        <p:sp>
          <p:nvSpPr>
            <p:cNvPr id="57392" name="TextBox 68">
              <a:extLst>
                <a:ext uri="{FF2B5EF4-FFF2-40B4-BE49-F238E27FC236}">
                  <a16:creationId xmlns:a16="http://schemas.microsoft.com/office/drawing/2014/main" id="{D390EF8E-818F-3462-1B77-C47920C1707F}"/>
                </a:ext>
              </a:extLst>
            </p:cNvPr>
            <p:cNvSpPr txBox="1">
              <a:spLocks noChangeArrowheads="1"/>
            </p:cNvSpPr>
            <p:nvPr/>
          </p:nvSpPr>
          <p:spPr bwMode="auto">
            <a:xfrm>
              <a:off x="4572000" y="2552688"/>
              <a:ext cx="547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sz="1800" b="0">
                  <a:latin typeface="Arial" panose="020B0604020202020204" pitchFamily="34" charset="0"/>
                  <a:ea typeface="Arial Unicode MS" panose="020B0604020202020204" pitchFamily="34" charset="-122"/>
                </a:rPr>
                <a:t>1</a:t>
              </a:r>
              <a:endParaRPr lang="zh-CN" altLang="en-US" sz="1800" b="0">
                <a:latin typeface="Arial" panose="020B0604020202020204" pitchFamily="34" charset="0"/>
                <a:ea typeface="Arial Unicode MS" panose="020B0604020202020204" pitchFamily="34" charset="-122"/>
              </a:endParaRPr>
            </a:p>
          </p:txBody>
        </p:sp>
        <p:sp>
          <p:nvSpPr>
            <p:cNvPr id="57393" name="TextBox 69">
              <a:extLst>
                <a:ext uri="{FF2B5EF4-FFF2-40B4-BE49-F238E27FC236}">
                  <a16:creationId xmlns:a16="http://schemas.microsoft.com/office/drawing/2014/main" id="{876A4312-1D9B-6B23-6A29-91268658A92E}"/>
                </a:ext>
              </a:extLst>
            </p:cNvPr>
            <p:cNvSpPr txBox="1">
              <a:spLocks noChangeArrowheads="1"/>
            </p:cNvSpPr>
            <p:nvPr/>
          </p:nvSpPr>
          <p:spPr bwMode="auto">
            <a:xfrm>
              <a:off x="4316409" y="1931967"/>
              <a:ext cx="547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sz="1800" b="0">
                  <a:latin typeface="Arial" panose="020B0604020202020204" pitchFamily="34" charset="0"/>
                  <a:ea typeface="Arial Unicode MS" panose="020B0604020202020204" pitchFamily="34" charset="-122"/>
                </a:rPr>
                <a:t>1</a:t>
              </a:r>
              <a:endParaRPr lang="zh-CN" altLang="en-US" sz="1800" b="0">
                <a:latin typeface="Arial" panose="020B0604020202020204" pitchFamily="34" charset="0"/>
                <a:ea typeface="Arial Unicode MS" panose="020B0604020202020204" pitchFamily="34" charset="-122"/>
              </a:endParaRPr>
            </a:p>
          </p:txBody>
        </p:sp>
        <p:sp>
          <p:nvSpPr>
            <p:cNvPr id="71" name="等腰三角形 70">
              <a:extLst>
                <a:ext uri="{FF2B5EF4-FFF2-40B4-BE49-F238E27FC236}">
                  <a16:creationId xmlns:a16="http://schemas.microsoft.com/office/drawing/2014/main" id="{C4E234C2-12B0-B06B-9246-37EF35C3E893}"/>
                </a:ext>
              </a:extLst>
            </p:cNvPr>
            <p:cNvSpPr/>
            <p:nvPr/>
          </p:nvSpPr>
          <p:spPr>
            <a:xfrm>
              <a:off x="5776929" y="1932254"/>
              <a:ext cx="584208" cy="620977"/>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0"/>
            </a:p>
          </p:txBody>
        </p:sp>
        <p:cxnSp>
          <p:nvCxnSpPr>
            <p:cNvPr id="72" name="直接连接符 71">
              <a:extLst>
                <a:ext uri="{FF2B5EF4-FFF2-40B4-BE49-F238E27FC236}">
                  <a16:creationId xmlns:a16="http://schemas.microsoft.com/office/drawing/2014/main" id="{810AE3E8-1D8E-80BC-7F6F-5D1D918BF72E}"/>
                </a:ext>
              </a:extLst>
            </p:cNvPr>
            <p:cNvCxnSpPr/>
            <p:nvPr/>
          </p:nvCxnSpPr>
          <p:spPr>
            <a:xfrm rot="5400000" flipV="1">
              <a:off x="5871304" y="1764702"/>
              <a:ext cx="395456" cy="0"/>
            </a:xfrm>
            <a:prstGeom prst="line">
              <a:avLst/>
            </a:prstGeom>
            <a:ln w="19050"/>
          </p:spPr>
          <p:style>
            <a:lnRef idx="1">
              <a:schemeClr val="dk1"/>
            </a:lnRef>
            <a:fillRef idx="0">
              <a:schemeClr val="dk1"/>
            </a:fillRef>
            <a:effectRef idx="0">
              <a:schemeClr val="dk1"/>
            </a:effectRef>
            <a:fontRef idx="minor">
              <a:schemeClr val="tx1"/>
            </a:fontRef>
          </p:style>
        </p:cxnSp>
        <p:sp>
          <p:nvSpPr>
            <p:cNvPr id="73" name="椭圆 72">
              <a:extLst>
                <a:ext uri="{FF2B5EF4-FFF2-40B4-BE49-F238E27FC236}">
                  <a16:creationId xmlns:a16="http://schemas.microsoft.com/office/drawing/2014/main" id="{1558EBA0-3BC1-CDDF-172E-5EFE68382CA3}"/>
                </a:ext>
              </a:extLst>
            </p:cNvPr>
            <p:cNvSpPr/>
            <p:nvPr/>
          </p:nvSpPr>
          <p:spPr>
            <a:xfrm>
              <a:off x="6032520" y="1532033"/>
              <a:ext cx="71438" cy="71468"/>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b="0"/>
            </a:p>
          </p:txBody>
        </p:sp>
        <p:cxnSp>
          <p:nvCxnSpPr>
            <p:cNvPr id="74" name="直接连接符 73">
              <a:extLst>
                <a:ext uri="{FF2B5EF4-FFF2-40B4-BE49-F238E27FC236}">
                  <a16:creationId xmlns:a16="http://schemas.microsoft.com/office/drawing/2014/main" id="{3E7EC2A4-7FB0-B7A0-644E-941B8052DCC3}"/>
                </a:ext>
              </a:extLst>
            </p:cNvPr>
            <p:cNvCxnSpPr/>
            <p:nvPr/>
          </p:nvCxnSpPr>
          <p:spPr>
            <a:xfrm flipV="1">
              <a:off x="5491175" y="2261007"/>
              <a:ext cx="43180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62C0AB04-1114-E128-4507-B1EDB2122594}"/>
                </a:ext>
              </a:extLst>
            </p:cNvPr>
            <p:cNvCxnSpPr/>
            <p:nvPr/>
          </p:nvCxnSpPr>
          <p:spPr>
            <a:xfrm rot="5400000" flipV="1">
              <a:off x="5871304" y="2750960"/>
              <a:ext cx="395457" cy="0"/>
            </a:xfrm>
            <a:prstGeom prst="line">
              <a:avLst/>
            </a:prstGeom>
            <a:ln w="19050"/>
          </p:spPr>
          <p:style>
            <a:lnRef idx="1">
              <a:schemeClr val="dk1"/>
            </a:lnRef>
            <a:fillRef idx="0">
              <a:schemeClr val="dk1"/>
            </a:fillRef>
            <a:effectRef idx="0">
              <a:schemeClr val="dk1"/>
            </a:effectRef>
            <a:fontRef idx="minor">
              <a:schemeClr val="tx1"/>
            </a:fontRef>
          </p:style>
        </p:cxnSp>
        <p:sp>
          <p:nvSpPr>
            <p:cNvPr id="57399" name="TextBox 75">
              <a:extLst>
                <a:ext uri="{FF2B5EF4-FFF2-40B4-BE49-F238E27FC236}">
                  <a16:creationId xmlns:a16="http://schemas.microsoft.com/office/drawing/2014/main" id="{56C36262-3B7C-E537-D2BC-D7FE5AE1685F}"/>
                </a:ext>
              </a:extLst>
            </p:cNvPr>
            <p:cNvSpPr txBox="1">
              <a:spLocks noChangeArrowheads="1"/>
            </p:cNvSpPr>
            <p:nvPr/>
          </p:nvSpPr>
          <p:spPr bwMode="auto">
            <a:xfrm>
              <a:off x="5703903" y="2552688"/>
              <a:ext cx="547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sz="1800" b="0">
                  <a:latin typeface="Arial" panose="020B0604020202020204" pitchFamily="34" charset="0"/>
                  <a:ea typeface="Arial Unicode MS" panose="020B0604020202020204" pitchFamily="34" charset="-122"/>
                </a:rPr>
                <a:t>0</a:t>
              </a:r>
              <a:endParaRPr lang="zh-CN" altLang="en-US" sz="1800" b="0">
                <a:latin typeface="Arial" panose="020B0604020202020204" pitchFamily="34" charset="0"/>
                <a:ea typeface="Arial Unicode MS" panose="020B0604020202020204" pitchFamily="34" charset="-122"/>
              </a:endParaRPr>
            </a:p>
          </p:txBody>
        </p:sp>
        <p:sp>
          <p:nvSpPr>
            <p:cNvPr id="57400" name="TextBox 76">
              <a:extLst>
                <a:ext uri="{FF2B5EF4-FFF2-40B4-BE49-F238E27FC236}">
                  <a16:creationId xmlns:a16="http://schemas.microsoft.com/office/drawing/2014/main" id="{54D8E435-18E2-B558-0665-AEEDBCE49DCC}"/>
                </a:ext>
              </a:extLst>
            </p:cNvPr>
            <p:cNvSpPr txBox="1">
              <a:spLocks noChangeArrowheads="1"/>
            </p:cNvSpPr>
            <p:nvPr/>
          </p:nvSpPr>
          <p:spPr bwMode="auto">
            <a:xfrm>
              <a:off x="5448312" y="1931967"/>
              <a:ext cx="547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sz="1800" b="0">
                  <a:latin typeface="Arial" panose="020B0604020202020204" pitchFamily="34" charset="0"/>
                  <a:ea typeface="Arial Unicode MS" panose="020B0604020202020204" pitchFamily="34" charset="-122"/>
                </a:rPr>
                <a:t>0</a:t>
              </a:r>
              <a:endParaRPr lang="zh-CN" altLang="en-US" sz="1800" b="0">
                <a:latin typeface="Arial" panose="020B0604020202020204" pitchFamily="34" charset="0"/>
                <a:ea typeface="Arial Unicode MS" panose="020B0604020202020204" pitchFamily="34" charset="-122"/>
              </a:endParaRPr>
            </a:p>
          </p:txBody>
        </p:sp>
        <p:sp>
          <p:nvSpPr>
            <p:cNvPr id="78" name="等腰三角形 77">
              <a:extLst>
                <a:ext uri="{FF2B5EF4-FFF2-40B4-BE49-F238E27FC236}">
                  <a16:creationId xmlns:a16="http://schemas.microsoft.com/office/drawing/2014/main" id="{9FF3D7A4-BAA0-E779-EAA8-8A9FC6F209F5}"/>
                </a:ext>
              </a:extLst>
            </p:cNvPr>
            <p:cNvSpPr/>
            <p:nvPr/>
          </p:nvSpPr>
          <p:spPr>
            <a:xfrm>
              <a:off x="6981858" y="1932254"/>
              <a:ext cx="584208" cy="620977"/>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0"/>
            </a:p>
          </p:txBody>
        </p:sp>
        <p:cxnSp>
          <p:nvCxnSpPr>
            <p:cNvPr id="79" name="直接连接符 78">
              <a:extLst>
                <a:ext uri="{FF2B5EF4-FFF2-40B4-BE49-F238E27FC236}">
                  <a16:creationId xmlns:a16="http://schemas.microsoft.com/office/drawing/2014/main" id="{FC137637-1531-038E-80CC-4C73F9158459}"/>
                </a:ext>
              </a:extLst>
            </p:cNvPr>
            <p:cNvCxnSpPr/>
            <p:nvPr/>
          </p:nvCxnSpPr>
          <p:spPr>
            <a:xfrm rot="5400000" flipV="1">
              <a:off x="7076234" y="1764702"/>
              <a:ext cx="395456" cy="0"/>
            </a:xfrm>
            <a:prstGeom prst="line">
              <a:avLst/>
            </a:prstGeom>
            <a:ln w="19050"/>
          </p:spPr>
          <p:style>
            <a:lnRef idx="1">
              <a:schemeClr val="dk1"/>
            </a:lnRef>
            <a:fillRef idx="0">
              <a:schemeClr val="dk1"/>
            </a:fillRef>
            <a:effectRef idx="0">
              <a:schemeClr val="dk1"/>
            </a:effectRef>
            <a:fontRef idx="minor">
              <a:schemeClr val="tx1"/>
            </a:fontRef>
          </p:style>
        </p:cxnSp>
        <p:sp>
          <p:nvSpPr>
            <p:cNvPr id="80" name="椭圆 79">
              <a:extLst>
                <a:ext uri="{FF2B5EF4-FFF2-40B4-BE49-F238E27FC236}">
                  <a16:creationId xmlns:a16="http://schemas.microsoft.com/office/drawing/2014/main" id="{0E08FC7E-503C-F87E-23EA-3592D179A675}"/>
                </a:ext>
              </a:extLst>
            </p:cNvPr>
            <p:cNvSpPr/>
            <p:nvPr/>
          </p:nvSpPr>
          <p:spPr>
            <a:xfrm>
              <a:off x="7237449" y="1532033"/>
              <a:ext cx="71439" cy="71468"/>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b="0"/>
            </a:p>
          </p:txBody>
        </p:sp>
        <p:cxnSp>
          <p:nvCxnSpPr>
            <p:cNvPr id="81" name="直接连接符 80">
              <a:extLst>
                <a:ext uri="{FF2B5EF4-FFF2-40B4-BE49-F238E27FC236}">
                  <a16:creationId xmlns:a16="http://schemas.microsoft.com/office/drawing/2014/main" id="{98B73587-B97C-CB12-1444-96A8F30FA8A1}"/>
                </a:ext>
              </a:extLst>
            </p:cNvPr>
            <p:cNvCxnSpPr/>
            <p:nvPr/>
          </p:nvCxnSpPr>
          <p:spPr>
            <a:xfrm flipV="1">
              <a:off x="6696104" y="2261007"/>
              <a:ext cx="43180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0E6132E0-E4AF-29AB-A12B-8C3AD7AD7A20}"/>
                </a:ext>
              </a:extLst>
            </p:cNvPr>
            <p:cNvCxnSpPr/>
            <p:nvPr/>
          </p:nvCxnSpPr>
          <p:spPr>
            <a:xfrm rot="5400000" flipV="1">
              <a:off x="7076234" y="2750960"/>
              <a:ext cx="395457" cy="0"/>
            </a:xfrm>
            <a:prstGeom prst="line">
              <a:avLst/>
            </a:prstGeom>
            <a:ln w="19050"/>
          </p:spPr>
          <p:style>
            <a:lnRef idx="1">
              <a:schemeClr val="dk1"/>
            </a:lnRef>
            <a:fillRef idx="0">
              <a:schemeClr val="dk1"/>
            </a:fillRef>
            <a:effectRef idx="0">
              <a:schemeClr val="dk1"/>
            </a:effectRef>
            <a:fontRef idx="minor">
              <a:schemeClr val="tx1"/>
            </a:fontRef>
          </p:style>
        </p:cxnSp>
        <p:sp>
          <p:nvSpPr>
            <p:cNvPr id="57406" name="TextBox 82">
              <a:extLst>
                <a:ext uri="{FF2B5EF4-FFF2-40B4-BE49-F238E27FC236}">
                  <a16:creationId xmlns:a16="http://schemas.microsoft.com/office/drawing/2014/main" id="{D23C7747-1575-39FB-CFE5-65403EB0B767}"/>
                </a:ext>
              </a:extLst>
            </p:cNvPr>
            <p:cNvSpPr txBox="1">
              <a:spLocks noChangeArrowheads="1"/>
            </p:cNvSpPr>
            <p:nvPr/>
          </p:nvSpPr>
          <p:spPr bwMode="auto">
            <a:xfrm>
              <a:off x="6908832" y="2552688"/>
              <a:ext cx="547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sz="1800" b="0">
                  <a:latin typeface="Arial" panose="020B0604020202020204" pitchFamily="34" charset="0"/>
                  <a:ea typeface="Arial Unicode MS" panose="020B0604020202020204" pitchFamily="34" charset="-122"/>
                </a:rPr>
                <a:t>1</a:t>
              </a:r>
              <a:endParaRPr lang="zh-CN" altLang="en-US" sz="1800" b="0">
                <a:latin typeface="Arial" panose="020B0604020202020204" pitchFamily="34" charset="0"/>
                <a:ea typeface="Arial Unicode MS" panose="020B0604020202020204" pitchFamily="34" charset="-122"/>
              </a:endParaRPr>
            </a:p>
          </p:txBody>
        </p:sp>
        <p:sp>
          <p:nvSpPr>
            <p:cNvPr id="57407" name="TextBox 83">
              <a:extLst>
                <a:ext uri="{FF2B5EF4-FFF2-40B4-BE49-F238E27FC236}">
                  <a16:creationId xmlns:a16="http://schemas.microsoft.com/office/drawing/2014/main" id="{34CBEBBC-4E76-296E-810E-A988DF40CE97}"/>
                </a:ext>
              </a:extLst>
            </p:cNvPr>
            <p:cNvSpPr txBox="1">
              <a:spLocks noChangeArrowheads="1"/>
            </p:cNvSpPr>
            <p:nvPr/>
          </p:nvSpPr>
          <p:spPr bwMode="auto">
            <a:xfrm>
              <a:off x="6653241" y="1931967"/>
              <a:ext cx="547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sz="1800" b="0">
                  <a:latin typeface="Arial" panose="020B0604020202020204" pitchFamily="34" charset="0"/>
                  <a:ea typeface="Arial Unicode MS" panose="020B0604020202020204" pitchFamily="34" charset="-122"/>
                </a:rPr>
                <a:t>0</a:t>
              </a:r>
              <a:endParaRPr lang="zh-CN" altLang="en-US" sz="1800" b="0">
                <a:latin typeface="Arial" panose="020B0604020202020204" pitchFamily="34" charset="0"/>
                <a:ea typeface="Arial Unicode MS" panose="020B0604020202020204" pitchFamily="34" charset="-122"/>
              </a:endParaRPr>
            </a:p>
          </p:txBody>
        </p:sp>
        <p:sp>
          <p:nvSpPr>
            <p:cNvPr id="57408" name="TextBox 84">
              <a:extLst>
                <a:ext uri="{FF2B5EF4-FFF2-40B4-BE49-F238E27FC236}">
                  <a16:creationId xmlns:a16="http://schemas.microsoft.com/office/drawing/2014/main" id="{F11C4575-7033-90B8-C294-30705A76BE34}"/>
                </a:ext>
              </a:extLst>
            </p:cNvPr>
            <p:cNvSpPr txBox="1">
              <a:spLocks noChangeArrowheads="1"/>
            </p:cNvSpPr>
            <p:nvPr/>
          </p:nvSpPr>
          <p:spPr bwMode="auto">
            <a:xfrm>
              <a:off x="4279896" y="1238220"/>
              <a:ext cx="547695" cy="3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sz="1800" b="0">
                  <a:latin typeface="Arial" panose="020B0604020202020204" pitchFamily="34" charset="0"/>
                  <a:ea typeface="Arial Unicode MS" panose="020B0604020202020204" pitchFamily="34" charset="-122"/>
                </a:rPr>
                <a:t>M</a:t>
              </a:r>
              <a:endParaRPr lang="zh-CN" altLang="en-US" sz="1800" b="0">
                <a:latin typeface="Arial" panose="020B0604020202020204" pitchFamily="34" charset="0"/>
                <a:ea typeface="Arial Unicode MS" panose="020B0604020202020204" pitchFamily="34" charset="-122"/>
              </a:endParaRPr>
            </a:p>
          </p:txBody>
        </p:sp>
        <p:sp>
          <p:nvSpPr>
            <p:cNvPr id="57409" name="TextBox 85">
              <a:extLst>
                <a:ext uri="{FF2B5EF4-FFF2-40B4-BE49-F238E27FC236}">
                  <a16:creationId xmlns:a16="http://schemas.microsoft.com/office/drawing/2014/main" id="{C4406FAA-3352-97CC-99BE-2F8AB69B757E}"/>
                </a:ext>
              </a:extLst>
            </p:cNvPr>
            <p:cNvSpPr txBox="1">
              <a:spLocks noChangeArrowheads="1"/>
            </p:cNvSpPr>
            <p:nvPr/>
          </p:nvSpPr>
          <p:spPr bwMode="auto">
            <a:xfrm>
              <a:off x="7273962" y="1238220"/>
              <a:ext cx="547695" cy="3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en-US" altLang="zh-CN" sz="1800" b="0">
                  <a:latin typeface="Arial" panose="020B0604020202020204" pitchFamily="34" charset="0"/>
                  <a:ea typeface="Arial Unicode MS" panose="020B0604020202020204" pitchFamily="34" charset="-122"/>
                </a:rPr>
                <a:t>N</a:t>
              </a:r>
              <a:endParaRPr lang="zh-CN" altLang="en-US" sz="1800" b="0">
                <a:latin typeface="Arial" panose="020B0604020202020204" pitchFamily="34" charset="0"/>
                <a:ea typeface="Arial Unicode MS" panose="020B0604020202020204" pitchFamily="34" charset="-122"/>
              </a:endParaRPr>
            </a:p>
          </p:txBody>
        </p:sp>
        <p:sp>
          <p:nvSpPr>
            <p:cNvPr id="57410" name="TextBox 86">
              <a:extLst>
                <a:ext uri="{FF2B5EF4-FFF2-40B4-BE49-F238E27FC236}">
                  <a16:creationId xmlns:a16="http://schemas.microsoft.com/office/drawing/2014/main" id="{282F6468-AB49-C0FB-4128-5E9F43D9E980}"/>
                </a:ext>
              </a:extLst>
            </p:cNvPr>
            <p:cNvSpPr txBox="1">
              <a:spLocks noChangeArrowheads="1"/>
            </p:cNvSpPr>
            <p:nvPr/>
          </p:nvSpPr>
          <p:spPr bwMode="auto">
            <a:xfrm>
              <a:off x="5411799" y="1566837"/>
              <a:ext cx="7667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sz="1800" b="0">
                  <a:latin typeface="Arial" panose="020B0604020202020204" pitchFamily="34" charset="0"/>
                  <a:ea typeface="Arial Unicode MS" panose="020B0604020202020204" pitchFamily="34" charset="-122"/>
                </a:rPr>
                <a:t>高阻</a:t>
              </a:r>
            </a:p>
          </p:txBody>
        </p:sp>
        <p:sp>
          <p:nvSpPr>
            <p:cNvPr id="57411" name="TextBox 87">
              <a:extLst>
                <a:ext uri="{FF2B5EF4-FFF2-40B4-BE49-F238E27FC236}">
                  <a16:creationId xmlns:a16="http://schemas.microsoft.com/office/drawing/2014/main" id="{672D415E-17E7-BFCC-67D1-84C12F20146A}"/>
                </a:ext>
              </a:extLst>
            </p:cNvPr>
            <p:cNvSpPr txBox="1">
              <a:spLocks noChangeArrowheads="1"/>
            </p:cNvSpPr>
            <p:nvPr/>
          </p:nvSpPr>
          <p:spPr bwMode="auto">
            <a:xfrm>
              <a:off x="6580215" y="1566837"/>
              <a:ext cx="7667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sz="1800" b="0">
                  <a:latin typeface="Arial" panose="020B0604020202020204" pitchFamily="34" charset="0"/>
                  <a:ea typeface="Arial Unicode MS" panose="020B0604020202020204" pitchFamily="34" charset="-122"/>
                </a:rPr>
                <a:t>高阻</a:t>
              </a:r>
            </a:p>
          </p:txBody>
        </p:sp>
      </p:grpSp>
      <p:sp>
        <p:nvSpPr>
          <p:cNvPr id="347172" name="TextBox 115">
            <a:extLst>
              <a:ext uri="{FF2B5EF4-FFF2-40B4-BE49-F238E27FC236}">
                <a16:creationId xmlns:a16="http://schemas.microsoft.com/office/drawing/2014/main" id="{92A6A2F3-7526-2854-D416-9725A8733049}"/>
              </a:ext>
            </a:extLst>
          </p:cNvPr>
          <p:cNvSpPr txBox="1">
            <a:spLocks noChangeArrowheads="1"/>
          </p:cNvSpPr>
          <p:nvPr/>
        </p:nvSpPr>
        <p:spPr bwMode="auto">
          <a:xfrm>
            <a:off x="5651500" y="2889250"/>
            <a:ext cx="3140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a:latin typeface="Arial" panose="020B0604020202020204" pitchFamily="34" charset="0"/>
                <a:ea typeface="Arial Unicode MS" panose="020B0604020202020204" pitchFamily="34" charset="-122"/>
              </a:rPr>
              <a:t>三态门单向传输结构</a:t>
            </a:r>
          </a:p>
        </p:txBody>
      </p:sp>
      <p:sp>
        <p:nvSpPr>
          <p:cNvPr id="119" name="矩形 118">
            <a:extLst>
              <a:ext uri="{FF2B5EF4-FFF2-40B4-BE49-F238E27FC236}">
                <a16:creationId xmlns:a16="http://schemas.microsoft.com/office/drawing/2014/main" id="{BDE34B52-1024-D5C3-37C6-2A33A6A881E2}"/>
              </a:ext>
            </a:extLst>
          </p:cNvPr>
          <p:cNvSpPr>
            <a:spLocks noChangeArrowheads="1"/>
          </p:cNvSpPr>
          <p:nvPr/>
        </p:nvSpPr>
        <p:spPr bwMode="auto">
          <a:xfrm>
            <a:off x="1116013" y="4540250"/>
            <a:ext cx="41338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65125">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pPr>
            <a:r>
              <a:rPr lang="en-US" altLang="zh-CN" sz="2400" b="0">
                <a:latin typeface="Arial" panose="020B0604020202020204" pitchFamily="34" charset="0"/>
                <a:ea typeface="Arial Unicode MS" panose="020B0604020202020204" pitchFamily="34" charset="-122"/>
              </a:rPr>
              <a:t>E=1</a:t>
            </a:r>
            <a:r>
              <a:rPr lang="zh-CN" altLang="en-US" sz="2400" b="0">
                <a:latin typeface="Arial" panose="020B0604020202020204" pitchFamily="34" charset="0"/>
                <a:ea typeface="Arial Unicode MS" panose="020B0604020202020204" pitchFamily="34" charset="-122"/>
              </a:rPr>
              <a:t>，</a:t>
            </a:r>
            <a:r>
              <a:rPr lang="en-US" altLang="zh-CN" sz="2400" b="0">
                <a:latin typeface="Arial" panose="020B0604020202020204" pitchFamily="34" charset="0"/>
                <a:ea typeface="Arial Unicode MS" panose="020B0604020202020204" pitchFamily="34" charset="-122"/>
              </a:rPr>
              <a:t>G</a:t>
            </a:r>
            <a:r>
              <a:rPr lang="en-US" altLang="zh-CN" sz="2400" b="0" baseline="-25000">
                <a:latin typeface="Arial" panose="020B0604020202020204" pitchFamily="34" charset="0"/>
                <a:ea typeface="Arial Unicode MS" panose="020B0604020202020204" pitchFamily="34" charset="-122"/>
              </a:rPr>
              <a:t>1</a:t>
            </a:r>
            <a:r>
              <a:rPr lang="zh-CN" altLang="en-US" sz="2400" b="0">
                <a:latin typeface="Arial" panose="020B0604020202020204" pitchFamily="34" charset="0"/>
                <a:ea typeface="Arial Unicode MS" panose="020B0604020202020204" pitchFamily="34" charset="-122"/>
              </a:rPr>
              <a:t>高阻，</a:t>
            </a:r>
            <a:r>
              <a:rPr lang="en-US" altLang="zh-CN" sz="2400" b="0">
                <a:latin typeface="Arial" panose="020B0604020202020204" pitchFamily="34" charset="0"/>
                <a:ea typeface="Arial Unicode MS" panose="020B0604020202020204" pitchFamily="34" charset="-122"/>
              </a:rPr>
              <a:t>G</a:t>
            </a:r>
            <a:r>
              <a:rPr lang="en-US" altLang="zh-CN" sz="2400" b="0" baseline="-25000">
                <a:latin typeface="Arial" panose="020B0604020202020204" pitchFamily="34" charset="0"/>
                <a:ea typeface="Arial Unicode MS" panose="020B0604020202020204" pitchFamily="34" charset="-122"/>
              </a:rPr>
              <a:t>2</a:t>
            </a:r>
            <a:r>
              <a:rPr lang="zh-CN" altLang="en-US" sz="2400" b="0">
                <a:latin typeface="Arial" panose="020B0604020202020204" pitchFamily="34" charset="0"/>
                <a:ea typeface="Arial Unicode MS" panose="020B0604020202020204" pitchFamily="34" charset="-122"/>
              </a:rPr>
              <a:t>工作，</a:t>
            </a:r>
          </a:p>
          <a:p>
            <a:pPr eaLnBrk="1" hangingPunct="1">
              <a:spcBef>
                <a:spcPct val="0"/>
              </a:spcBef>
              <a:buFont typeface="Wingdings" panose="05000000000000000000" pitchFamily="2" charset="2"/>
              <a:buNone/>
            </a:pPr>
            <a:r>
              <a:rPr lang="en-US" altLang="zh-CN" sz="2400" b="0">
                <a:latin typeface="Arial" panose="020B0604020202020204" pitchFamily="34" charset="0"/>
                <a:ea typeface="Arial Unicode MS" panose="020B0604020202020204" pitchFamily="34" charset="-122"/>
              </a:rPr>
              <a:t>N</a:t>
            </a:r>
            <a:r>
              <a:rPr lang="zh-CN" altLang="en-US" sz="2400" b="0">
                <a:latin typeface="Arial" panose="020B0604020202020204" pitchFamily="34" charset="0"/>
                <a:ea typeface="Arial Unicode MS" panose="020B0604020202020204" pitchFamily="34" charset="-122"/>
              </a:rPr>
              <a:t>经</a:t>
            </a:r>
            <a:r>
              <a:rPr lang="en-US" altLang="zh-CN" sz="2400" b="0">
                <a:latin typeface="Arial" panose="020B0604020202020204" pitchFamily="34" charset="0"/>
                <a:ea typeface="Arial Unicode MS" panose="020B0604020202020204" pitchFamily="34" charset="-122"/>
              </a:rPr>
              <a:t>G</a:t>
            </a:r>
            <a:r>
              <a:rPr lang="en-US" altLang="zh-CN" sz="2400" b="0" baseline="-25000">
                <a:latin typeface="Arial" panose="020B0604020202020204" pitchFamily="34" charset="0"/>
                <a:ea typeface="Arial Unicode MS" panose="020B0604020202020204" pitchFamily="34" charset="-122"/>
              </a:rPr>
              <a:t>2</a:t>
            </a:r>
            <a:r>
              <a:rPr lang="zh-CN" altLang="en-US" sz="2400" b="0">
                <a:latin typeface="Arial" panose="020B0604020202020204" pitchFamily="34" charset="0"/>
                <a:ea typeface="Arial Unicode MS" panose="020B0604020202020204" pitchFamily="34" charset="-122"/>
              </a:rPr>
              <a:t>向</a:t>
            </a:r>
            <a:r>
              <a:rPr lang="en-US" altLang="zh-CN" sz="2400" b="0">
                <a:latin typeface="Arial" panose="020B0604020202020204" pitchFamily="34" charset="0"/>
                <a:ea typeface="Arial Unicode MS" panose="020B0604020202020204" pitchFamily="34" charset="-122"/>
              </a:rPr>
              <a:t>M</a:t>
            </a:r>
            <a:r>
              <a:rPr lang="zh-CN" altLang="en-US" sz="2400" b="0">
                <a:latin typeface="Arial" panose="020B0604020202020204" pitchFamily="34" charset="0"/>
                <a:ea typeface="Arial Unicode MS" panose="020B0604020202020204" pitchFamily="34" charset="-122"/>
              </a:rPr>
              <a:t>送数据</a:t>
            </a:r>
          </a:p>
          <a:p>
            <a:pPr eaLnBrk="1" hangingPunct="1">
              <a:spcBef>
                <a:spcPct val="0"/>
              </a:spcBef>
            </a:pPr>
            <a:r>
              <a:rPr lang="en-US" altLang="zh-CN" sz="2400" b="0">
                <a:latin typeface="Arial" panose="020B0604020202020204" pitchFamily="34" charset="0"/>
                <a:ea typeface="Arial Unicode MS" panose="020B0604020202020204" pitchFamily="34" charset="-122"/>
              </a:rPr>
              <a:t>E=0</a:t>
            </a:r>
            <a:r>
              <a:rPr lang="zh-CN" altLang="en-US" sz="2400" b="0">
                <a:latin typeface="Arial" panose="020B0604020202020204" pitchFamily="34" charset="0"/>
                <a:ea typeface="Arial Unicode MS" panose="020B0604020202020204" pitchFamily="34" charset="-122"/>
              </a:rPr>
              <a:t>，</a:t>
            </a:r>
            <a:r>
              <a:rPr lang="en-US" altLang="zh-CN" sz="2400" b="0">
                <a:latin typeface="Arial" panose="020B0604020202020204" pitchFamily="34" charset="0"/>
                <a:ea typeface="Arial Unicode MS" panose="020B0604020202020204" pitchFamily="34" charset="-122"/>
              </a:rPr>
              <a:t>G1</a:t>
            </a:r>
            <a:r>
              <a:rPr lang="zh-CN" altLang="en-US" sz="2400" b="0">
                <a:latin typeface="Arial" panose="020B0604020202020204" pitchFamily="34" charset="0"/>
                <a:ea typeface="Arial Unicode MS" panose="020B0604020202020204" pitchFamily="34" charset="-122"/>
              </a:rPr>
              <a:t>工作，</a:t>
            </a:r>
            <a:r>
              <a:rPr lang="en-US" altLang="zh-CN" sz="2400" b="0">
                <a:latin typeface="Arial" panose="020B0604020202020204" pitchFamily="34" charset="0"/>
                <a:ea typeface="Arial Unicode MS" panose="020B0604020202020204" pitchFamily="34" charset="-122"/>
              </a:rPr>
              <a:t>G2</a:t>
            </a:r>
            <a:r>
              <a:rPr lang="zh-CN" altLang="en-US" sz="2400" b="0">
                <a:latin typeface="Arial" panose="020B0604020202020204" pitchFamily="34" charset="0"/>
                <a:ea typeface="Arial Unicode MS" panose="020B0604020202020204" pitchFamily="34" charset="-122"/>
              </a:rPr>
              <a:t>高阻，</a:t>
            </a:r>
          </a:p>
          <a:p>
            <a:pPr eaLnBrk="1" hangingPunct="1">
              <a:spcBef>
                <a:spcPct val="0"/>
              </a:spcBef>
              <a:buFont typeface="Wingdings" panose="05000000000000000000" pitchFamily="2" charset="2"/>
              <a:buNone/>
            </a:pPr>
            <a:r>
              <a:rPr lang="en-US" altLang="zh-CN" sz="2400" b="0">
                <a:latin typeface="Arial" panose="020B0604020202020204" pitchFamily="34" charset="0"/>
                <a:ea typeface="Arial Unicode MS" panose="020B0604020202020204" pitchFamily="34" charset="-122"/>
              </a:rPr>
              <a:t>M</a:t>
            </a:r>
            <a:r>
              <a:rPr lang="zh-CN" altLang="en-US" sz="2400" b="0">
                <a:latin typeface="Arial" panose="020B0604020202020204" pitchFamily="34" charset="0"/>
                <a:ea typeface="Arial Unicode MS" panose="020B0604020202020204" pitchFamily="34" charset="-122"/>
              </a:rPr>
              <a:t>经</a:t>
            </a:r>
            <a:r>
              <a:rPr lang="en-US" altLang="zh-CN" sz="2400" b="0">
                <a:latin typeface="Arial" panose="020B0604020202020204" pitchFamily="34" charset="0"/>
                <a:ea typeface="Arial Unicode MS" panose="020B0604020202020204" pitchFamily="34" charset="-122"/>
              </a:rPr>
              <a:t>G1</a:t>
            </a:r>
            <a:r>
              <a:rPr lang="zh-CN" altLang="en-US" sz="2400" b="0">
                <a:latin typeface="Arial" panose="020B0604020202020204" pitchFamily="34" charset="0"/>
                <a:ea typeface="Arial Unicode MS" panose="020B0604020202020204" pitchFamily="34" charset="-122"/>
              </a:rPr>
              <a:t>向</a:t>
            </a:r>
            <a:r>
              <a:rPr lang="en-US" altLang="zh-CN" sz="2400" b="0">
                <a:latin typeface="Arial" panose="020B0604020202020204" pitchFamily="34" charset="0"/>
                <a:ea typeface="Arial Unicode MS" panose="020B0604020202020204" pitchFamily="34" charset="-122"/>
              </a:rPr>
              <a:t>N</a:t>
            </a:r>
            <a:r>
              <a:rPr lang="zh-CN" altLang="en-US" sz="2400" b="0">
                <a:latin typeface="Arial" panose="020B0604020202020204" pitchFamily="34" charset="0"/>
                <a:ea typeface="Arial Unicode MS" panose="020B0604020202020204" pitchFamily="34" charset="-122"/>
              </a:rPr>
              <a:t>送数据</a:t>
            </a:r>
          </a:p>
        </p:txBody>
      </p:sp>
      <p:grpSp>
        <p:nvGrpSpPr>
          <p:cNvPr id="347174" name="Group 38">
            <a:extLst>
              <a:ext uri="{FF2B5EF4-FFF2-40B4-BE49-F238E27FC236}">
                <a16:creationId xmlns:a16="http://schemas.microsoft.com/office/drawing/2014/main" id="{8974D755-FDB5-275C-152B-08F06AF81272}"/>
              </a:ext>
            </a:extLst>
          </p:cNvPr>
          <p:cNvGrpSpPr>
            <a:grpSpLocks/>
          </p:cNvGrpSpPr>
          <p:nvPr/>
        </p:nvGrpSpPr>
        <p:grpSpPr bwMode="auto">
          <a:xfrm>
            <a:off x="5616575" y="3824288"/>
            <a:ext cx="3321050" cy="2917825"/>
            <a:chOff x="3538" y="2409"/>
            <a:chExt cx="2092" cy="1838"/>
          </a:xfrm>
        </p:grpSpPr>
        <p:grpSp>
          <p:nvGrpSpPr>
            <p:cNvPr id="57358" name="组合 88">
              <a:extLst>
                <a:ext uri="{FF2B5EF4-FFF2-40B4-BE49-F238E27FC236}">
                  <a16:creationId xmlns:a16="http://schemas.microsoft.com/office/drawing/2014/main" id="{3903B1BC-BD3D-11BF-CC56-088BDDFE37B7}"/>
                </a:ext>
              </a:extLst>
            </p:cNvPr>
            <p:cNvGrpSpPr>
              <a:grpSpLocks/>
            </p:cNvGrpSpPr>
            <p:nvPr/>
          </p:nvGrpSpPr>
          <p:grpSpPr bwMode="auto">
            <a:xfrm>
              <a:off x="3583" y="2409"/>
              <a:ext cx="2047" cy="1472"/>
              <a:chOff x="6638925" y="3678238"/>
              <a:chExt cx="1879600" cy="1812926"/>
            </a:xfrm>
          </p:grpSpPr>
          <p:sp>
            <p:nvSpPr>
              <p:cNvPr id="57360" name="AutoShape 35">
                <a:extLst>
                  <a:ext uri="{FF2B5EF4-FFF2-40B4-BE49-F238E27FC236}">
                    <a16:creationId xmlns:a16="http://schemas.microsoft.com/office/drawing/2014/main" id="{BC9E4E92-4268-6BAB-EEBF-612D60F1B9C9}"/>
                  </a:ext>
                </a:extLst>
              </p:cNvPr>
              <p:cNvSpPr>
                <a:spLocks noChangeArrowheads="1"/>
              </p:cNvSpPr>
              <p:nvPr/>
            </p:nvSpPr>
            <p:spPr bwMode="auto">
              <a:xfrm rot="5400000">
                <a:off x="7224713" y="4764088"/>
                <a:ext cx="490538" cy="4921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7361" name="Oval 37">
                <a:extLst>
                  <a:ext uri="{FF2B5EF4-FFF2-40B4-BE49-F238E27FC236}">
                    <a16:creationId xmlns:a16="http://schemas.microsoft.com/office/drawing/2014/main" id="{25F39A59-C36B-1831-21E0-A4AD0E7185DE}"/>
                  </a:ext>
                </a:extLst>
              </p:cNvPr>
              <p:cNvSpPr>
                <a:spLocks noChangeArrowheads="1"/>
              </p:cNvSpPr>
              <p:nvPr/>
            </p:nvSpPr>
            <p:spPr bwMode="auto">
              <a:xfrm>
                <a:off x="7445375" y="4791076"/>
                <a:ext cx="76200" cy="889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7362" name="Line 38">
                <a:extLst>
                  <a:ext uri="{FF2B5EF4-FFF2-40B4-BE49-F238E27FC236}">
                    <a16:creationId xmlns:a16="http://schemas.microsoft.com/office/drawing/2014/main" id="{0F4FF8D4-D709-B9E1-C6B6-8D4511DD02B4}"/>
                  </a:ext>
                </a:extLst>
              </p:cNvPr>
              <p:cNvSpPr>
                <a:spLocks noChangeShapeType="1"/>
              </p:cNvSpPr>
              <p:nvPr/>
            </p:nvSpPr>
            <p:spPr bwMode="auto">
              <a:xfrm>
                <a:off x="7493000" y="4600576"/>
                <a:ext cx="0" cy="184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3" name="Line 39">
                <a:extLst>
                  <a:ext uri="{FF2B5EF4-FFF2-40B4-BE49-F238E27FC236}">
                    <a16:creationId xmlns:a16="http://schemas.microsoft.com/office/drawing/2014/main" id="{2A2F666B-380A-8D5C-FC54-49B3F69656E9}"/>
                  </a:ext>
                </a:extLst>
              </p:cNvPr>
              <p:cNvSpPr>
                <a:spLocks noChangeShapeType="1"/>
              </p:cNvSpPr>
              <p:nvPr/>
            </p:nvSpPr>
            <p:spPr bwMode="auto">
              <a:xfrm>
                <a:off x="6907213" y="5014913"/>
                <a:ext cx="327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4" name="Line 40">
                <a:extLst>
                  <a:ext uri="{FF2B5EF4-FFF2-40B4-BE49-F238E27FC236}">
                    <a16:creationId xmlns:a16="http://schemas.microsoft.com/office/drawing/2014/main" id="{B8A47B57-E191-79B5-AED5-4C1208FF3DDA}"/>
                  </a:ext>
                </a:extLst>
              </p:cNvPr>
              <p:cNvSpPr>
                <a:spLocks noChangeShapeType="1"/>
              </p:cNvSpPr>
              <p:nvPr/>
            </p:nvSpPr>
            <p:spPr bwMode="auto">
              <a:xfrm>
                <a:off x="7697788" y="5005388"/>
                <a:ext cx="3746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AutoShape 41">
                <a:extLst>
                  <a:ext uri="{FF2B5EF4-FFF2-40B4-BE49-F238E27FC236}">
                    <a16:creationId xmlns:a16="http://schemas.microsoft.com/office/drawing/2014/main" id="{D09F5E9B-DBD7-CC70-BC79-DACE55A22113}"/>
                  </a:ext>
                </a:extLst>
              </p:cNvPr>
              <p:cNvSpPr>
                <a:spLocks noChangeArrowheads="1"/>
              </p:cNvSpPr>
              <p:nvPr/>
            </p:nvSpPr>
            <p:spPr bwMode="auto">
              <a:xfrm rot="-5400000">
                <a:off x="7269163" y="3944938"/>
                <a:ext cx="490538" cy="4921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7366" name="Line 43">
                <a:extLst>
                  <a:ext uri="{FF2B5EF4-FFF2-40B4-BE49-F238E27FC236}">
                    <a16:creationId xmlns:a16="http://schemas.microsoft.com/office/drawing/2014/main" id="{DEA58D59-FA45-8A62-B987-1F32615FD1C2}"/>
                  </a:ext>
                </a:extLst>
              </p:cNvPr>
              <p:cNvSpPr>
                <a:spLocks noChangeShapeType="1"/>
              </p:cNvSpPr>
              <p:nvPr/>
            </p:nvSpPr>
            <p:spPr bwMode="auto">
              <a:xfrm rot="10800000">
                <a:off x="7493000" y="4297363"/>
                <a:ext cx="0" cy="301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44">
                <a:extLst>
                  <a:ext uri="{FF2B5EF4-FFF2-40B4-BE49-F238E27FC236}">
                    <a16:creationId xmlns:a16="http://schemas.microsoft.com/office/drawing/2014/main" id="{B75A495F-BEB5-532E-FBCA-F2C8A07DB328}"/>
                  </a:ext>
                </a:extLst>
              </p:cNvPr>
              <p:cNvSpPr>
                <a:spLocks noChangeShapeType="1"/>
              </p:cNvSpPr>
              <p:nvPr/>
            </p:nvSpPr>
            <p:spPr bwMode="auto">
              <a:xfrm rot="10800000">
                <a:off x="7751763" y="4186238"/>
                <a:ext cx="327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45">
                <a:extLst>
                  <a:ext uri="{FF2B5EF4-FFF2-40B4-BE49-F238E27FC236}">
                    <a16:creationId xmlns:a16="http://schemas.microsoft.com/office/drawing/2014/main" id="{9791FE26-56BF-114B-D69A-C42790F43D5B}"/>
                  </a:ext>
                </a:extLst>
              </p:cNvPr>
              <p:cNvSpPr>
                <a:spLocks noChangeShapeType="1"/>
              </p:cNvSpPr>
              <p:nvPr/>
            </p:nvSpPr>
            <p:spPr bwMode="auto">
              <a:xfrm rot="10800000">
                <a:off x="6913563" y="4195763"/>
                <a:ext cx="3540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50">
                <a:extLst>
                  <a:ext uri="{FF2B5EF4-FFF2-40B4-BE49-F238E27FC236}">
                    <a16:creationId xmlns:a16="http://schemas.microsoft.com/office/drawing/2014/main" id="{A4B33DC0-89B4-A14E-BB92-D726C96D6622}"/>
                  </a:ext>
                </a:extLst>
              </p:cNvPr>
              <p:cNvSpPr>
                <a:spLocks noChangeShapeType="1"/>
              </p:cNvSpPr>
              <p:nvPr/>
            </p:nvSpPr>
            <p:spPr bwMode="auto">
              <a:xfrm>
                <a:off x="6669088" y="3735388"/>
                <a:ext cx="0" cy="17319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51">
                <a:extLst>
                  <a:ext uri="{FF2B5EF4-FFF2-40B4-BE49-F238E27FC236}">
                    <a16:creationId xmlns:a16="http://schemas.microsoft.com/office/drawing/2014/main" id="{6F2637BE-517A-DBCC-59FF-EA58FF59F3D2}"/>
                  </a:ext>
                </a:extLst>
              </p:cNvPr>
              <p:cNvSpPr>
                <a:spLocks noChangeShapeType="1"/>
              </p:cNvSpPr>
              <p:nvPr/>
            </p:nvSpPr>
            <p:spPr bwMode="auto">
              <a:xfrm>
                <a:off x="8308975" y="3759201"/>
                <a:ext cx="0" cy="17319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55">
                <a:extLst>
                  <a:ext uri="{FF2B5EF4-FFF2-40B4-BE49-F238E27FC236}">
                    <a16:creationId xmlns:a16="http://schemas.microsoft.com/office/drawing/2014/main" id="{2956AC36-B905-55A8-D316-676C9248ADBE}"/>
                  </a:ext>
                </a:extLst>
              </p:cNvPr>
              <p:cNvSpPr>
                <a:spLocks noChangeShapeType="1"/>
              </p:cNvSpPr>
              <p:nvPr/>
            </p:nvSpPr>
            <p:spPr bwMode="auto">
              <a:xfrm>
                <a:off x="6900863" y="4197351"/>
                <a:ext cx="0" cy="8175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56">
                <a:extLst>
                  <a:ext uri="{FF2B5EF4-FFF2-40B4-BE49-F238E27FC236}">
                    <a16:creationId xmlns:a16="http://schemas.microsoft.com/office/drawing/2014/main" id="{A424F3F6-0A52-1F61-86DB-B5A6983BF63D}"/>
                  </a:ext>
                </a:extLst>
              </p:cNvPr>
              <p:cNvSpPr>
                <a:spLocks noChangeShapeType="1"/>
              </p:cNvSpPr>
              <p:nvPr/>
            </p:nvSpPr>
            <p:spPr bwMode="auto">
              <a:xfrm>
                <a:off x="8078788" y="4183063"/>
                <a:ext cx="9525" cy="8270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57">
                <a:extLst>
                  <a:ext uri="{FF2B5EF4-FFF2-40B4-BE49-F238E27FC236}">
                    <a16:creationId xmlns:a16="http://schemas.microsoft.com/office/drawing/2014/main" id="{90197DA6-4529-ED2D-E9E2-A5DCCAA00FEF}"/>
                  </a:ext>
                </a:extLst>
              </p:cNvPr>
              <p:cNvSpPr>
                <a:spLocks noChangeShapeType="1"/>
              </p:cNvSpPr>
              <p:nvPr/>
            </p:nvSpPr>
            <p:spPr bwMode="auto">
              <a:xfrm rot="10800000">
                <a:off x="7138988" y="4583113"/>
                <a:ext cx="334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58">
                <a:extLst>
                  <a:ext uri="{FF2B5EF4-FFF2-40B4-BE49-F238E27FC236}">
                    <a16:creationId xmlns:a16="http://schemas.microsoft.com/office/drawing/2014/main" id="{553959F7-A9F9-3480-9BCC-984EE5445DA9}"/>
                  </a:ext>
                </a:extLst>
              </p:cNvPr>
              <p:cNvSpPr>
                <a:spLocks noChangeShapeType="1"/>
              </p:cNvSpPr>
              <p:nvPr/>
            </p:nvSpPr>
            <p:spPr bwMode="auto">
              <a:xfrm rot="10800000">
                <a:off x="8066088" y="4568826"/>
                <a:ext cx="2476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59">
                <a:extLst>
                  <a:ext uri="{FF2B5EF4-FFF2-40B4-BE49-F238E27FC236}">
                    <a16:creationId xmlns:a16="http://schemas.microsoft.com/office/drawing/2014/main" id="{5003D061-7024-956A-9C2E-AC56046E473D}"/>
                  </a:ext>
                </a:extLst>
              </p:cNvPr>
              <p:cNvSpPr>
                <a:spLocks noChangeShapeType="1"/>
              </p:cNvSpPr>
              <p:nvPr/>
            </p:nvSpPr>
            <p:spPr bwMode="auto">
              <a:xfrm rot="10800000">
                <a:off x="6654800" y="4572001"/>
                <a:ext cx="2476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Oval 60">
                <a:extLst>
                  <a:ext uri="{FF2B5EF4-FFF2-40B4-BE49-F238E27FC236}">
                    <a16:creationId xmlns:a16="http://schemas.microsoft.com/office/drawing/2014/main" id="{9CC76FBE-B33A-883E-4D67-D46C9164A552}"/>
                  </a:ext>
                </a:extLst>
              </p:cNvPr>
              <p:cNvSpPr>
                <a:spLocks noChangeArrowheads="1"/>
              </p:cNvSpPr>
              <p:nvPr/>
            </p:nvSpPr>
            <p:spPr bwMode="auto">
              <a:xfrm>
                <a:off x="7450138" y="4552951"/>
                <a:ext cx="50800" cy="587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7377" name="Oval 61">
                <a:extLst>
                  <a:ext uri="{FF2B5EF4-FFF2-40B4-BE49-F238E27FC236}">
                    <a16:creationId xmlns:a16="http://schemas.microsoft.com/office/drawing/2014/main" id="{A81D50B0-5ECC-FB86-238E-14FC3803A3CF}"/>
                  </a:ext>
                </a:extLst>
              </p:cNvPr>
              <p:cNvSpPr>
                <a:spLocks noChangeArrowheads="1"/>
              </p:cNvSpPr>
              <p:nvPr/>
            </p:nvSpPr>
            <p:spPr bwMode="auto">
              <a:xfrm>
                <a:off x="8059738" y="4538663"/>
                <a:ext cx="50800" cy="587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7378" name="Oval 62">
                <a:extLst>
                  <a:ext uri="{FF2B5EF4-FFF2-40B4-BE49-F238E27FC236}">
                    <a16:creationId xmlns:a16="http://schemas.microsoft.com/office/drawing/2014/main" id="{F3C9F1FA-C8CE-C666-0214-261320DE16AF}"/>
                  </a:ext>
                </a:extLst>
              </p:cNvPr>
              <p:cNvSpPr>
                <a:spLocks noChangeArrowheads="1"/>
              </p:cNvSpPr>
              <p:nvPr/>
            </p:nvSpPr>
            <p:spPr bwMode="auto">
              <a:xfrm>
                <a:off x="6880225" y="4541838"/>
                <a:ext cx="50800" cy="587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7379" name="Oval 63">
                <a:extLst>
                  <a:ext uri="{FF2B5EF4-FFF2-40B4-BE49-F238E27FC236}">
                    <a16:creationId xmlns:a16="http://schemas.microsoft.com/office/drawing/2014/main" id="{F47AFF07-B40A-A71A-A70A-DE014B7EAB66}"/>
                  </a:ext>
                </a:extLst>
              </p:cNvPr>
              <p:cNvSpPr>
                <a:spLocks noChangeArrowheads="1"/>
              </p:cNvSpPr>
              <p:nvPr/>
            </p:nvSpPr>
            <p:spPr bwMode="auto">
              <a:xfrm>
                <a:off x="6638925" y="4548188"/>
                <a:ext cx="50800" cy="587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7380" name="Oval 64">
                <a:extLst>
                  <a:ext uri="{FF2B5EF4-FFF2-40B4-BE49-F238E27FC236}">
                    <a16:creationId xmlns:a16="http://schemas.microsoft.com/office/drawing/2014/main" id="{8A57F393-ECBB-ECEB-9BBA-57917EB85998}"/>
                  </a:ext>
                </a:extLst>
              </p:cNvPr>
              <p:cNvSpPr>
                <a:spLocks noChangeArrowheads="1"/>
              </p:cNvSpPr>
              <p:nvPr/>
            </p:nvSpPr>
            <p:spPr bwMode="auto">
              <a:xfrm>
                <a:off x="8274050" y="4545013"/>
                <a:ext cx="50800" cy="5873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57381" name="Text Box 66">
                <a:extLst>
                  <a:ext uri="{FF2B5EF4-FFF2-40B4-BE49-F238E27FC236}">
                    <a16:creationId xmlns:a16="http://schemas.microsoft.com/office/drawing/2014/main" id="{8C0EDD1D-980D-E927-A9CC-BAEC90CD5C42}"/>
                  </a:ext>
                </a:extLst>
              </p:cNvPr>
              <p:cNvSpPr txBox="1">
                <a:spLocks noChangeArrowheads="1"/>
              </p:cNvSpPr>
              <p:nvPr/>
            </p:nvSpPr>
            <p:spPr bwMode="auto">
              <a:xfrm>
                <a:off x="7064062" y="4322369"/>
                <a:ext cx="482984" cy="284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b="0">
                    <a:latin typeface="Arial" panose="020B0604020202020204" pitchFamily="34" charset="0"/>
                    <a:ea typeface="Arial Unicode MS" panose="020B0604020202020204" pitchFamily="34" charset="-122"/>
                  </a:rPr>
                  <a:t>E</a:t>
                </a:r>
              </a:p>
            </p:txBody>
          </p:sp>
          <p:sp>
            <p:nvSpPr>
              <p:cNvPr id="57382" name="Text Box 67">
                <a:extLst>
                  <a:ext uri="{FF2B5EF4-FFF2-40B4-BE49-F238E27FC236}">
                    <a16:creationId xmlns:a16="http://schemas.microsoft.com/office/drawing/2014/main" id="{952EF7E1-9FDB-45D0-D626-74618D7F9AC3}"/>
                  </a:ext>
                </a:extLst>
              </p:cNvPr>
              <p:cNvSpPr txBox="1">
                <a:spLocks noChangeArrowheads="1"/>
              </p:cNvSpPr>
              <p:nvPr/>
            </p:nvSpPr>
            <p:spPr bwMode="auto">
              <a:xfrm>
                <a:off x="6645275" y="3681413"/>
                <a:ext cx="482600" cy="28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b="0">
                    <a:latin typeface="Arial" panose="020B0604020202020204" pitchFamily="34" charset="0"/>
                    <a:ea typeface="Arial Unicode MS" panose="020B0604020202020204" pitchFamily="34" charset="-122"/>
                  </a:rPr>
                  <a:t>M</a:t>
                </a:r>
              </a:p>
            </p:txBody>
          </p:sp>
          <p:sp>
            <p:nvSpPr>
              <p:cNvPr id="57383" name="Text Box 68">
                <a:extLst>
                  <a:ext uri="{FF2B5EF4-FFF2-40B4-BE49-F238E27FC236}">
                    <a16:creationId xmlns:a16="http://schemas.microsoft.com/office/drawing/2014/main" id="{648469A2-C031-8013-1C2D-AA2ECECD7476}"/>
                  </a:ext>
                </a:extLst>
              </p:cNvPr>
              <p:cNvSpPr txBox="1">
                <a:spLocks noChangeArrowheads="1"/>
              </p:cNvSpPr>
              <p:nvPr/>
            </p:nvSpPr>
            <p:spPr bwMode="auto">
              <a:xfrm>
                <a:off x="8035540" y="3678238"/>
                <a:ext cx="482985" cy="284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sz="1800" b="0">
                    <a:latin typeface="Arial" panose="020B0604020202020204" pitchFamily="34" charset="0"/>
                    <a:ea typeface="Arial Unicode MS" panose="020B0604020202020204" pitchFamily="34" charset="-122"/>
                  </a:rPr>
                  <a:t>N</a:t>
                </a:r>
              </a:p>
            </p:txBody>
          </p:sp>
          <p:sp>
            <p:nvSpPr>
              <p:cNvPr id="57384" name="Rectangle 85">
                <a:extLst>
                  <a:ext uri="{FF2B5EF4-FFF2-40B4-BE49-F238E27FC236}">
                    <a16:creationId xmlns:a16="http://schemas.microsoft.com/office/drawing/2014/main" id="{971BCB83-95F6-07C3-AD80-B4AAF616D0F2}"/>
                  </a:ext>
                </a:extLst>
              </p:cNvPr>
              <p:cNvSpPr>
                <a:spLocks noChangeArrowheads="1"/>
              </p:cNvSpPr>
              <p:nvPr/>
            </p:nvSpPr>
            <p:spPr bwMode="auto">
              <a:xfrm>
                <a:off x="7318409" y="3765682"/>
                <a:ext cx="258020" cy="284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latin typeface="Arial" panose="020B0604020202020204" pitchFamily="34" charset="0"/>
                    <a:ea typeface="Arial Unicode MS" panose="020B0604020202020204" pitchFamily="34" charset="-122"/>
                  </a:rPr>
                  <a:t>G</a:t>
                </a:r>
                <a:r>
                  <a:rPr lang="en-US" altLang="zh-CN" sz="1800" baseline="-25000">
                    <a:latin typeface="Arial" panose="020B0604020202020204" pitchFamily="34" charset="0"/>
                    <a:ea typeface="Arial Unicode MS" panose="020B0604020202020204" pitchFamily="34" charset="-122"/>
                  </a:rPr>
                  <a:t>2</a:t>
                </a:r>
              </a:p>
            </p:txBody>
          </p:sp>
          <p:sp>
            <p:nvSpPr>
              <p:cNvPr id="57385" name="Rectangle 86">
                <a:extLst>
                  <a:ext uri="{FF2B5EF4-FFF2-40B4-BE49-F238E27FC236}">
                    <a16:creationId xmlns:a16="http://schemas.microsoft.com/office/drawing/2014/main" id="{C0670510-DAAC-AC72-5C19-49DBD2182C8E}"/>
                  </a:ext>
                </a:extLst>
              </p:cNvPr>
              <p:cNvSpPr>
                <a:spLocks noChangeArrowheads="1"/>
              </p:cNvSpPr>
              <p:nvPr/>
            </p:nvSpPr>
            <p:spPr bwMode="auto">
              <a:xfrm>
                <a:off x="7313818" y="5119219"/>
                <a:ext cx="258020" cy="284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latin typeface="Arial" panose="020B0604020202020204" pitchFamily="34" charset="0"/>
                    <a:ea typeface="Arial Unicode MS" panose="020B0604020202020204" pitchFamily="34" charset="-122"/>
                  </a:rPr>
                  <a:t>G</a:t>
                </a:r>
                <a:r>
                  <a:rPr lang="en-US" altLang="zh-CN" sz="1800" baseline="-25000">
                    <a:latin typeface="Arial" panose="020B0604020202020204" pitchFamily="34" charset="0"/>
                    <a:ea typeface="Arial Unicode MS" panose="020B0604020202020204" pitchFamily="34" charset="-122"/>
                  </a:rPr>
                  <a:t>1</a:t>
                </a:r>
              </a:p>
            </p:txBody>
          </p:sp>
        </p:grpSp>
        <p:sp>
          <p:nvSpPr>
            <p:cNvPr id="57359" name="TextBox 115">
              <a:extLst>
                <a:ext uri="{FF2B5EF4-FFF2-40B4-BE49-F238E27FC236}">
                  <a16:creationId xmlns:a16="http://schemas.microsoft.com/office/drawing/2014/main" id="{8AD4D4CB-9825-4A33-8A6A-B6C4DBC61000}"/>
                </a:ext>
              </a:extLst>
            </p:cNvPr>
            <p:cNvSpPr txBox="1">
              <a:spLocks noChangeArrowheads="1"/>
            </p:cNvSpPr>
            <p:nvPr/>
          </p:nvSpPr>
          <p:spPr bwMode="auto">
            <a:xfrm>
              <a:off x="3538" y="3997"/>
              <a:ext cx="19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a:latin typeface="Arial" panose="020B0604020202020204" pitchFamily="34" charset="0"/>
                  <a:ea typeface="Arial Unicode MS" panose="020B0604020202020204" pitchFamily="34" charset="-122"/>
                </a:rPr>
                <a:t>三态门双向传输</a:t>
              </a:r>
            </a:p>
          </p:txBody>
        </p:sp>
      </p:grpSp>
      <p:sp>
        <p:nvSpPr>
          <p:cNvPr id="57357" name="Text Box 4">
            <a:extLst>
              <a:ext uri="{FF2B5EF4-FFF2-40B4-BE49-F238E27FC236}">
                <a16:creationId xmlns:a16="http://schemas.microsoft.com/office/drawing/2014/main" id="{2BA1F3DE-8C14-007D-50F8-1C598FA41AFD}"/>
              </a:ext>
            </a:extLst>
          </p:cNvPr>
          <p:cNvSpPr txBox="1">
            <a:spLocks noChangeArrowheads="1"/>
          </p:cNvSpPr>
          <p:nvPr/>
        </p:nvSpPr>
        <p:spPr bwMode="auto">
          <a:xfrm>
            <a:off x="827088" y="215900"/>
            <a:ext cx="8316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2. CMOS</a:t>
            </a:r>
            <a:r>
              <a:rPr lang="zh-CN" altLang="en-US" sz="2400">
                <a:latin typeface="Arial" panose="020B0604020202020204" pitchFamily="34" charset="0"/>
                <a:ea typeface="Arial Unicode MS" panose="020B0604020202020204" pitchFamily="34" charset="-122"/>
              </a:rPr>
              <a:t>三态门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box(in)">
                                      <p:cBhvr>
                                        <p:cTn id="10" dur="500"/>
                                        <p:tgtEl>
                                          <p:spTgt spid="4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347145"/>
                                        </p:tgtEl>
                                        <p:attrNameLst>
                                          <p:attrName>style.visibility</p:attrName>
                                        </p:attrNameLst>
                                      </p:cBhvr>
                                      <p:to>
                                        <p:strVal val="visible"/>
                                      </p:to>
                                    </p:set>
                                    <p:animEffect transition="in" filter="box(in)">
                                      <p:cBhvr>
                                        <p:cTn id="15" dur="500"/>
                                        <p:tgtEl>
                                          <p:spTgt spid="34714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box(in)">
                                      <p:cBhvr>
                                        <p:cTn id="20" dur="500"/>
                                        <p:tgtEl>
                                          <p:spTgt spid="54"/>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box(in)">
                                      <p:cBhvr>
                                        <p:cTn id="23" dur="500"/>
                                        <p:tgtEl>
                                          <p:spTgt spid="53"/>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47172"/>
                                        </p:tgtEl>
                                        <p:attrNameLst>
                                          <p:attrName>style.visibility</p:attrName>
                                        </p:attrNameLst>
                                      </p:cBhvr>
                                      <p:to>
                                        <p:strVal val="visible"/>
                                      </p:to>
                                    </p:set>
                                    <p:animEffect transition="in" filter="box(in)">
                                      <p:cBhvr>
                                        <p:cTn id="26" dur="500"/>
                                        <p:tgtEl>
                                          <p:spTgt spid="34717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box(in)">
                                      <p:cBhvr>
                                        <p:cTn id="31" dur="500"/>
                                        <p:tgtEl>
                                          <p:spTgt spid="5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347174"/>
                                        </p:tgtEl>
                                        <p:attrNameLst>
                                          <p:attrName>style.visibility</p:attrName>
                                        </p:attrNameLst>
                                      </p:cBhvr>
                                      <p:to>
                                        <p:strVal val="visible"/>
                                      </p:to>
                                    </p:set>
                                    <p:animEffect transition="in" filter="box(in)">
                                      <p:cBhvr>
                                        <p:cTn id="36" dur="500"/>
                                        <p:tgtEl>
                                          <p:spTgt spid="34717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blinds(horizontal)">
                                      <p:cBhvr>
                                        <p:cTn id="4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3" grpId="0"/>
      <p:bldP spid="54" grpId="0"/>
      <p:bldP spid="347172" grpId="0"/>
      <p:bldP spid="1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9">
            <a:extLst>
              <a:ext uri="{FF2B5EF4-FFF2-40B4-BE49-F238E27FC236}">
                <a16:creationId xmlns:a16="http://schemas.microsoft.com/office/drawing/2014/main" id="{842B884B-CABE-7360-DBF4-6B1FBCE6A677}"/>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3C365CF2-D1D1-4B2D-919B-2D2058519C62}"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4</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48162" name="Rectangle 2">
            <a:extLst>
              <a:ext uri="{FF2B5EF4-FFF2-40B4-BE49-F238E27FC236}">
                <a16:creationId xmlns:a16="http://schemas.microsoft.com/office/drawing/2014/main" id="{AC2FECFC-9AD7-5EB3-190F-C25638835582}"/>
              </a:ext>
            </a:extLst>
          </p:cNvPr>
          <p:cNvSpPr>
            <a:spLocks noGrp="1"/>
          </p:cNvSpPr>
          <p:nvPr>
            <p:ph type="title"/>
          </p:nvPr>
        </p:nvSpPr>
        <p:spPr/>
        <p:txBody>
          <a:bodyPr/>
          <a:lstStyle/>
          <a:p>
            <a:pPr>
              <a:defRPr/>
            </a:pPr>
            <a:r>
              <a:rPr lang="en-US" altLang="zh-CN" sz="2400" cap="none" dirty="0"/>
              <a:t>PN</a:t>
            </a:r>
            <a:r>
              <a:rPr lang="zh-CN" altLang="en-US" sz="2400" cap="none" dirty="0"/>
              <a:t>结</a:t>
            </a:r>
          </a:p>
        </p:txBody>
      </p:sp>
      <p:pic>
        <p:nvPicPr>
          <p:cNvPr id="11268" name="图片 1">
            <a:extLst>
              <a:ext uri="{FF2B5EF4-FFF2-40B4-BE49-F238E27FC236}">
                <a16:creationId xmlns:a16="http://schemas.microsoft.com/office/drawing/2014/main" id="{257114E7-4840-A582-BF95-C3D2D9F116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019175"/>
            <a:ext cx="28575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95914EC0-28C4-CA56-D463-43CE835D44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019175"/>
            <a:ext cx="28575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矩形 3">
            <a:extLst>
              <a:ext uri="{FF2B5EF4-FFF2-40B4-BE49-F238E27FC236}">
                <a16:creationId xmlns:a16="http://schemas.microsoft.com/office/drawing/2014/main" id="{FCB87F6E-9E9D-626B-055A-67FC7BB65C01}"/>
              </a:ext>
            </a:extLst>
          </p:cNvPr>
          <p:cNvSpPr>
            <a:spLocks noChangeArrowheads="1"/>
          </p:cNvSpPr>
          <p:nvPr/>
        </p:nvSpPr>
        <p:spPr bwMode="auto">
          <a:xfrm>
            <a:off x="1258888" y="4511675"/>
            <a:ext cx="2857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r>
              <a:rPr lang="en-US" altLang="zh-CN">
                <a:solidFill>
                  <a:srgbClr val="FF0000"/>
                </a:solidFill>
                <a:latin typeface="宋体" panose="02010600030101010101" pitchFamily="2" charset="-122"/>
                <a:ea typeface="宋体" panose="02010600030101010101" pitchFamily="2" charset="-122"/>
              </a:rPr>
              <a:t>P</a:t>
            </a:r>
            <a:r>
              <a:rPr lang="zh-CN" altLang="en-US">
                <a:solidFill>
                  <a:srgbClr val="FF0000"/>
                </a:solidFill>
                <a:latin typeface="宋体" panose="02010600030101010101" pitchFamily="2" charset="-122"/>
                <a:ea typeface="宋体" panose="02010600030101010101" pitchFamily="2" charset="-122"/>
              </a:rPr>
              <a:t>型半导体空穴多，容易吸引电子但原子核电荷不够，会形成负电荷。</a:t>
            </a:r>
            <a:endParaRPr lang="zh-CN" altLang="en-US">
              <a:solidFill>
                <a:srgbClr val="FF0000"/>
              </a:solidFill>
              <a:latin typeface="Tahoma" panose="020B0604030504040204" pitchFamily="34" charset="0"/>
            </a:endParaRPr>
          </a:p>
        </p:txBody>
      </p:sp>
      <p:sp>
        <p:nvSpPr>
          <p:cNvPr id="11271" name="矩形 13">
            <a:extLst>
              <a:ext uri="{FF2B5EF4-FFF2-40B4-BE49-F238E27FC236}">
                <a16:creationId xmlns:a16="http://schemas.microsoft.com/office/drawing/2014/main" id="{329ED61A-425E-9969-087B-CF9C0B9A4DB9}"/>
              </a:ext>
            </a:extLst>
          </p:cNvPr>
          <p:cNvSpPr>
            <a:spLocks noChangeArrowheads="1"/>
          </p:cNvSpPr>
          <p:nvPr/>
        </p:nvSpPr>
        <p:spPr bwMode="auto">
          <a:xfrm>
            <a:off x="1258888" y="363538"/>
            <a:ext cx="2268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buFont typeface="Wingdings" panose="05000000000000000000" pitchFamily="2" charset="2"/>
              <a:buChar char="n"/>
            </a:pPr>
            <a:r>
              <a:rPr lang="en-US" altLang="zh-CN" sz="2000">
                <a:solidFill>
                  <a:srgbClr val="FF0000"/>
                </a:solidFill>
                <a:latin typeface="宋体" panose="02010600030101010101" pitchFamily="2" charset="-122"/>
                <a:ea typeface="宋体" panose="02010600030101010101" pitchFamily="2" charset="-122"/>
              </a:rPr>
              <a:t>P</a:t>
            </a:r>
            <a:r>
              <a:rPr lang="zh-CN" altLang="en-US" sz="2000">
                <a:solidFill>
                  <a:srgbClr val="FF0000"/>
                </a:solidFill>
                <a:latin typeface="宋体" panose="02010600030101010101" pitchFamily="2" charset="-122"/>
                <a:ea typeface="宋体" panose="02010600030101010101" pitchFamily="2" charset="-122"/>
              </a:rPr>
              <a:t>型半导体</a:t>
            </a:r>
            <a:endParaRPr lang="zh-CN" altLang="en-US" sz="2000">
              <a:solidFill>
                <a:srgbClr val="0000FF"/>
              </a:solidFill>
              <a:latin typeface="Tahoma" panose="020B0604030504040204" pitchFamily="34" charset="0"/>
            </a:endParaRPr>
          </a:p>
        </p:txBody>
      </p:sp>
      <p:sp>
        <p:nvSpPr>
          <p:cNvPr id="15" name="矩形 14">
            <a:extLst>
              <a:ext uri="{FF2B5EF4-FFF2-40B4-BE49-F238E27FC236}">
                <a16:creationId xmlns:a16="http://schemas.microsoft.com/office/drawing/2014/main" id="{90FC70B8-0987-139B-737E-992C291FDD15}"/>
              </a:ext>
            </a:extLst>
          </p:cNvPr>
          <p:cNvSpPr>
            <a:spLocks noChangeArrowheads="1"/>
          </p:cNvSpPr>
          <p:nvPr/>
        </p:nvSpPr>
        <p:spPr bwMode="auto">
          <a:xfrm>
            <a:off x="4859338" y="4511675"/>
            <a:ext cx="2857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r>
              <a:rPr lang="en-US" altLang="zh-CN">
                <a:solidFill>
                  <a:srgbClr val="0000FF"/>
                </a:solidFill>
                <a:latin typeface="宋体" panose="02010600030101010101" pitchFamily="2" charset="-122"/>
                <a:ea typeface="宋体" panose="02010600030101010101" pitchFamily="2" charset="-122"/>
              </a:rPr>
              <a:t>N</a:t>
            </a:r>
            <a:r>
              <a:rPr lang="zh-CN" altLang="en-US">
                <a:solidFill>
                  <a:srgbClr val="0000FF"/>
                </a:solidFill>
                <a:latin typeface="宋体" panose="02010600030101010101" pitchFamily="2" charset="-122"/>
                <a:ea typeface="宋体" panose="02010600030101010101" pitchFamily="2" charset="-122"/>
              </a:rPr>
              <a:t>型半导体电子多，电子容易逃跑且原子核电荷太多，会形成正电荷。</a:t>
            </a:r>
            <a:endParaRPr lang="zh-CN" altLang="en-US">
              <a:solidFill>
                <a:srgbClr val="0000FF"/>
              </a:solidFill>
              <a:latin typeface="Tahoma" panose="020B0604030504040204" pitchFamily="34" charset="0"/>
            </a:endParaRPr>
          </a:p>
        </p:txBody>
      </p:sp>
      <p:sp>
        <p:nvSpPr>
          <p:cNvPr id="16" name="矩形 15">
            <a:extLst>
              <a:ext uri="{FF2B5EF4-FFF2-40B4-BE49-F238E27FC236}">
                <a16:creationId xmlns:a16="http://schemas.microsoft.com/office/drawing/2014/main" id="{E26E0C33-11A7-9346-AC9A-62C68552E9B7}"/>
              </a:ext>
            </a:extLst>
          </p:cNvPr>
          <p:cNvSpPr>
            <a:spLocks noChangeArrowheads="1"/>
          </p:cNvSpPr>
          <p:nvPr/>
        </p:nvSpPr>
        <p:spPr bwMode="auto">
          <a:xfrm>
            <a:off x="4859338" y="363538"/>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buFont typeface="Wingdings" panose="05000000000000000000" pitchFamily="2" charset="2"/>
              <a:buChar char="n"/>
            </a:pPr>
            <a:r>
              <a:rPr lang="en-US" altLang="zh-CN" sz="2000">
                <a:solidFill>
                  <a:srgbClr val="0000FF"/>
                </a:solidFill>
                <a:latin typeface="宋体" panose="02010600030101010101" pitchFamily="2" charset="-122"/>
                <a:ea typeface="宋体" panose="02010600030101010101" pitchFamily="2" charset="-122"/>
              </a:rPr>
              <a:t>N</a:t>
            </a:r>
            <a:r>
              <a:rPr lang="zh-CN" altLang="en-US" sz="2000">
                <a:solidFill>
                  <a:srgbClr val="0000FF"/>
                </a:solidFill>
                <a:latin typeface="宋体" panose="02010600030101010101" pitchFamily="2" charset="-122"/>
                <a:ea typeface="宋体" panose="02010600030101010101" pitchFamily="2" charset="-122"/>
              </a:rPr>
              <a:t>型半导体</a:t>
            </a:r>
            <a:endParaRPr lang="zh-CN" altLang="en-US" sz="2000">
              <a:solidFill>
                <a:srgbClr val="0000FF"/>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9B04EAF-472A-3C97-092E-61BC3DAFC27A}"/>
              </a:ext>
            </a:extLst>
          </p:cNvPr>
          <p:cNvSpPr>
            <a:spLocks noGrp="1"/>
          </p:cNvSpPr>
          <p:nvPr>
            <p:ph type="title"/>
          </p:nvPr>
        </p:nvSpPr>
        <p:spPr/>
        <p:txBody>
          <a:bodyPr/>
          <a:lstStyle/>
          <a:p>
            <a:pPr>
              <a:tabLst>
                <a:tab pos="2328863" algn="l"/>
              </a:tabLst>
              <a:defRPr/>
            </a:pPr>
            <a:r>
              <a:rPr lang="en-US" altLang="zh-CN" sz="2400" cap="none" dirty="0"/>
              <a:t>3.4.1  </a:t>
            </a:r>
            <a:r>
              <a:rPr lang="zh-CN" altLang="en-US" sz="2400" cap="none" dirty="0"/>
              <a:t>输入</a:t>
            </a:r>
            <a:r>
              <a:rPr lang="en-US" altLang="zh-CN" sz="2400" cap="none" dirty="0"/>
              <a:t>/</a:t>
            </a:r>
            <a:r>
              <a:rPr lang="zh-CN" altLang="en-US" sz="2400" cap="none" dirty="0"/>
              <a:t>输出电压和电流参数</a:t>
            </a:r>
          </a:p>
        </p:txBody>
      </p:sp>
      <p:sp>
        <p:nvSpPr>
          <p:cNvPr id="58371" name="Rectangle 3">
            <a:extLst>
              <a:ext uri="{FF2B5EF4-FFF2-40B4-BE49-F238E27FC236}">
                <a16:creationId xmlns:a16="http://schemas.microsoft.com/office/drawing/2014/main" id="{D83848CF-8464-7F0A-38CE-AF1B7B15A1C8}"/>
              </a:ext>
            </a:extLst>
          </p:cNvPr>
          <p:cNvSpPr>
            <a:spLocks/>
          </p:cNvSpPr>
          <p:nvPr/>
        </p:nvSpPr>
        <p:spPr bwMode="auto">
          <a:xfrm>
            <a:off x="952500" y="728663"/>
            <a:ext cx="8191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buFont typeface="Wingdings" panose="05000000000000000000" pitchFamily="2" charset="2"/>
              <a:buNone/>
            </a:pPr>
            <a:r>
              <a:rPr lang="en-US" altLang="zh-CN" sz="2400">
                <a:solidFill>
                  <a:srgbClr val="0000FF"/>
                </a:solidFill>
                <a:ea typeface="Arial Unicode MS" panose="020B0604020202020204" pitchFamily="34" charset="-122"/>
              </a:rPr>
              <a:t>3.4.1  74</a:t>
            </a:r>
            <a:r>
              <a:rPr lang="zh-CN" altLang="en-US" sz="2400">
                <a:solidFill>
                  <a:srgbClr val="0000FF"/>
                </a:solidFill>
                <a:ea typeface="Arial Unicode MS" panose="020B0604020202020204" pitchFamily="34" charset="-122"/>
              </a:rPr>
              <a:t>系列与非门 输入</a:t>
            </a:r>
            <a:r>
              <a:rPr lang="en-US" altLang="zh-CN" sz="2400">
                <a:solidFill>
                  <a:srgbClr val="0000FF"/>
                </a:solidFill>
                <a:ea typeface="Arial Unicode MS" panose="020B0604020202020204" pitchFamily="34" charset="-122"/>
              </a:rPr>
              <a:t>/</a:t>
            </a:r>
            <a:r>
              <a:rPr lang="zh-CN" altLang="en-US" sz="2400">
                <a:solidFill>
                  <a:srgbClr val="0000FF"/>
                </a:solidFill>
                <a:ea typeface="Arial Unicode MS" panose="020B0604020202020204" pitchFamily="34" charset="-122"/>
              </a:rPr>
              <a:t>输出电压和电流参数</a:t>
            </a:r>
          </a:p>
        </p:txBody>
      </p:sp>
      <p:graphicFrame>
        <p:nvGraphicFramePr>
          <p:cNvPr id="58372" name="Object 4">
            <a:extLst>
              <a:ext uri="{FF2B5EF4-FFF2-40B4-BE49-F238E27FC236}">
                <a16:creationId xmlns:a16="http://schemas.microsoft.com/office/drawing/2014/main" id="{CF2ADB00-BCC6-B037-9452-8589913F0D6B}"/>
              </a:ext>
            </a:extLst>
          </p:cNvPr>
          <p:cNvGraphicFramePr>
            <a:graphicFrameLocks noChangeAspect="1"/>
          </p:cNvGraphicFramePr>
          <p:nvPr/>
        </p:nvGraphicFramePr>
        <p:xfrm>
          <a:off x="1331913" y="1162050"/>
          <a:ext cx="6481762" cy="4408488"/>
        </p:xfrm>
        <a:graphic>
          <a:graphicData uri="http://schemas.openxmlformats.org/presentationml/2006/ole">
            <mc:AlternateContent xmlns:mc="http://schemas.openxmlformats.org/markup-compatibility/2006">
              <mc:Choice xmlns:v="urn:schemas-microsoft-com:vml" Requires="v">
                <p:oleObj name="Visio" r:id="rId3" imgW="4214872" imgH="2867228" progId="Visio.Drawing.11">
                  <p:embed/>
                </p:oleObj>
              </mc:Choice>
              <mc:Fallback>
                <p:oleObj name="Visio" r:id="rId3" imgW="4214872" imgH="2867228"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162050"/>
                        <a:ext cx="6481762" cy="440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Rectangle 5">
            <a:extLst>
              <a:ext uri="{FF2B5EF4-FFF2-40B4-BE49-F238E27FC236}">
                <a16:creationId xmlns:a16="http://schemas.microsoft.com/office/drawing/2014/main" id="{B6F02239-FA5D-F603-E4DC-C9391DED12BA}"/>
              </a:ext>
            </a:extLst>
          </p:cNvPr>
          <p:cNvSpPr>
            <a:spLocks/>
          </p:cNvSpPr>
          <p:nvPr/>
        </p:nvSpPr>
        <p:spPr bwMode="auto">
          <a:xfrm>
            <a:off x="935038" y="5697538"/>
            <a:ext cx="7921625" cy="971550"/>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buFont typeface="Wingdings" panose="05000000000000000000" pitchFamily="2" charset="2"/>
              <a:buNone/>
            </a:pPr>
            <a:r>
              <a:rPr lang="zh-CN" altLang="en-US" sz="2400">
                <a:ea typeface="Arial Unicode MS" panose="020B0604020202020204" pitchFamily="34" charset="-122"/>
              </a:rPr>
              <a:t>注意：</a:t>
            </a:r>
            <a:r>
              <a:rPr lang="zh-CN" altLang="en-US">
                <a:ea typeface="Arial Unicode MS" panose="020B0604020202020204" pitchFamily="34" charset="-122"/>
              </a:rPr>
              <a:t>流入逻辑门电路的电流为正值；</a:t>
            </a:r>
          </a:p>
          <a:p>
            <a:pPr>
              <a:buFont typeface="Wingdings" panose="05000000000000000000" pitchFamily="2" charset="2"/>
              <a:buNone/>
            </a:pPr>
            <a:r>
              <a:rPr lang="zh-CN" altLang="en-US">
                <a:ea typeface="Arial Unicode MS" panose="020B0604020202020204" pitchFamily="34" charset="-122"/>
              </a:rPr>
              <a:t>		 流出逻辑门电路的电流为负值；</a:t>
            </a:r>
          </a:p>
        </p:txBody>
      </p:sp>
      <p:sp>
        <p:nvSpPr>
          <p:cNvPr id="40966" name="Rectangle 6">
            <a:extLst>
              <a:ext uri="{FF2B5EF4-FFF2-40B4-BE49-F238E27FC236}">
                <a16:creationId xmlns:a16="http://schemas.microsoft.com/office/drawing/2014/main" id="{F3CC2130-7CFF-3AA1-1EA2-E865A8516D1F}"/>
              </a:ext>
            </a:extLst>
          </p:cNvPr>
          <p:cNvSpPr>
            <a:spLocks noGrp="1"/>
          </p:cNvSpPr>
          <p:nvPr>
            <p:ph type="body" idx="1"/>
          </p:nvPr>
        </p:nvSpPr>
        <p:spPr bwMode="auto">
          <a:xfrm>
            <a:off x="935038" y="115888"/>
            <a:ext cx="7345362" cy="476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a:buFont typeface="Wingdings" panose="05000000000000000000" pitchFamily="2" charset="2"/>
              <a:buNone/>
              <a:defRPr/>
            </a:pPr>
            <a:r>
              <a:rPr lang="en-US" altLang="zh-CN" sz="2800" b="1" dirty="0"/>
              <a:t>3.4  </a:t>
            </a:r>
            <a:r>
              <a:rPr lang="zh-CN" altLang="en-US" sz="2800" b="1" dirty="0"/>
              <a:t>逻辑门电路的电器特性</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7">
            <a:extLst>
              <a:ext uri="{FF2B5EF4-FFF2-40B4-BE49-F238E27FC236}">
                <a16:creationId xmlns:a16="http://schemas.microsoft.com/office/drawing/2014/main" id="{5EDDFC16-2879-E0EC-75BD-B0D7FA0F4E93}"/>
              </a:ext>
            </a:extLst>
          </p:cNvPr>
          <p:cNvSpPr txBox="1">
            <a:spLocks noChangeArrowheads="1"/>
          </p:cNvSpPr>
          <p:nvPr/>
        </p:nvSpPr>
        <p:spPr bwMode="auto">
          <a:xfrm>
            <a:off x="592138" y="549275"/>
            <a:ext cx="8551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宋体" panose="02010600030101010101" pitchFamily="2" charset="-122"/>
              <a:buAutoNum type="ea1JpnChsDbPeriod" startAt="5"/>
            </a:pPr>
            <a:endParaRPr lang="zh-CN" altLang="en-US" sz="2800">
              <a:latin typeface="Arial" panose="020B0604020202020204" pitchFamily="34" charset="0"/>
              <a:ea typeface="Arial Unicode MS" panose="020B0604020202020204" pitchFamily="34" charset="-122"/>
            </a:endParaRPr>
          </a:p>
        </p:txBody>
      </p:sp>
      <p:sp>
        <p:nvSpPr>
          <p:cNvPr id="43011" name="Text Box 3">
            <a:extLst>
              <a:ext uri="{FF2B5EF4-FFF2-40B4-BE49-F238E27FC236}">
                <a16:creationId xmlns:a16="http://schemas.microsoft.com/office/drawing/2014/main" id="{67AD3D2B-DCA3-899E-D167-7F18F8FDE594}"/>
              </a:ext>
            </a:extLst>
          </p:cNvPr>
          <p:cNvSpPr txBox="1">
            <a:spLocks noChangeArrowheads="1"/>
          </p:cNvSpPr>
          <p:nvPr/>
        </p:nvSpPr>
        <p:spPr bwMode="auto">
          <a:xfrm>
            <a:off x="1187450" y="5553075"/>
            <a:ext cx="3024188"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Tahoma" panose="020B0604030504040204" pitchFamily="34" charset="0"/>
                <a:ea typeface="Arial Unicode MS" panose="020B0604020202020204" pitchFamily="34" charset="-122"/>
              </a:rPr>
              <a:t>其中： 	</a:t>
            </a:r>
            <a:r>
              <a:rPr lang="en-US" altLang="zh-CN" sz="1800">
                <a:latin typeface="Tahoma" panose="020B0604030504040204" pitchFamily="34" charset="0"/>
                <a:ea typeface="Arial Unicode MS" panose="020B0604020202020204" pitchFamily="34" charset="-122"/>
              </a:rPr>
              <a:t>SN5400</a:t>
            </a:r>
            <a:r>
              <a:rPr lang="zh-CN" altLang="en-US" sz="1800">
                <a:latin typeface="Tahoma" panose="020B0604030504040204" pitchFamily="34" charset="0"/>
                <a:ea typeface="Arial Unicode MS" panose="020B0604020202020204" pitchFamily="34" charset="-122"/>
              </a:rPr>
              <a:t>为军品</a:t>
            </a:r>
          </a:p>
          <a:p>
            <a:pPr eaLnBrk="1" hangingPunct="1">
              <a:spcBef>
                <a:spcPct val="50000"/>
              </a:spcBef>
              <a:buClrTx/>
              <a:buFontTx/>
              <a:buNone/>
            </a:pPr>
            <a:r>
              <a:rPr lang="en-US" altLang="zh-CN" sz="1800">
                <a:latin typeface="Tahoma" panose="020B0604030504040204" pitchFamily="34" charset="0"/>
                <a:ea typeface="Arial Unicode MS" panose="020B0604020202020204" pitchFamily="34" charset="-122"/>
              </a:rPr>
              <a:t>	SN7400</a:t>
            </a:r>
            <a:r>
              <a:rPr lang="zh-CN" altLang="en-US" sz="1800">
                <a:latin typeface="Tahoma" panose="020B0604030504040204" pitchFamily="34" charset="0"/>
                <a:ea typeface="Arial Unicode MS" panose="020B0604020202020204" pitchFamily="34" charset="-122"/>
              </a:rPr>
              <a:t>为民品</a:t>
            </a:r>
          </a:p>
        </p:txBody>
      </p:sp>
      <p:pic>
        <p:nvPicPr>
          <p:cNvPr id="60420" name="Picture 4">
            <a:extLst>
              <a:ext uri="{FF2B5EF4-FFF2-40B4-BE49-F238E27FC236}">
                <a16:creationId xmlns:a16="http://schemas.microsoft.com/office/drawing/2014/main" id="{00E60248-5E16-3254-4558-D92CA3E64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913" y="1628775"/>
            <a:ext cx="335915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5">
            <a:extLst>
              <a:ext uri="{FF2B5EF4-FFF2-40B4-BE49-F238E27FC236}">
                <a16:creationId xmlns:a16="http://schemas.microsoft.com/office/drawing/2014/main" id="{3B4A8DFC-0EC3-BEB8-9348-0E8E0D74C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728663"/>
            <a:ext cx="4392613"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6">
            <a:extLst>
              <a:ext uri="{FF2B5EF4-FFF2-40B4-BE49-F238E27FC236}">
                <a16:creationId xmlns:a16="http://schemas.microsoft.com/office/drawing/2014/main" id="{BC9F567F-47DF-ADF7-6511-5F3DE68250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80963"/>
            <a:ext cx="2352675" cy="619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0423" name="Picture 7">
            <a:extLst>
              <a:ext uri="{FF2B5EF4-FFF2-40B4-BE49-F238E27FC236}">
                <a16:creationId xmlns:a16="http://schemas.microsoft.com/office/drawing/2014/main" id="{FDF1F812-3E42-6B96-3850-FBB7B80932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765175"/>
            <a:ext cx="2695575" cy="809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3016" name="Rectangle 8">
            <a:extLst>
              <a:ext uri="{FF2B5EF4-FFF2-40B4-BE49-F238E27FC236}">
                <a16:creationId xmlns:a16="http://schemas.microsoft.com/office/drawing/2014/main" id="{0495FC61-C30C-F86B-A229-BB823521FDE0}"/>
              </a:ext>
            </a:extLst>
          </p:cNvPr>
          <p:cNvSpPr>
            <a:spLocks noGrp="1"/>
          </p:cNvSpPr>
          <p:nvPr>
            <p:ph type="title" idx="4294967295"/>
          </p:nvPr>
        </p:nvSpPr>
        <p:spPr/>
        <p:txBody>
          <a:bodyPr/>
          <a:lstStyle/>
          <a:p>
            <a:pPr>
              <a:defRPr/>
            </a:pPr>
            <a:r>
              <a:rPr lang="en-US" altLang="zh-CN" sz="2400" cap="none"/>
              <a:t>TTL</a:t>
            </a:r>
            <a:r>
              <a:rPr lang="zh-CN" altLang="en-US" sz="2400" cap="none"/>
              <a:t>与非门</a:t>
            </a:r>
            <a:r>
              <a:rPr lang="en-US" altLang="zh-CN" sz="2400" cap="none"/>
              <a:t>74LS00</a:t>
            </a:r>
            <a:r>
              <a:rPr lang="zh-CN" altLang="en-US" sz="2400" cap="none"/>
              <a:t>的主要性能参数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blinds(horizontal)">
                                      <p:cBhvr>
                                        <p:cTn id="7" dur="500"/>
                                        <p:tgtEl>
                                          <p:spTgt spid="4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7">
            <a:extLst>
              <a:ext uri="{FF2B5EF4-FFF2-40B4-BE49-F238E27FC236}">
                <a16:creationId xmlns:a16="http://schemas.microsoft.com/office/drawing/2014/main" id="{1732B892-1258-4C46-4440-0A0CB498EE1C}"/>
              </a:ext>
            </a:extLst>
          </p:cNvPr>
          <p:cNvSpPr txBox="1">
            <a:spLocks noChangeArrowheads="1"/>
          </p:cNvSpPr>
          <p:nvPr/>
        </p:nvSpPr>
        <p:spPr bwMode="auto">
          <a:xfrm>
            <a:off x="592138" y="549275"/>
            <a:ext cx="8551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宋体" panose="02010600030101010101" pitchFamily="2" charset="-122"/>
              <a:buAutoNum type="ea1JpnChsDbPeriod" startAt="5"/>
            </a:pPr>
            <a:endParaRPr lang="zh-CN" altLang="en-US" sz="2800">
              <a:latin typeface="Arial" panose="020B0604020202020204" pitchFamily="34" charset="0"/>
              <a:ea typeface="Arial Unicode MS" panose="020B0604020202020204" pitchFamily="34" charset="-122"/>
            </a:endParaRPr>
          </a:p>
        </p:txBody>
      </p:sp>
      <p:sp>
        <p:nvSpPr>
          <p:cNvPr id="62467" name="Text Box 8">
            <a:extLst>
              <a:ext uri="{FF2B5EF4-FFF2-40B4-BE49-F238E27FC236}">
                <a16:creationId xmlns:a16="http://schemas.microsoft.com/office/drawing/2014/main" id="{7FDCB1D9-3D4E-335F-8C1D-8425F6454402}"/>
              </a:ext>
            </a:extLst>
          </p:cNvPr>
          <p:cNvSpPr txBox="1">
            <a:spLocks noChangeArrowheads="1"/>
          </p:cNvSpPr>
          <p:nvPr/>
        </p:nvSpPr>
        <p:spPr bwMode="auto">
          <a:xfrm>
            <a:off x="1042988" y="79375"/>
            <a:ext cx="5400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en-US" altLang="zh-CN">
                <a:latin typeface="Arial" panose="020B0604020202020204" pitchFamily="34" charset="0"/>
                <a:ea typeface="Arial Unicode MS" panose="020B0604020202020204" pitchFamily="34" charset="-122"/>
              </a:rPr>
              <a:t>TTL</a:t>
            </a:r>
            <a:r>
              <a:rPr lang="zh-CN" altLang="en-US">
                <a:latin typeface="Arial" panose="020B0604020202020204" pitchFamily="34" charset="0"/>
                <a:ea typeface="Arial Unicode MS" panose="020B0604020202020204" pitchFamily="34" charset="-122"/>
              </a:rPr>
              <a:t>与非门</a:t>
            </a:r>
            <a:r>
              <a:rPr lang="en-US" altLang="zh-CN">
                <a:latin typeface="Arial" panose="020B0604020202020204" pitchFamily="34" charset="0"/>
                <a:ea typeface="Arial Unicode MS" panose="020B0604020202020204" pitchFamily="34" charset="-122"/>
              </a:rPr>
              <a:t>74LS00</a:t>
            </a:r>
            <a:r>
              <a:rPr lang="zh-CN" altLang="en-US">
                <a:latin typeface="Arial" panose="020B0604020202020204" pitchFamily="34" charset="0"/>
                <a:ea typeface="Arial Unicode MS" panose="020B0604020202020204" pitchFamily="34" charset="-122"/>
              </a:rPr>
              <a:t>的电路及主要性能参数</a:t>
            </a:r>
            <a:endParaRPr lang="zh-CN" altLang="en-US" b="0" baseline="-25000">
              <a:latin typeface="Arial" panose="020B0604020202020204" pitchFamily="34" charset="0"/>
              <a:ea typeface="Arial Unicode MS" panose="020B0604020202020204" pitchFamily="34" charset="-122"/>
            </a:endParaRPr>
          </a:p>
        </p:txBody>
      </p:sp>
      <p:pic>
        <p:nvPicPr>
          <p:cNvPr id="62468" name="Picture 4">
            <a:extLst>
              <a:ext uri="{FF2B5EF4-FFF2-40B4-BE49-F238E27FC236}">
                <a16:creationId xmlns:a16="http://schemas.microsoft.com/office/drawing/2014/main" id="{6571CE64-E37C-B1E8-0865-FDF768A5B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549275"/>
            <a:ext cx="7686675"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E114133A-54A0-114B-F11F-8FD20572A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63" y="2443163"/>
            <a:ext cx="7740650" cy="441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Rectangle 6">
            <a:extLst>
              <a:ext uri="{FF2B5EF4-FFF2-40B4-BE49-F238E27FC236}">
                <a16:creationId xmlns:a16="http://schemas.microsoft.com/office/drawing/2014/main" id="{11B746A8-7FFA-F674-1430-A257DDAD3568}"/>
              </a:ext>
            </a:extLst>
          </p:cNvPr>
          <p:cNvSpPr>
            <a:spLocks noGrp="1"/>
          </p:cNvSpPr>
          <p:nvPr>
            <p:ph type="title" idx="4294967295"/>
          </p:nvPr>
        </p:nvSpPr>
        <p:spPr/>
        <p:txBody>
          <a:bodyPr/>
          <a:lstStyle/>
          <a:p>
            <a:pPr>
              <a:defRPr/>
            </a:pPr>
            <a:r>
              <a:rPr lang="en-US" altLang="zh-CN" sz="2400" cap="none"/>
              <a:t>TTL</a:t>
            </a:r>
            <a:r>
              <a:rPr lang="zh-CN" altLang="en-US" sz="2400" cap="none"/>
              <a:t>与非门</a:t>
            </a:r>
            <a:r>
              <a:rPr lang="en-US" altLang="zh-CN" sz="2400" cap="none"/>
              <a:t>74LS00</a:t>
            </a:r>
            <a:r>
              <a:rPr lang="zh-CN" altLang="en-US" sz="2400" cap="none"/>
              <a:t>的主要性能参数</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9">
            <a:extLst>
              <a:ext uri="{FF2B5EF4-FFF2-40B4-BE49-F238E27FC236}">
                <a16:creationId xmlns:a16="http://schemas.microsoft.com/office/drawing/2014/main" id="{7C7FF7E0-84B6-A843-D976-709FD6D1D689}"/>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DA762FAA-C520-4951-BD06-A3530D5AFF8E}"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43</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64515" name="Text Box 14">
            <a:extLst>
              <a:ext uri="{FF2B5EF4-FFF2-40B4-BE49-F238E27FC236}">
                <a16:creationId xmlns:a16="http://schemas.microsoft.com/office/drawing/2014/main" id="{4673DACF-A751-DC63-D9BE-9B011AC6800D}"/>
              </a:ext>
            </a:extLst>
          </p:cNvPr>
          <p:cNvSpPr txBox="1">
            <a:spLocks noChangeArrowheads="1"/>
          </p:cNvSpPr>
          <p:nvPr/>
        </p:nvSpPr>
        <p:spPr bwMode="auto">
          <a:xfrm>
            <a:off x="827088" y="620713"/>
            <a:ext cx="7958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en-US" altLang="zh-CN" sz="2400">
                <a:solidFill>
                  <a:schemeClr val="hlink"/>
                </a:solidFill>
                <a:latin typeface="Arial" panose="020B0604020202020204" pitchFamily="34" charset="0"/>
                <a:ea typeface="Arial Unicode MS" panose="020B0604020202020204" pitchFamily="34" charset="-122"/>
              </a:rPr>
              <a:t>3.4.2 </a:t>
            </a:r>
            <a:r>
              <a:rPr lang="zh-CN" altLang="en-US" sz="2400">
                <a:solidFill>
                  <a:schemeClr val="hlink"/>
                </a:solidFill>
                <a:latin typeface="Arial" panose="020B0604020202020204" pitchFamily="34" charset="0"/>
                <a:ea typeface="Arial Unicode MS" panose="020B0604020202020204" pitchFamily="34" charset="-122"/>
              </a:rPr>
              <a:t>传输延时</a:t>
            </a:r>
          </a:p>
        </p:txBody>
      </p:sp>
      <p:sp>
        <p:nvSpPr>
          <p:cNvPr id="320515" name="Text Box 8">
            <a:extLst>
              <a:ext uri="{FF2B5EF4-FFF2-40B4-BE49-F238E27FC236}">
                <a16:creationId xmlns:a16="http://schemas.microsoft.com/office/drawing/2014/main" id="{DA5DEB7C-03D7-3AEC-2065-22623404F664}"/>
              </a:ext>
            </a:extLst>
          </p:cNvPr>
          <p:cNvSpPr txBox="1">
            <a:spLocks noChangeArrowheads="1"/>
          </p:cNvSpPr>
          <p:nvPr/>
        </p:nvSpPr>
        <p:spPr bwMode="auto">
          <a:xfrm>
            <a:off x="935038" y="4724400"/>
            <a:ext cx="78851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pPr>
            <a:r>
              <a:rPr lang="en-US" altLang="zh-CN">
                <a:solidFill>
                  <a:schemeClr val="hlink"/>
                </a:solidFill>
                <a:latin typeface="宋体" panose="02010600030101010101" pitchFamily="2" charset="-122"/>
                <a:ea typeface="Arial Unicode MS" panose="020B0604020202020204" pitchFamily="34" charset="-122"/>
              </a:rPr>
              <a:t>t</a:t>
            </a:r>
            <a:r>
              <a:rPr lang="en-US" altLang="zh-CN" baseline="-25000">
                <a:solidFill>
                  <a:schemeClr val="hlink"/>
                </a:solidFill>
                <a:latin typeface="宋体" panose="02010600030101010101" pitchFamily="2" charset="-122"/>
                <a:ea typeface="Arial Unicode MS" panose="020B0604020202020204" pitchFamily="34" charset="-122"/>
              </a:rPr>
              <a:t>PHL</a:t>
            </a:r>
            <a:r>
              <a:rPr lang="zh-CN" altLang="en-US">
                <a:solidFill>
                  <a:schemeClr val="hlink"/>
                </a:solidFill>
                <a:latin typeface="宋体" panose="02010600030101010101" pitchFamily="2" charset="-122"/>
                <a:ea typeface="Arial Unicode MS" panose="020B0604020202020204" pitchFamily="34" charset="-122"/>
              </a:rPr>
              <a:t>：</a:t>
            </a:r>
            <a:r>
              <a:rPr lang="zh-CN" altLang="en-US">
                <a:latin typeface="宋体" panose="02010600030101010101" pitchFamily="2" charset="-122"/>
                <a:ea typeface="Arial Unicode MS" panose="020B0604020202020204" pitchFamily="34" charset="-122"/>
              </a:rPr>
              <a:t>器件输出由高变低时的传输延时</a:t>
            </a:r>
          </a:p>
          <a:p>
            <a:pPr eaLnBrk="1" hangingPunct="1">
              <a:spcBef>
                <a:spcPct val="0"/>
              </a:spcBef>
            </a:pPr>
            <a:r>
              <a:rPr lang="en-US" altLang="zh-CN">
                <a:solidFill>
                  <a:schemeClr val="hlink"/>
                </a:solidFill>
                <a:latin typeface="宋体" panose="02010600030101010101" pitchFamily="2" charset="-122"/>
                <a:ea typeface="Arial Unicode MS" panose="020B0604020202020204" pitchFamily="34" charset="-122"/>
              </a:rPr>
              <a:t>t</a:t>
            </a:r>
            <a:r>
              <a:rPr lang="en-US" altLang="zh-CN" baseline="-25000">
                <a:solidFill>
                  <a:schemeClr val="hlink"/>
                </a:solidFill>
                <a:latin typeface="宋体" panose="02010600030101010101" pitchFamily="2" charset="-122"/>
                <a:ea typeface="Arial Unicode MS" panose="020B0604020202020204" pitchFamily="34" charset="-122"/>
              </a:rPr>
              <a:t>PLH</a:t>
            </a:r>
            <a:r>
              <a:rPr lang="zh-CN" altLang="en-US">
                <a:solidFill>
                  <a:schemeClr val="hlink"/>
                </a:solidFill>
                <a:latin typeface="宋体" panose="02010600030101010101" pitchFamily="2" charset="-122"/>
                <a:ea typeface="Arial Unicode MS" panose="020B0604020202020204" pitchFamily="34" charset="-122"/>
              </a:rPr>
              <a:t>：</a:t>
            </a:r>
            <a:r>
              <a:rPr lang="zh-CN" altLang="en-US">
                <a:latin typeface="宋体" panose="02010600030101010101" pitchFamily="2" charset="-122"/>
                <a:ea typeface="Arial Unicode MS" panose="020B0604020202020204" pitchFamily="34" charset="-122"/>
              </a:rPr>
              <a:t>器件输出由低变高时的传输延时</a:t>
            </a:r>
          </a:p>
          <a:p>
            <a:pPr eaLnBrk="1" hangingPunct="1">
              <a:spcBef>
                <a:spcPct val="0"/>
              </a:spcBef>
            </a:pPr>
            <a:r>
              <a:rPr lang="en-US" altLang="zh-CN">
                <a:solidFill>
                  <a:schemeClr val="hlink"/>
                </a:solidFill>
                <a:latin typeface="宋体" panose="02010600030101010101" pitchFamily="2" charset="-122"/>
                <a:ea typeface="Arial Unicode MS" panose="020B0604020202020204" pitchFamily="34" charset="-122"/>
              </a:rPr>
              <a:t>t</a:t>
            </a:r>
            <a:r>
              <a:rPr lang="en-US" altLang="zh-CN" baseline="-25000">
                <a:solidFill>
                  <a:schemeClr val="hlink"/>
                </a:solidFill>
                <a:latin typeface="宋体" panose="02010600030101010101" pitchFamily="2" charset="-122"/>
                <a:ea typeface="Arial Unicode MS" panose="020B0604020202020204" pitchFamily="34" charset="-122"/>
              </a:rPr>
              <a:t>Pd </a:t>
            </a:r>
            <a:r>
              <a:rPr lang="en-US" altLang="zh-CN">
                <a:solidFill>
                  <a:schemeClr val="hlink"/>
                </a:solidFill>
                <a:latin typeface="宋体" panose="02010600030101010101" pitchFamily="2" charset="-122"/>
                <a:ea typeface="Arial Unicode MS" panose="020B0604020202020204" pitchFamily="34" charset="-122"/>
              </a:rPr>
              <a:t>: </a:t>
            </a:r>
            <a:r>
              <a:rPr lang="zh-CN" altLang="en-US">
                <a:latin typeface="宋体" panose="02010600030101010101" pitchFamily="2" charset="-122"/>
                <a:ea typeface="Arial Unicode MS" panose="020B0604020202020204" pitchFamily="34" charset="-122"/>
              </a:rPr>
              <a:t>平均传输延迟时间</a:t>
            </a:r>
            <a:r>
              <a:rPr lang="zh-CN" altLang="en-US">
                <a:solidFill>
                  <a:schemeClr val="hlink"/>
                </a:solidFill>
                <a:latin typeface="宋体" panose="02010600030101010101" pitchFamily="2" charset="-122"/>
                <a:ea typeface="Arial Unicode MS" panose="020B0604020202020204" pitchFamily="34" charset="-122"/>
              </a:rPr>
              <a:t>   </a:t>
            </a:r>
            <a:r>
              <a:rPr lang="en-US" altLang="zh-CN">
                <a:latin typeface="宋体" panose="02010600030101010101" pitchFamily="2" charset="-122"/>
                <a:ea typeface="Arial Unicode MS" panose="020B0604020202020204" pitchFamily="34" charset="-122"/>
              </a:rPr>
              <a:t>t</a:t>
            </a:r>
            <a:r>
              <a:rPr lang="en-US" altLang="zh-CN" baseline="-25000">
                <a:latin typeface="宋体" panose="02010600030101010101" pitchFamily="2" charset="-122"/>
                <a:ea typeface="Arial Unicode MS" panose="020B0604020202020204" pitchFamily="34" charset="-122"/>
              </a:rPr>
              <a:t>Pd</a:t>
            </a:r>
            <a:r>
              <a:rPr lang="en-US" altLang="zh-CN">
                <a:latin typeface="宋体" panose="02010600030101010101" pitchFamily="2" charset="-122"/>
                <a:ea typeface="Arial Unicode MS" panose="020B0604020202020204" pitchFamily="34" charset="-122"/>
              </a:rPr>
              <a:t>=(t</a:t>
            </a:r>
            <a:r>
              <a:rPr lang="en-US" altLang="zh-CN" baseline="-25000">
                <a:latin typeface="宋体" panose="02010600030101010101" pitchFamily="2" charset="-122"/>
                <a:ea typeface="Arial Unicode MS" panose="020B0604020202020204" pitchFamily="34" charset="-122"/>
              </a:rPr>
              <a:t>PHL</a:t>
            </a:r>
            <a:r>
              <a:rPr lang="en-US" altLang="zh-CN">
                <a:latin typeface="宋体" panose="02010600030101010101" pitchFamily="2" charset="-122"/>
                <a:ea typeface="Arial Unicode MS" panose="020B0604020202020204" pitchFamily="34" charset="-122"/>
              </a:rPr>
              <a:t>+t</a:t>
            </a:r>
            <a:r>
              <a:rPr lang="en-US" altLang="zh-CN" baseline="-25000">
                <a:latin typeface="宋体" panose="02010600030101010101" pitchFamily="2" charset="-122"/>
                <a:ea typeface="Arial Unicode MS" panose="020B0604020202020204" pitchFamily="34" charset="-122"/>
              </a:rPr>
              <a:t>PLH</a:t>
            </a:r>
            <a:r>
              <a:rPr lang="en-US" altLang="zh-CN">
                <a:latin typeface="宋体" panose="02010600030101010101" pitchFamily="2" charset="-122"/>
                <a:ea typeface="Arial Unicode MS" panose="020B0604020202020204" pitchFamily="34" charset="-122"/>
              </a:rPr>
              <a:t>)/2</a:t>
            </a:r>
            <a:r>
              <a:rPr lang="zh-CN" altLang="en-US">
                <a:latin typeface="宋体" panose="02010600030101010101" pitchFamily="2" charset="-122"/>
                <a:ea typeface="Arial Unicode MS" panose="020B0604020202020204" pitchFamily="34" charset="-122"/>
              </a:rPr>
              <a:t>；一般为</a:t>
            </a:r>
            <a:r>
              <a:rPr lang="en-US" altLang="zh-CN">
                <a:latin typeface="宋体" panose="02010600030101010101" pitchFamily="2" charset="-122"/>
                <a:ea typeface="Arial Unicode MS" panose="020B0604020202020204" pitchFamily="34" charset="-122"/>
              </a:rPr>
              <a:t>10 </a:t>
            </a:r>
            <a:r>
              <a:rPr lang="zh-CN" altLang="en-US">
                <a:latin typeface="宋体" panose="02010600030101010101" pitchFamily="2" charset="-122"/>
                <a:ea typeface="Arial Unicode MS" panose="020B0604020202020204" pitchFamily="34" charset="-122"/>
              </a:rPr>
              <a:t>～ </a:t>
            </a:r>
            <a:r>
              <a:rPr lang="en-US" altLang="zh-CN">
                <a:latin typeface="宋体" panose="02010600030101010101" pitchFamily="2" charset="-122"/>
                <a:ea typeface="Arial Unicode MS" panose="020B0604020202020204" pitchFamily="34" charset="-122"/>
              </a:rPr>
              <a:t>20ns</a:t>
            </a:r>
          </a:p>
        </p:txBody>
      </p:sp>
      <p:sp>
        <p:nvSpPr>
          <p:cNvPr id="320516" name="Rectangle 4">
            <a:extLst>
              <a:ext uri="{FF2B5EF4-FFF2-40B4-BE49-F238E27FC236}">
                <a16:creationId xmlns:a16="http://schemas.microsoft.com/office/drawing/2014/main" id="{5C59BA50-7EAA-EF10-4F30-427E91D2F6EE}"/>
              </a:ext>
            </a:extLst>
          </p:cNvPr>
          <p:cNvSpPr>
            <a:spLocks noGrp="1"/>
          </p:cNvSpPr>
          <p:nvPr>
            <p:ph type="title" idx="4294967295"/>
          </p:nvPr>
        </p:nvSpPr>
        <p:spPr>
          <a:xfrm>
            <a:off x="107950" y="476250"/>
            <a:ext cx="557213" cy="6192838"/>
          </a:xfrm>
        </p:spPr>
        <p:txBody>
          <a:bodyPr/>
          <a:lstStyle/>
          <a:p>
            <a:pPr>
              <a:defRPr/>
            </a:pPr>
            <a:r>
              <a:rPr lang="zh-CN" altLang="en-US" sz="2400" cap="none"/>
              <a:t>传输延时</a:t>
            </a:r>
          </a:p>
        </p:txBody>
      </p:sp>
      <p:sp>
        <p:nvSpPr>
          <p:cNvPr id="320517" name="Text Box 5">
            <a:extLst>
              <a:ext uri="{FF2B5EF4-FFF2-40B4-BE49-F238E27FC236}">
                <a16:creationId xmlns:a16="http://schemas.microsoft.com/office/drawing/2014/main" id="{9D3AD81F-7604-D598-B6CF-19B335DB8E8E}"/>
              </a:ext>
            </a:extLst>
          </p:cNvPr>
          <p:cNvSpPr txBox="1">
            <a:spLocks noChangeArrowheads="1"/>
          </p:cNvSpPr>
          <p:nvPr/>
        </p:nvSpPr>
        <p:spPr bwMode="auto">
          <a:xfrm>
            <a:off x="863600" y="1089025"/>
            <a:ext cx="81137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Tahoma" panose="020B0604030504040204" pitchFamily="34" charset="0"/>
                <a:ea typeface="Arial Unicode MS" panose="020B0604020202020204" pitchFamily="34" charset="-122"/>
              </a:rPr>
              <a:t>       二极管、三极管存在开关时间，由二极管和三极管构成的</a:t>
            </a:r>
            <a:r>
              <a:rPr lang="en-US" altLang="zh-CN">
                <a:latin typeface="Tahoma" panose="020B0604030504040204" pitchFamily="34" charset="0"/>
                <a:ea typeface="Arial Unicode MS" panose="020B0604020202020204" pitchFamily="34" charset="-122"/>
              </a:rPr>
              <a:t>TTL</a:t>
            </a:r>
            <a:r>
              <a:rPr lang="zh-CN" altLang="en-US">
                <a:latin typeface="Tahoma" panose="020B0604030504040204" pitchFamily="34" charset="0"/>
                <a:ea typeface="Arial Unicode MS" panose="020B0604020202020204" pitchFamily="34" charset="-122"/>
              </a:rPr>
              <a:t>电路的状态转换需要一定的时间，即输出不能立即响应输入信号的变化，而有一定的延迟。</a:t>
            </a:r>
          </a:p>
        </p:txBody>
      </p:sp>
      <p:sp>
        <p:nvSpPr>
          <p:cNvPr id="64519" name="Rectangle 44">
            <a:extLst>
              <a:ext uri="{FF2B5EF4-FFF2-40B4-BE49-F238E27FC236}">
                <a16:creationId xmlns:a16="http://schemas.microsoft.com/office/drawing/2014/main" id="{3E28921B-6BE6-F719-CA13-CDAF7EA1D694}"/>
              </a:ext>
            </a:extLst>
          </p:cNvPr>
          <p:cNvSpPr>
            <a:spLocks/>
          </p:cNvSpPr>
          <p:nvPr/>
        </p:nvSpPr>
        <p:spPr bwMode="auto">
          <a:xfrm>
            <a:off x="792163" y="107950"/>
            <a:ext cx="73453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buFont typeface="Wingdings" panose="05000000000000000000" pitchFamily="2" charset="2"/>
              <a:buNone/>
            </a:pPr>
            <a:r>
              <a:rPr lang="en-US" altLang="zh-CN" sz="2800">
                <a:ea typeface="Arial Unicode MS" panose="020B0604020202020204" pitchFamily="34" charset="-122"/>
              </a:rPr>
              <a:t>3.4  </a:t>
            </a:r>
            <a:r>
              <a:rPr lang="zh-CN" altLang="en-US" sz="2800">
                <a:ea typeface="Arial Unicode MS" panose="020B0604020202020204" pitchFamily="34" charset="-122"/>
              </a:rPr>
              <a:t>逻辑门电路的电器特性</a:t>
            </a:r>
          </a:p>
        </p:txBody>
      </p:sp>
      <p:graphicFrame>
        <p:nvGraphicFramePr>
          <p:cNvPr id="320559" name="Object 47">
            <a:extLst>
              <a:ext uri="{FF2B5EF4-FFF2-40B4-BE49-F238E27FC236}">
                <a16:creationId xmlns:a16="http://schemas.microsoft.com/office/drawing/2014/main" id="{AF4A2003-673B-F86C-49F8-2AEB1240D037}"/>
              </a:ext>
            </a:extLst>
          </p:cNvPr>
          <p:cNvGraphicFramePr>
            <a:graphicFrameLocks noChangeAspect="1"/>
          </p:cNvGraphicFramePr>
          <p:nvPr/>
        </p:nvGraphicFramePr>
        <p:xfrm>
          <a:off x="792163" y="2168525"/>
          <a:ext cx="4033837" cy="2524125"/>
        </p:xfrm>
        <a:graphic>
          <a:graphicData uri="http://schemas.openxmlformats.org/presentationml/2006/ole">
            <mc:AlternateContent xmlns:mc="http://schemas.openxmlformats.org/markup-compatibility/2006">
              <mc:Choice xmlns:v="urn:schemas-microsoft-com:vml" Requires="v">
                <p:oleObj name="Visio" r:id="rId3" imgW="3847763" imgH="2407866" progId="Visio.Drawing.11">
                  <p:embed/>
                </p:oleObj>
              </mc:Choice>
              <mc:Fallback>
                <p:oleObj name="Visio" r:id="rId3" imgW="3847763" imgH="2407866" progId="Visio.Drawing.11">
                  <p:embed/>
                  <p:pic>
                    <p:nvPicPr>
                      <p:cNvPr id="0"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3" y="2168525"/>
                        <a:ext cx="4033837"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0560" name="Object 48">
            <a:extLst>
              <a:ext uri="{FF2B5EF4-FFF2-40B4-BE49-F238E27FC236}">
                <a16:creationId xmlns:a16="http://schemas.microsoft.com/office/drawing/2014/main" id="{D923370F-B016-F268-5D08-FC0951148EF8}"/>
              </a:ext>
            </a:extLst>
          </p:cNvPr>
          <p:cNvGraphicFramePr>
            <a:graphicFrameLocks noChangeAspect="1"/>
          </p:cNvGraphicFramePr>
          <p:nvPr/>
        </p:nvGraphicFramePr>
        <p:xfrm>
          <a:off x="4895850" y="2168525"/>
          <a:ext cx="4032250" cy="2524125"/>
        </p:xfrm>
        <a:graphic>
          <a:graphicData uri="http://schemas.openxmlformats.org/presentationml/2006/ole">
            <mc:AlternateContent xmlns:mc="http://schemas.openxmlformats.org/markup-compatibility/2006">
              <mc:Choice xmlns:v="urn:schemas-microsoft-com:vml" Requires="v">
                <p:oleObj name="Visio" r:id="rId5" imgW="3847763" imgH="2407866" progId="Visio.Drawing.11">
                  <p:embed/>
                </p:oleObj>
              </mc:Choice>
              <mc:Fallback>
                <p:oleObj name="Visio" r:id="rId5" imgW="3847763" imgH="2407866" progId="Visio.Drawing.11">
                  <p:embed/>
                  <p:pic>
                    <p:nvPicPr>
                      <p:cNvPr id="0" name="Object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5850" y="2168525"/>
                        <a:ext cx="403225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0561" name="Text Box 49">
            <a:extLst>
              <a:ext uri="{FF2B5EF4-FFF2-40B4-BE49-F238E27FC236}">
                <a16:creationId xmlns:a16="http://schemas.microsoft.com/office/drawing/2014/main" id="{EB563360-6B1A-6AFC-43D9-F106E08E0885}"/>
              </a:ext>
            </a:extLst>
          </p:cNvPr>
          <p:cNvSpPr txBox="1">
            <a:spLocks noChangeArrowheads="1"/>
          </p:cNvSpPr>
          <p:nvPr/>
        </p:nvSpPr>
        <p:spPr bwMode="auto">
          <a:xfrm>
            <a:off x="792163" y="5816600"/>
            <a:ext cx="8135937" cy="92551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latin typeface="Tahoma" panose="020B0604030504040204" pitchFamily="34" charset="0"/>
                <a:ea typeface="Arial Unicode MS" panose="020B0604020202020204" pitchFamily="34" charset="-122"/>
              </a:rPr>
              <a:t>　　由于电阻、二极管、三极管等元器件寄生电容的存在，还会使输出电压波形的上升沿和下降沿变得不那么陡。</a:t>
            </a:r>
          </a:p>
          <a:p>
            <a:pPr eaLnBrk="1" hangingPunct="1">
              <a:spcBef>
                <a:spcPct val="0"/>
              </a:spcBef>
              <a:buClrTx/>
              <a:buFontTx/>
              <a:buNone/>
            </a:pPr>
            <a:r>
              <a:rPr lang="zh-CN" altLang="en-US" sz="1800">
                <a:latin typeface="Tahoma" panose="020B0604030504040204" pitchFamily="34" charset="0"/>
                <a:ea typeface="Arial Unicode MS" panose="020B0604020202020204" pitchFamily="34" charset="-122"/>
              </a:rPr>
              <a:t>       传输延迟时间小，表明门的工作速度高，反之，门的工作速度降低。</a:t>
            </a:r>
            <a:endParaRPr lang="zh-CN" altLang="en-US" sz="1800" b="0">
              <a:latin typeface="Tahoma" panose="020B0604030504040204" pitchFamily="34" charset="0"/>
              <a:ea typeface="Arial Unicode MS" panose="020B0604020202020204" pitchFamily="34" charset="-122"/>
            </a:endParaRPr>
          </a:p>
        </p:txBody>
      </p:sp>
      <p:sp>
        <p:nvSpPr>
          <p:cNvPr id="64523" name="Rectangle 50">
            <a:extLst>
              <a:ext uri="{FF2B5EF4-FFF2-40B4-BE49-F238E27FC236}">
                <a16:creationId xmlns:a16="http://schemas.microsoft.com/office/drawing/2014/main" id="{CD1402A9-C76A-6496-1DBC-53A1E650C6CE}"/>
              </a:ext>
            </a:extLst>
          </p:cNvPr>
          <p:cNvSpPr>
            <a:spLocks noChangeArrowheads="1"/>
          </p:cNvSpPr>
          <p:nvPr/>
        </p:nvSpPr>
        <p:spPr bwMode="auto">
          <a:xfrm>
            <a:off x="3276600" y="601663"/>
            <a:ext cx="3005138"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描述逻辑电路的工作速度</a:t>
            </a:r>
            <a:endParaRPr lang="en-US" altLang="zh-CN">
              <a:latin typeface="宋体" panose="02010600030101010101" pitchFamily="2" charset="-122"/>
              <a:ea typeface="Arial Unicode MS" panose="020B0604020202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0517"/>
                                        </p:tgtEl>
                                        <p:attrNameLst>
                                          <p:attrName>style.visibility</p:attrName>
                                        </p:attrNameLst>
                                      </p:cBhvr>
                                      <p:to>
                                        <p:strVal val="visible"/>
                                      </p:to>
                                    </p:set>
                                    <p:animEffect transition="in" filter="blinds(horizontal)">
                                      <p:cBhvr>
                                        <p:cTn id="7" dur="500"/>
                                        <p:tgtEl>
                                          <p:spTgt spid="320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20559"/>
                                        </p:tgtEl>
                                        <p:attrNameLst>
                                          <p:attrName>style.visibility</p:attrName>
                                        </p:attrNameLst>
                                      </p:cBhvr>
                                      <p:to>
                                        <p:strVal val="visible"/>
                                      </p:to>
                                    </p:set>
                                    <p:animEffect transition="in" filter="box(in)">
                                      <p:cBhvr>
                                        <p:cTn id="12" dur="500"/>
                                        <p:tgtEl>
                                          <p:spTgt spid="320559"/>
                                        </p:tgtEl>
                                      </p:cBhvr>
                                    </p:animEffect>
                                  </p:childTnLst>
                                </p:cTn>
                              </p:par>
                              <p:par>
                                <p:cTn id="13" presetID="4" presetClass="entr" presetSubtype="16" fill="hold" nodeType="withEffect">
                                  <p:stCondLst>
                                    <p:cond delay="0"/>
                                  </p:stCondLst>
                                  <p:childTnLst>
                                    <p:set>
                                      <p:cBhvr>
                                        <p:cTn id="14" dur="1" fill="hold">
                                          <p:stCondLst>
                                            <p:cond delay="0"/>
                                          </p:stCondLst>
                                        </p:cTn>
                                        <p:tgtEl>
                                          <p:spTgt spid="320560"/>
                                        </p:tgtEl>
                                        <p:attrNameLst>
                                          <p:attrName>style.visibility</p:attrName>
                                        </p:attrNameLst>
                                      </p:cBhvr>
                                      <p:to>
                                        <p:strVal val="visible"/>
                                      </p:to>
                                    </p:set>
                                    <p:animEffect transition="in" filter="box(in)">
                                      <p:cBhvr>
                                        <p:cTn id="15" dur="500"/>
                                        <p:tgtEl>
                                          <p:spTgt spid="32056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20515"/>
                                        </p:tgtEl>
                                        <p:attrNameLst>
                                          <p:attrName>style.visibility</p:attrName>
                                        </p:attrNameLst>
                                      </p:cBhvr>
                                      <p:to>
                                        <p:strVal val="visible"/>
                                      </p:to>
                                    </p:set>
                                    <p:animEffect transition="in" filter="blinds(horizontal)">
                                      <p:cBhvr>
                                        <p:cTn id="20" dur="500"/>
                                        <p:tgtEl>
                                          <p:spTgt spid="3205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20561"/>
                                        </p:tgtEl>
                                        <p:attrNameLst>
                                          <p:attrName>style.visibility</p:attrName>
                                        </p:attrNameLst>
                                      </p:cBhvr>
                                      <p:to>
                                        <p:strVal val="visible"/>
                                      </p:to>
                                    </p:set>
                                    <p:animEffect transition="in" filter="blinds(horizontal)">
                                      <p:cBhvr>
                                        <p:cTn id="25" dur="500"/>
                                        <p:tgtEl>
                                          <p:spTgt spid="320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p:bldP spid="320517" grpId="0"/>
      <p:bldP spid="3205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9">
            <a:extLst>
              <a:ext uri="{FF2B5EF4-FFF2-40B4-BE49-F238E27FC236}">
                <a16:creationId xmlns:a16="http://schemas.microsoft.com/office/drawing/2014/main" id="{4F1B068C-5C42-2B0A-2DD5-8DC90E7F602C}"/>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99B5531B-4533-484D-B801-9639C164D7CB}"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44</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66563" name="Text Box 14">
            <a:extLst>
              <a:ext uri="{FF2B5EF4-FFF2-40B4-BE49-F238E27FC236}">
                <a16:creationId xmlns:a16="http://schemas.microsoft.com/office/drawing/2014/main" id="{4C9B9425-6624-4D27-F0C4-561576D7F7C4}"/>
              </a:ext>
            </a:extLst>
          </p:cNvPr>
          <p:cNvSpPr txBox="1">
            <a:spLocks noChangeArrowheads="1"/>
          </p:cNvSpPr>
          <p:nvPr/>
        </p:nvSpPr>
        <p:spPr bwMode="auto">
          <a:xfrm>
            <a:off x="827088" y="188913"/>
            <a:ext cx="3529012" cy="466725"/>
          </a:xfrm>
          <a:prstGeom prst="rect">
            <a:avLst/>
          </a:prstGeom>
          <a:solidFill>
            <a:srgbClr val="FFFF00"/>
          </a:solidFill>
          <a:ln w="9525">
            <a:solidFill>
              <a:schemeClr val="tx1"/>
            </a:solidFill>
            <a:miter lim="800000"/>
            <a:headEnd/>
            <a:tailEnd/>
          </a:ln>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en-US" sz="2400">
                <a:latin typeface="Arial" panose="020B0604020202020204" pitchFamily="34" charset="0"/>
                <a:ea typeface="Arial Unicode MS" panose="020B0604020202020204" pitchFamily="34" charset="-122"/>
              </a:rPr>
              <a:t>逻辑电路中的传输延时</a:t>
            </a:r>
          </a:p>
        </p:txBody>
      </p:sp>
      <p:sp>
        <p:nvSpPr>
          <p:cNvPr id="318467" name="Rectangle 3">
            <a:extLst>
              <a:ext uri="{FF2B5EF4-FFF2-40B4-BE49-F238E27FC236}">
                <a16:creationId xmlns:a16="http://schemas.microsoft.com/office/drawing/2014/main" id="{059ED3BB-7724-EDDE-ECF9-145EEC2D248C}"/>
              </a:ext>
            </a:extLst>
          </p:cNvPr>
          <p:cNvSpPr>
            <a:spLocks noGrp="1"/>
          </p:cNvSpPr>
          <p:nvPr>
            <p:ph type="title" idx="4294967295"/>
          </p:nvPr>
        </p:nvSpPr>
        <p:spPr>
          <a:xfrm>
            <a:off x="107950" y="476250"/>
            <a:ext cx="557213" cy="6192838"/>
          </a:xfrm>
        </p:spPr>
        <p:txBody>
          <a:bodyPr/>
          <a:lstStyle/>
          <a:p>
            <a:pPr>
              <a:defRPr/>
            </a:pPr>
            <a:r>
              <a:rPr lang="zh-CN" altLang="en-US" sz="2400" cap="none"/>
              <a:t>逻辑门电路中的传输延时</a:t>
            </a:r>
          </a:p>
        </p:txBody>
      </p:sp>
      <p:pic>
        <p:nvPicPr>
          <p:cNvPr id="66565" name="Picture 6">
            <a:extLst>
              <a:ext uri="{FF2B5EF4-FFF2-40B4-BE49-F238E27FC236}">
                <a16:creationId xmlns:a16="http://schemas.microsoft.com/office/drawing/2014/main" id="{F6AF12D6-7F8D-AD23-8992-35529B27F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13" y="101600"/>
            <a:ext cx="3394075" cy="138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471" name="Picture 7">
            <a:extLst>
              <a:ext uri="{FF2B5EF4-FFF2-40B4-BE49-F238E27FC236}">
                <a16:creationId xmlns:a16="http://schemas.microsoft.com/office/drawing/2014/main" id="{FCFC0839-F7AA-B3CE-EB1E-32EE897A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1449388"/>
            <a:ext cx="727392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477" name="Group 13">
            <a:extLst>
              <a:ext uri="{FF2B5EF4-FFF2-40B4-BE49-F238E27FC236}">
                <a16:creationId xmlns:a16="http://schemas.microsoft.com/office/drawing/2014/main" id="{B1132410-4E06-E6C9-EDF1-146F68C7ED4A}"/>
              </a:ext>
            </a:extLst>
          </p:cNvPr>
          <p:cNvGrpSpPr>
            <a:grpSpLocks/>
          </p:cNvGrpSpPr>
          <p:nvPr/>
        </p:nvGrpSpPr>
        <p:grpSpPr bwMode="auto">
          <a:xfrm>
            <a:off x="1943100" y="873125"/>
            <a:ext cx="1908175" cy="577850"/>
            <a:chOff x="1224" y="550"/>
            <a:chExt cx="1202" cy="364"/>
          </a:xfrm>
        </p:grpSpPr>
        <p:sp>
          <p:nvSpPr>
            <p:cNvPr id="66576" name="Text Box 14">
              <a:extLst>
                <a:ext uri="{FF2B5EF4-FFF2-40B4-BE49-F238E27FC236}">
                  <a16:creationId xmlns:a16="http://schemas.microsoft.com/office/drawing/2014/main" id="{DFCB4D1B-4CAE-8296-C0C0-2F1085FC993C}"/>
                </a:ext>
              </a:extLst>
            </p:cNvPr>
            <p:cNvSpPr txBox="1">
              <a:spLocks noChangeArrowheads="1"/>
            </p:cNvSpPr>
            <p:nvPr/>
          </p:nvSpPr>
          <p:spPr bwMode="auto">
            <a:xfrm>
              <a:off x="1224" y="550"/>
              <a:ext cx="120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en-US" altLang="zh-CN" sz="1600">
                  <a:latin typeface="Arial" panose="020B0604020202020204" pitchFamily="34" charset="0"/>
                  <a:ea typeface="Arial Unicode MS" panose="020B0604020202020204" pitchFamily="34" charset="-122"/>
                </a:rPr>
                <a:t>(1) </a:t>
              </a:r>
              <a:r>
                <a:rPr lang="zh-CN" altLang="en-US" sz="1600">
                  <a:latin typeface="Arial" panose="020B0604020202020204" pitchFamily="34" charset="0"/>
                  <a:ea typeface="Arial Unicode MS" panose="020B0604020202020204" pitchFamily="34" charset="-122"/>
                </a:rPr>
                <a:t>门</a:t>
              </a:r>
              <a:r>
                <a:rPr lang="en-US" altLang="zh-CN" sz="1600">
                  <a:latin typeface="Arial" panose="020B0604020202020204" pitchFamily="34" charset="0"/>
                  <a:ea typeface="Arial Unicode MS" panose="020B0604020202020204" pitchFamily="34" charset="-122"/>
                </a:rPr>
                <a:t>1</a:t>
              </a:r>
              <a:r>
                <a:rPr lang="zh-CN" altLang="en-US" sz="1600">
                  <a:latin typeface="Arial" panose="020B0604020202020204" pitchFamily="34" charset="0"/>
                  <a:ea typeface="Arial Unicode MS" panose="020B0604020202020204" pitchFamily="34" charset="-122"/>
                </a:rPr>
                <a:t>和</a:t>
              </a:r>
              <a:r>
                <a:rPr lang="en-US" altLang="zh-CN" sz="1600">
                  <a:latin typeface="Arial" panose="020B0604020202020204" pitchFamily="34" charset="0"/>
                  <a:ea typeface="Arial Unicode MS" panose="020B0604020202020204" pitchFamily="34" charset="-122"/>
                </a:rPr>
                <a:t>2</a:t>
              </a:r>
              <a:r>
                <a:rPr lang="zh-CN" altLang="en-US" sz="1600">
                  <a:latin typeface="Arial" panose="020B0604020202020204" pitchFamily="34" charset="0"/>
                  <a:ea typeface="Arial Unicode MS" panose="020B0604020202020204" pitchFamily="34" charset="-122"/>
                </a:rPr>
                <a:t>都变化</a:t>
              </a:r>
            </a:p>
          </p:txBody>
        </p:sp>
        <p:sp>
          <p:nvSpPr>
            <p:cNvPr id="66577" name="AutoShape 9">
              <a:extLst>
                <a:ext uri="{FF2B5EF4-FFF2-40B4-BE49-F238E27FC236}">
                  <a16:creationId xmlns:a16="http://schemas.microsoft.com/office/drawing/2014/main" id="{512535DD-38D3-FC18-FAF5-D46276D8F73D}"/>
                </a:ext>
              </a:extLst>
            </p:cNvPr>
            <p:cNvSpPr>
              <a:spLocks/>
            </p:cNvSpPr>
            <p:nvPr/>
          </p:nvSpPr>
          <p:spPr bwMode="auto">
            <a:xfrm rot="5400000">
              <a:off x="1757" y="449"/>
              <a:ext cx="137" cy="793"/>
            </a:xfrm>
            <a:prstGeom prst="leftBrace">
              <a:avLst>
                <a:gd name="adj1" fmla="val 48236"/>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grpSp>
        <p:nvGrpSpPr>
          <p:cNvPr id="318480" name="Group 16">
            <a:extLst>
              <a:ext uri="{FF2B5EF4-FFF2-40B4-BE49-F238E27FC236}">
                <a16:creationId xmlns:a16="http://schemas.microsoft.com/office/drawing/2014/main" id="{EC8EB348-794D-6F52-BC1E-1B343F1E5950}"/>
              </a:ext>
            </a:extLst>
          </p:cNvPr>
          <p:cNvGrpSpPr>
            <a:grpSpLocks/>
          </p:cNvGrpSpPr>
          <p:nvPr/>
        </p:nvGrpSpPr>
        <p:grpSpPr bwMode="auto">
          <a:xfrm>
            <a:off x="3743325" y="4329113"/>
            <a:ext cx="1908175" cy="588962"/>
            <a:chOff x="2358" y="2727"/>
            <a:chExt cx="1202" cy="371"/>
          </a:xfrm>
        </p:grpSpPr>
        <p:sp>
          <p:nvSpPr>
            <p:cNvPr id="66574" name="Text Box 14">
              <a:extLst>
                <a:ext uri="{FF2B5EF4-FFF2-40B4-BE49-F238E27FC236}">
                  <a16:creationId xmlns:a16="http://schemas.microsoft.com/office/drawing/2014/main" id="{7D058E4C-0C55-849B-20B7-5B87FA8C518A}"/>
                </a:ext>
              </a:extLst>
            </p:cNvPr>
            <p:cNvSpPr txBox="1">
              <a:spLocks noChangeArrowheads="1"/>
            </p:cNvSpPr>
            <p:nvPr/>
          </p:nvSpPr>
          <p:spPr bwMode="auto">
            <a:xfrm>
              <a:off x="2358" y="2886"/>
              <a:ext cx="120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en-US" altLang="zh-CN" sz="1600">
                  <a:latin typeface="Arial" panose="020B0604020202020204" pitchFamily="34" charset="0"/>
                  <a:ea typeface="Arial Unicode MS" panose="020B0604020202020204" pitchFamily="34" charset="-122"/>
                </a:rPr>
                <a:t>(3) </a:t>
              </a:r>
              <a:r>
                <a:rPr lang="zh-CN" altLang="en-US" sz="1600">
                  <a:latin typeface="Arial" panose="020B0604020202020204" pitchFamily="34" charset="0"/>
                  <a:ea typeface="Arial Unicode MS" panose="020B0604020202020204" pitchFamily="34" charset="-122"/>
                </a:rPr>
                <a:t>只有门</a:t>
              </a:r>
              <a:r>
                <a:rPr lang="en-US" altLang="zh-CN" sz="1600">
                  <a:latin typeface="Arial" panose="020B0604020202020204" pitchFamily="34" charset="0"/>
                  <a:ea typeface="Arial Unicode MS" panose="020B0604020202020204" pitchFamily="34" charset="-122"/>
                </a:rPr>
                <a:t>2</a:t>
              </a:r>
              <a:r>
                <a:rPr lang="zh-CN" altLang="en-US" sz="1600">
                  <a:latin typeface="Arial" panose="020B0604020202020204" pitchFamily="34" charset="0"/>
                  <a:ea typeface="Arial Unicode MS" panose="020B0604020202020204" pitchFamily="34" charset="-122"/>
                </a:rPr>
                <a:t>都变化</a:t>
              </a:r>
            </a:p>
          </p:txBody>
        </p:sp>
        <p:sp>
          <p:nvSpPr>
            <p:cNvPr id="66575" name="AutoShape 12">
              <a:extLst>
                <a:ext uri="{FF2B5EF4-FFF2-40B4-BE49-F238E27FC236}">
                  <a16:creationId xmlns:a16="http://schemas.microsoft.com/office/drawing/2014/main" id="{1A5C6642-4AB9-A790-2273-650438932099}"/>
                </a:ext>
              </a:extLst>
            </p:cNvPr>
            <p:cNvSpPr>
              <a:spLocks/>
            </p:cNvSpPr>
            <p:nvPr/>
          </p:nvSpPr>
          <p:spPr bwMode="auto">
            <a:xfrm rot="-5400000">
              <a:off x="2913" y="2399"/>
              <a:ext cx="137" cy="793"/>
            </a:xfrm>
            <a:prstGeom prst="leftBrace">
              <a:avLst>
                <a:gd name="adj1" fmla="val 48236"/>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grpSp>
        <p:nvGrpSpPr>
          <p:cNvPr id="318479" name="Group 15">
            <a:extLst>
              <a:ext uri="{FF2B5EF4-FFF2-40B4-BE49-F238E27FC236}">
                <a16:creationId xmlns:a16="http://schemas.microsoft.com/office/drawing/2014/main" id="{1F48B212-0105-6B45-1E3E-922965DC238E}"/>
              </a:ext>
            </a:extLst>
          </p:cNvPr>
          <p:cNvGrpSpPr>
            <a:grpSpLocks/>
          </p:cNvGrpSpPr>
          <p:nvPr/>
        </p:nvGrpSpPr>
        <p:grpSpPr bwMode="auto">
          <a:xfrm>
            <a:off x="3887788" y="1989138"/>
            <a:ext cx="2771775" cy="336550"/>
            <a:chOff x="2449" y="1253"/>
            <a:chExt cx="1746" cy="212"/>
          </a:xfrm>
        </p:grpSpPr>
        <p:sp>
          <p:nvSpPr>
            <p:cNvPr id="66572" name="Text Box 14">
              <a:extLst>
                <a:ext uri="{FF2B5EF4-FFF2-40B4-BE49-F238E27FC236}">
                  <a16:creationId xmlns:a16="http://schemas.microsoft.com/office/drawing/2014/main" id="{E3ED8E61-3EC4-80B2-0D3B-A92C1252E527}"/>
                </a:ext>
              </a:extLst>
            </p:cNvPr>
            <p:cNvSpPr txBox="1">
              <a:spLocks noChangeArrowheads="1"/>
            </p:cNvSpPr>
            <p:nvPr/>
          </p:nvSpPr>
          <p:spPr bwMode="auto">
            <a:xfrm>
              <a:off x="2631" y="1253"/>
              <a:ext cx="15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en-US" altLang="zh-CN" sz="1600">
                  <a:latin typeface="Arial" panose="020B0604020202020204" pitchFamily="34" charset="0"/>
                  <a:ea typeface="Arial Unicode MS" panose="020B0604020202020204" pitchFamily="34" charset="-122"/>
                </a:rPr>
                <a:t>(2) </a:t>
              </a:r>
              <a:r>
                <a:rPr lang="zh-CN" altLang="en-US" sz="1600">
                  <a:latin typeface="Arial" panose="020B0604020202020204" pitchFamily="34" charset="0"/>
                  <a:ea typeface="Arial Unicode MS" panose="020B0604020202020204" pitchFamily="34" charset="-122"/>
                </a:rPr>
                <a:t>该跳变不发生变化</a:t>
              </a:r>
            </a:p>
          </p:txBody>
        </p:sp>
        <p:sp>
          <p:nvSpPr>
            <p:cNvPr id="66573" name="Line 14">
              <a:extLst>
                <a:ext uri="{FF2B5EF4-FFF2-40B4-BE49-F238E27FC236}">
                  <a16:creationId xmlns:a16="http://schemas.microsoft.com/office/drawing/2014/main" id="{89CA979B-CB04-7FD5-9DC9-8A4AB30D76F0}"/>
                </a:ext>
              </a:extLst>
            </p:cNvPr>
            <p:cNvSpPr>
              <a:spLocks noChangeShapeType="1"/>
            </p:cNvSpPr>
            <p:nvPr/>
          </p:nvSpPr>
          <p:spPr bwMode="auto">
            <a:xfrm flipH="1">
              <a:off x="2449" y="1344"/>
              <a:ext cx="182" cy="68"/>
            </a:xfrm>
            <a:prstGeom prst="line">
              <a:avLst/>
            </a:prstGeom>
            <a:noFill/>
            <a:ln w="952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8481" name="Text Box 14">
            <a:extLst>
              <a:ext uri="{FF2B5EF4-FFF2-40B4-BE49-F238E27FC236}">
                <a16:creationId xmlns:a16="http://schemas.microsoft.com/office/drawing/2014/main" id="{14CDA127-29A3-C105-DEDD-A4187BC8610F}"/>
              </a:ext>
            </a:extLst>
          </p:cNvPr>
          <p:cNvSpPr txBox="1">
            <a:spLocks noChangeArrowheads="1"/>
          </p:cNvSpPr>
          <p:nvPr/>
        </p:nvSpPr>
        <p:spPr bwMode="auto">
          <a:xfrm>
            <a:off x="900113" y="5049838"/>
            <a:ext cx="7308850" cy="711200"/>
          </a:xfrm>
          <a:prstGeom prst="rect">
            <a:avLst/>
          </a:prstGeom>
          <a:solidFill>
            <a:srgbClr val="FFFF00"/>
          </a:solidFill>
          <a:ln w="9525">
            <a:solidFill>
              <a:schemeClr val="tx1"/>
            </a:solidFill>
            <a:miter lim="800000"/>
            <a:headEnd/>
            <a:tailEnd/>
          </a:ln>
        </p:spPr>
        <p:txBody>
          <a:bodyPr>
            <a:spAutoFit/>
          </a:bodyPr>
          <a:lstStyle>
            <a:lvl1pPr indent="447675">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en-US">
                <a:latin typeface="Arial" panose="020B0604020202020204" pitchFamily="34" charset="0"/>
                <a:ea typeface="Arial Unicode MS" panose="020B0604020202020204" pitchFamily="34" charset="-122"/>
              </a:rPr>
              <a:t>由多个逻辑门组成的电路的传输延时是指输入到输出路径延时的总和。不影响电路输出的门的延时可以被忽略。</a:t>
            </a:r>
          </a:p>
        </p:txBody>
      </p:sp>
      <p:sp>
        <p:nvSpPr>
          <p:cNvPr id="318482" name="Text Box 8">
            <a:extLst>
              <a:ext uri="{FF2B5EF4-FFF2-40B4-BE49-F238E27FC236}">
                <a16:creationId xmlns:a16="http://schemas.microsoft.com/office/drawing/2014/main" id="{0320B839-2B98-D2FC-2E5C-9BC369F29046}"/>
              </a:ext>
            </a:extLst>
          </p:cNvPr>
          <p:cNvSpPr txBox="1">
            <a:spLocks noChangeArrowheads="1"/>
          </p:cNvSpPr>
          <p:nvPr/>
        </p:nvSpPr>
        <p:spPr bwMode="auto">
          <a:xfrm>
            <a:off x="863600" y="5851525"/>
            <a:ext cx="78851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pPr>
            <a:r>
              <a:rPr lang="en-US" altLang="zh-CN">
                <a:solidFill>
                  <a:schemeClr val="hlink"/>
                </a:solidFill>
                <a:latin typeface="宋体" panose="02010600030101010101" pitchFamily="2" charset="-122"/>
                <a:ea typeface="Arial Unicode MS" panose="020B0604020202020204" pitchFamily="34" charset="-122"/>
              </a:rPr>
              <a:t>t</a:t>
            </a:r>
            <a:r>
              <a:rPr lang="en-US" altLang="zh-CN" baseline="-25000">
                <a:solidFill>
                  <a:schemeClr val="hlink"/>
                </a:solidFill>
                <a:latin typeface="宋体" panose="02010600030101010101" pitchFamily="2" charset="-122"/>
                <a:ea typeface="Arial Unicode MS" panose="020B0604020202020204" pitchFamily="34" charset="-122"/>
              </a:rPr>
              <a:t>PHL </a:t>
            </a:r>
            <a:r>
              <a:rPr lang="en-US" altLang="zh-CN">
                <a:solidFill>
                  <a:schemeClr val="hlink"/>
                </a:solidFill>
                <a:latin typeface="宋体" panose="02010600030101010101" pitchFamily="2" charset="-122"/>
                <a:ea typeface="Arial Unicode MS" panose="020B0604020202020204" pitchFamily="34" charset="-122"/>
              </a:rPr>
              <a:t>= t</a:t>
            </a:r>
            <a:r>
              <a:rPr lang="en-US" altLang="zh-CN" baseline="-25000">
                <a:solidFill>
                  <a:schemeClr val="hlink"/>
                </a:solidFill>
                <a:latin typeface="宋体" panose="02010600030101010101" pitchFamily="2" charset="-122"/>
                <a:ea typeface="Arial Unicode MS" panose="020B0604020202020204" pitchFamily="34" charset="-122"/>
              </a:rPr>
              <a:t>PHL1 </a:t>
            </a:r>
            <a:r>
              <a:rPr lang="en-US" altLang="zh-CN">
                <a:solidFill>
                  <a:schemeClr val="hlink"/>
                </a:solidFill>
                <a:latin typeface="宋体" panose="02010600030101010101" pitchFamily="2" charset="-122"/>
                <a:ea typeface="Arial Unicode MS" panose="020B0604020202020204" pitchFamily="34" charset="-122"/>
              </a:rPr>
              <a:t>+</a:t>
            </a:r>
            <a:r>
              <a:rPr lang="en-US" altLang="zh-CN" baseline="-25000">
                <a:solidFill>
                  <a:schemeClr val="hlink"/>
                </a:solidFill>
                <a:latin typeface="宋体" panose="02010600030101010101" pitchFamily="2" charset="-122"/>
                <a:ea typeface="Arial Unicode MS" panose="020B0604020202020204" pitchFamily="34" charset="-122"/>
              </a:rPr>
              <a:t> </a:t>
            </a:r>
            <a:r>
              <a:rPr lang="en-US" altLang="zh-CN">
                <a:solidFill>
                  <a:schemeClr val="hlink"/>
                </a:solidFill>
                <a:latin typeface="宋体" panose="02010600030101010101" pitchFamily="2" charset="-122"/>
                <a:ea typeface="Arial Unicode MS" panose="020B0604020202020204" pitchFamily="34" charset="-122"/>
              </a:rPr>
              <a:t>t</a:t>
            </a:r>
            <a:r>
              <a:rPr lang="en-US" altLang="zh-CN" baseline="-25000">
                <a:solidFill>
                  <a:schemeClr val="hlink"/>
                </a:solidFill>
                <a:latin typeface="宋体" panose="02010600030101010101" pitchFamily="2" charset="-122"/>
                <a:ea typeface="Arial Unicode MS" panose="020B0604020202020204" pitchFamily="34" charset="-122"/>
              </a:rPr>
              <a:t>PHL2</a:t>
            </a:r>
            <a:endParaRPr lang="zh-CN" altLang="en-US">
              <a:latin typeface="宋体" panose="02010600030101010101" pitchFamily="2" charset="-122"/>
              <a:ea typeface="Arial Unicode MS" panose="020B0604020202020204" pitchFamily="34" charset="-122"/>
            </a:endParaRPr>
          </a:p>
          <a:p>
            <a:pPr eaLnBrk="1" hangingPunct="1">
              <a:spcBef>
                <a:spcPct val="0"/>
              </a:spcBef>
            </a:pPr>
            <a:r>
              <a:rPr lang="en-US" altLang="zh-CN">
                <a:solidFill>
                  <a:schemeClr val="hlink"/>
                </a:solidFill>
                <a:latin typeface="宋体" panose="02010600030101010101" pitchFamily="2" charset="-122"/>
                <a:ea typeface="Arial Unicode MS" panose="020B0604020202020204" pitchFamily="34" charset="-122"/>
              </a:rPr>
              <a:t>t</a:t>
            </a:r>
            <a:r>
              <a:rPr lang="en-US" altLang="zh-CN" baseline="-25000">
                <a:solidFill>
                  <a:schemeClr val="hlink"/>
                </a:solidFill>
                <a:latin typeface="宋体" panose="02010600030101010101" pitchFamily="2" charset="-122"/>
                <a:ea typeface="Arial Unicode MS" panose="020B0604020202020204" pitchFamily="34" charset="-122"/>
              </a:rPr>
              <a:t>PLH </a:t>
            </a:r>
            <a:r>
              <a:rPr lang="en-US" altLang="zh-CN">
                <a:solidFill>
                  <a:schemeClr val="hlink"/>
                </a:solidFill>
                <a:latin typeface="宋体" panose="02010600030101010101" pitchFamily="2" charset="-122"/>
                <a:ea typeface="Arial Unicode MS" panose="020B0604020202020204" pitchFamily="34" charset="-122"/>
              </a:rPr>
              <a:t>= t</a:t>
            </a:r>
            <a:r>
              <a:rPr lang="en-US" altLang="zh-CN" baseline="-25000">
                <a:solidFill>
                  <a:schemeClr val="hlink"/>
                </a:solidFill>
                <a:latin typeface="宋体" panose="02010600030101010101" pitchFamily="2" charset="-122"/>
                <a:ea typeface="Arial Unicode MS" panose="020B0604020202020204" pitchFamily="34" charset="-122"/>
              </a:rPr>
              <a:t>PLH2</a:t>
            </a:r>
            <a:endParaRPr lang="en-US" altLang="zh-CN">
              <a:latin typeface="宋体" panose="02010600030101010101" pitchFamily="2" charset="-122"/>
              <a:ea typeface="Arial Unicode MS" panose="020B0604020202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8471"/>
                                        </p:tgtEl>
                                        <p:attrNameLst>
                                          <p:attrName>style.visibility</p:attrName>
                                        </p:attrNameLst>
                                      </p:cBhvr>
                                      <p:to>
                                        <p:strVal val="visible"/>
                                      </p:to>
                                    </p:set>
                                    <p:animEffect transition="in" filter="box(in)">
                                      <p:cBhvr>
                                        <p:cTn id="7" dur="500"/>
                                        <p:tgtEl>
                                          <p:spTgt spid="3184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18477"/>
                                        </p:tgtEl>
                                        <p:attrNameLst>
                                          <p:attrName>style.visibility</p:attrName>
                                        </p:attrNameLst>
                                      </p:cBhvr>
                                      <p:to>
                                        <p:strVal val="visible"/>
                                      </p:to>
                                    </p:set>
                                    <p:animEffect transition="in" filter="box(in)">
                                      <p:cBhvr>
                                        <p:cTn id="12" dur="500"/>
                                        <p:tgtEl>
                                          <p:spTgt spid="3184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18479"/>
                                        </p:tgtEl>
                                        <p:attrNameLst>
                                          <p:attrName>style.visibility</p:attrName>
                                        </p:attrNameLst>
                                      </p:cBhvr>
                                      <p:to>
                                        <p:strVal val="visible"/>
                                      </p:to>
                                    </p:set>
                                    <p:animEffect transition="in" filter="box(in)">
                                      <p:cBhvr>
                                        <p:cTn id="17" dur="500"/>
                                        <p:tgtEl>
                                          <p:spTgt spid="3184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18480"/>
                                        </p:tgtEl>
                                        <p:attrNameLst>
                                          <p:attrName>style.visibility</p:attrName>
                                        </p:attrNameLst>
                                      </p:cBhvr>
                                      <p:to>
                                        <p:strVal val="visible"/>
                                      </p:to>
                                    </p:set>
                                    <p:animEffect transition="in" filter="box(in)">
                                      <p:cBhvr>
                                        <p:cTn id="22" dur="500"/>
                                        <p:tgtEl>
                                          <p:spTgt spid="3184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18481"/>
                                        </p:tgtEl>
                                        <p:attrNameLst>
                                          <p:attrName>style.visibility</p:attrName>
                                        </p:attrNameLst>
                                      </p:cBhvr>
                                      <p:to>
                                        <p:strVal val="visible"/>
                                      </p:to>
                                    </p:set>
                                    <p:anim calcmode="lin" valueType="num">
                                      <p:cBhvr additive="base">
                                        <p:cTn id="27" dur="500" fill="hold"/>
                                        <p:tgtEl>
                                          <p:spTgt spid="318481"/>
                                        </p:tgtEl>
                                        <p:attrNameLst>
                                          <p:attrName>ppt_x</p:attrName>
                                        </p:attrNameLst>
                                      </p:cBhvr>
                                      <p:tavLst>
                                        <p:tav tm="0">
                                          <p:val>
                                            <p:strVal val="#ppt_x"/>
                                          </p:val>
                                        </p:tav>
                                        <p:tav tm="100000">
                                          <p:val>
                                            <p:strVal val="#ppt_x"/>
                                          </p:val>
                                        </p:tav>
                                      </p:tavLst>
                                    </p:anim>
                                    <p:anim calcmode="lin" valueType="num">
                                      <p:cBhvr additive="base">
                                        <p:cTn id="28" dur="500" fill="hold"/>
                                        <p:tgtEl>
                                          <p:spTgt spid="31848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18482"/>
                                        </p:tgtEl>
                                        <p:attrNameLst>
                                          <p:attrName>style.visibility</p:attrName>
                                        </p:attrNameLst>
                                      </p:cBhvr>
                                      <p:to>
                                        <p:strVal val="visible"/>
                                      </p:to>
                                    </p:set>
                                    <p:animEffect transition="in" filter="blinds(horizontal)">
                                      <p:cBhvr>
                                        <p:cTn id="33" dur="500"/>
                                        <p:tgtEl>
                                          <p:spTgt spid="31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81" grpId="0" animBg="1"/>
      <p:bldP spid="31848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9">
            <a:extLst>
              <a:ext uri="{FF2B5EF4-FFF2-40B4-BE49-F238E27FC236}">
                <a16:creationId xmlns:a16="http://schemas.microsoft.com/office/drawing/2014/main" id="{33331EDB-20D0-1599-F013-9ED43BBCD827}"/>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0F939A02-7042-41D2-8B28-77528F7627E5}"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45</a:t>
            </a:fld>
            <a:endParaRPr lang="en-US" altLang="zh-CN" sz="1800">
              <a:solidFill>
                <a:schemeClr val="bg2"/>
              </a:solidFill>
              <a:latin typeface="Arial" panose="020B0604020202020204" pitchFamily="34" charset="0"/>
              <a:ea typeface="Arial Unicode MS" panose="020B0604020202020204" pitchFamily="34" charset="-122"/>
            </a:endParaRPr>
          </a:p>
        </p:txBody>
      </p:sp>
      <p:pic>
        <p:nvPicPr>
          <p:cNvPr id="324610" name="Picture 2">
            <a:extLst>
              <a:ext uri="{FF2B5EF4-FFF2-40B4-BE49-F238E27FC236}">
                <a16:creationId xmlns:a16="http://schemas.microsoft.com/office/drawing/2014/main" id="{2DBD7B48-5461-32A0-6241-62A6FACC9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160463"/>
            <a:ext cx="6953250" cy="382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4611" name="Rectangle 3">
            <a:extLst>
              <a:ext uri="{FF2B5EF4-FFF2-40B4-BE49-F238E27FC236}">
                <a16:creationId xmlns:a16="http://schemas.microsoft.com/office/drawing/2014/main" id="{3DE98CD9-4BF1-B046-7D45-72F768D6013A}"/>
              </a:ext>
            </a:extLst>
          </p:cNvPr>
          <p:cNvSpPr>
            <a:spLocks noGrp="1"/>
          </p:cNvSpPr>
          <p:nvPr>
            <p:ph type="title"/>
          </p:nvPr>
        </p:nvSpPr>
        <p:spPr>
          <a:xfrm>
            <a:off x="107950" y="260350"/>
            <a:ext cx="555625" cy="6084888"/>
          </a:xfrm>
        </p:spPr>
        <p:txBody>
          <a:bodyPr/>
          <a:lstStyle/>
          <a:p>
            <a:pPr>
              <a:defRPr/>
            </a:pPr>
            <a:r>
              <a:rPr lang="zh-CN" altLang="en-US" sz="2400" cap="none" dirty="0"/>
              <a:t>扇出系数</a:t>
            </a:r>
          </a:p>
        </p:txBody>
      </p:sp>
      <p:sp>
        <p:nvSpPr>
          <p:cNvPr id="68613" name="Rectangle 8">
            <a:extLst>
              <a:ext uri="{FF2B5EF4-FFF2-40B4-BE49-F238E27FC236}">
                <a16:creationId xmlns:a16="http://schemas.microsoft.com/office/drawing/2014/main" id="{9C6F5CE5-A6A7-A244-8924-EBCA8B09FEFA}"/>
              </a:ext>
            </a:extLst>
          </p:cNvPr>
          <p:cNvSpPr>
            <a:spLocks noChangeArrowheads="1"/>
          </p:cNvSpPr>
          <p:nvPr/>
        </p:nvSpPr>
        <p:spPr bwMode="auto">
          <a:xfrm>
            <a:off x="792163" y="811213"/>
            <a:ext cx="58626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solidFill>
                  <a:schemeClr val="hlink"/>
                </a:solidFill>
                <a:latin typeface="宋体" panose="02010600030101010101" pitchFamily="2" charset="-122"/>
                <a:ea typeface="Arial Unicode MS" panose="020B0604020202020204" pitchFamily="34" charset="-122"/>
              </a:rPr>
              <a:t>扇出系数：一个逻辑门能驱动的负载门的最大数目</a:t>
            </a:r>
          </a:p>
        </p:txBody>
      </p:sp>
      <p:sp>
        <p:nvSpPr>
          <p:cNvPr id="68614" name="Rectangle 10">
            <a:extLst>
              <a:ext uri="{FF2B5EF4-FFF2-40B4-BE49-F238E27FC236}">
                <a16:creationId xmlns:a16="http://schemas.microsoft.com/office/drawing/2014/main" id="{A89D5845-4E6C-FA23-13F4-0FA1B9ECED7C}"/>
              </a:ext>
            </a:extLst>
          </p:cNvPr>
          <p:cNvSpPr>
            <a:spLocks noChangeArrowheads="1"/>
          </p:cNvSpPr>
          <p:nvPr/>
        </p:nvSpPr>
        <p:spPr bwMode="auto">
          <a:xfrm>
            <a:off x="811213" y="176213"/>
            <a:ext cx="2592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solidFill>
                  <a:srgbClr val="0000FF"/>
                </a:solidFill>
                <a:latin typeface="宋体" panose="02010600030101010101" pitchFamily="2" charset="-122"/>
                <a:ea typeface="Arial Unicode MS" panose="020B0604020202020204" pitchFamily="34" charset="-122"/>
              </a:rPr>
              <a:t>3.4.3 </a:t>
            </a:r>
            <a:r>
              <a:rPr lang="zh-CN" altLang="en-US" sz="2400">
                <a:solidFill>
                  <a:srgbClr val="0000FF"/>
                </a:solidFill>
                <a:latin typeface="宋体" panose="02010600030101010101" pitchFamily="2" charset="-122"/>
                <a:ea typeface="Arial Unicode MS" panose="020B0604020202020204" pitchFamily="34" charset="-122"/>
              </a:rPr>
              <a:t>扇出系数</a:t>
            </a:r>
          </a:p>
        </p:txBody>
      </p:sp>
      <p:sp>
        <p:nvSpPr>
          <p:cNvPr id="68615" name="Rectangle 16">
            <a:extLst>
              <a:ext uri="{FF2B5EF4-FFF2-40B4-BE49-F238E27FC236}">
                <a16:creationId xmlns:a16="http://schemas.microsoft.com/office/drawing/2014/main" id="{5429D9E1-3C33-D300-A9D1-19767135388B}"/>
              </a:ext>
            </a:extLst>
          </p:cNvPr>
          <p:cNvSpPr>
            <a:spLocks noChangeArrowheads="1"/>
          </p:cNvSpPr>
          <p:nvPr/>
        </p:nvSpPr>
        <p:spPr bwMode="auto">
          <a:xfrm>
            <a:off x="3408363" y="227013"/>
            <a:ext cx="3024187" cy="4000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描述逻辑电路的驱动能力</a:t>
            </a:r>
            <a:endParaRPr lang="en-US" altLang="zh-CN">
              <a:latin typeface="宋体" panose="02010600030101010101" pitchFamily="2" charset="-122"/>
              <a:ea typeface="Arial Unicode MS" panose="020B0604020202020204" pitchFamily="34" charset="-122"/>
            </a:endParaRPr>
          </a:p>
        </p:txBody>
      </p:sp>
      <p:sp>
        <p:nvSpPr>
          <p:cNvPr id="324625" name="Rectangle 17">
            <a:extLst>
              <a:ext uri="{FF2B5EF4-FFF2-40B4-BE49-F238E27FC236}">
                <a16:creationId xmlns:a16="http://schemas.microsoft.com/office/drawing/2014/main" id="{A39FB3F1-17E2-A783-70E4-3596144E8858}"/>
              </a:ext>
            </a:extLst>
          </p:cNvPr>
          <p:cNvSpPr>
            <a:spLocks noChangeArrowheads="1"/>
          </p:cNvSpPr>
          <p:nvPr/>
        </p:nvSpPr>
        <p:spPr bwMode="auto">
          <a:xfrm>
            <a:off x="1150938" y="5121275"/>
            <a:ext cx="7129462"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根据吉尔霍夫电流定律：一个节点电流的代数和必然为零。</a:t>
            </a:r>
            <a:endParaRPr lang="en-US" altLang="zh-CN">
              <a:latin typeface="宋体" panose="02010600030101010101" pitchFamily="2" charset="-122"/>
              <a:ea typeface="Arial Unicode MS" panose="020B0604020202020204" pitchFamily="34" charset="-122"/>
            </a:endParaRPr>
          </a:p>
        </p:txBody>
      </p:sp>
      <p:sp>
        <p:nvSpPr>
          <p:cNvPr id="324626" name="Rectangle 18">
            <a:extLst>
              <a:ext uri="{FF2B5EF4-FFF2-40B4-BE49-F238E27FC236}">
                <a16:creationId xmlns:a16="http://schemas.microsoft.com/office/drawing/2014/main" id="{95A248DB-5921-6D03-6A6B-3B3965059453}"/>
              </a:ext>
            </a:extLst>
          </p:cNvPr>
          <p:cNvSpPr>
            <a:spLocks noChangeArrowheads="1"/>
          </p:cNvSpPr>
          <p:nvPr/>
        </p:nvSpPr>
        <p:spPr bwMode="auto">
          <a:xfrm>
            <a:off x="1150938" y="5661025"/>
            <a:ext cx="7129462" cy="1016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则扇出系数由以下参数确定：</a:t>
            </a:r>
          </a:p>
          <a:p>
            <a:pPr eaLnBrk="1" hangingPunct="1">
              <a:spcBef>
                <a:spcPct val="0"/>
              </a:spcBef>
              <a:buClrTx/>
              <a:buFontTx/>
              <a:buNone/>
            </a:pPr>
            <a:r>
              <a:rPr lang="en-US" altLang="zh-CN">
                <a:latin typeface="宋体" panose="02010600030101010101" pitchFamily="2" charset="-122"/>
                <a:ea typeface="Arial Unicode MS" panose="020B0604020202020204" pitchFamily="34" charset="-122"/>
              </a:rPr>
              <a:t>1. </a:t>
            </a:r>
            <a:r>
              <a:rPr lang="zh-CN" altLang="en-US">
                <a:latin typeface="宋体" panose="02010600030101010101" pitchFamily="2" charset="-122"/>
                <a:ea typeface="Arial Unicode MS" panose="020B0604020202020204" pitchFamily="34" charset="-122"/>
              </a:rPr>
              <a:t>给定逻辑状态下能安全提供的最大电流</a:t>
            </a:r>
            <a:r>
              <a:rPr lang="en-US" altLang="zh-CN">
                <a:latin typeface="宋体" panose="02010600030101010101" pitchFamily="2" charset="-122"/>
                <a:ea typeface="Arial Unicode MS" panose="020B0604020202020204" pitchFamily="34" charset="-122"/>
              </a:rPr>
              <a:t>(</a:t>
            </a:r>
            <a:r>
              <a:rPr lang="en-US" altLang="zh-CN" sz="1800">
                <a:latin typeface="宋体" panose="02010600030101010101" pitchFamily="2" charset="-122"/>
                <a:ea typeface="Arial Unicode MS" panose="020B0604020202020204" pitchFamily="34" charset="-122"/>
              </a:rPr>
              <a:t>I</a:t>
            </a:r>
            <a:r>
              <a:rPr lang="en-US" altLang="zh-CN" sz="1800" baseline="-25000">
                <a:latin typeface="宋体" panose="02010600030101010101" pitchFamily="2" charset="-122"/>
                <a:ea typeface="Arial Unicode MS" panose="020B0604020202020204" pitchFamily="34" charset="-122"/>
              </a:rPr>
              <a:t>OH</a:t>
            </a:r>
            <a:r>
              <a:rPr lang="zh-CN" altLang="en-US">
                <a:latin typeface="宋体" panose="02010600030101010101" pitchFamily="2" charset="-122"/>
                <a:ea typeface="Arial Unicode MS" panose="020B0604020202020204" pitchFamily="34" charset="-122"/>
              </a:rPr>
              <a:t>或</a:t>
            </a:r>
            <a:r>
              <a:rPr lang="en-US" altLang="zh-CN" sz="1800">
                <a:latin typeface="宋体" panose="02010600030101010101" pitchFamily="2" charset="-122"/>
                <a:ea typeface="Arial Unicode MS" panose="020B0604020202020204" pitchFamily="34" charset="-122"/>
              </a:rPr>
              <a:t>I</a:t>
            </a:r>
            <a:r>
              <a:rPr lang="en-US" altLang="zh-CN" sz="1800" baseline="-25000">
                <a:latin typeface="宋体" panose="02010600030101010101" pitchFamily="2" charset="-122"/>
                <a:ea typeface="Arial Unicode MS" panose="020B0604020202020204" pitchFamily="34" charset="-122"/>
              </a:rPr>
              <a:t>OL</a:t>
            </a:r>
            <a:r>
              <a:rPr lang="en-US" altLang="zh-CN">
                <a:latin typeface="宋体" panose="02010600030101010101" pitchFamily="2" charset="-122"/>
                <a:ea typeface="Arial Unicode MS" panose="020B0604020202020204" pitchFamily="34" charset="-122"/>
              </a:rPr>
              <a:t>)</a:t>
            </a:r>
            <a:r>
              <a:rPr lang="zh-CN" altLang="en-US">
                <a:latin typeface="宋体" panose="02010600030101010101" pitchFamily="2" charset="-122"/>
                <a:ea typeface="Arial Unicode MS" panose="020B0604020202020204" pitchFamily="34" charset="-122"/>
              </a:rPr>
              <a:t>；</a:t>
            </a:r>
          </a:p>
          <a:p>
            <a:pPr eaLnBrk="1" hangingPunct="1">
              <a:spcBef>
                <a:spcPct val="0"/>
              </a:spcBef>
              <a:buClrTx/>
              <a:buFontTx/>
              <a:buNone/>
            </a:pPr>
            <a:r>
              <a:rPr lang="en-US" altLang="zh-CN">
                <a:latin typeface="宋体" panose="02010600030101010101" pitchFamily="2" charset="-122"/>
                <a:ea typeface="Arial Unicode MS" panose="020B0604020202020204" pitchFamily="34" charset="-122"/>
              </a:rPr>
              <a:t>2. </a:t>
            </a:r>
            <a:r>
              <a:rPr lang="zh-CN" altLang="en-US">
                <a:latin typeface="宋体" panose="02010600030101010101" pitchFamily="2" charset="-122"/>
                <a:ea typeface="Arial Unicode MS" panose="020B0604020202020204" pitchFamily="34" charset="-122"/>
              </a:rPr>
              <a:t>连接的负载门所需电流</a:t>
            </a:r>
            <a:r>
              <a:rPr lang="en-US" altLang="zh-CN">
                <a:latin typeface="宋体" panose="02010600030101010101" pitchFamily="2" charset="-122"/>
                <a:ea typeface="Arial Unicode MS" panose="020B0604020202020204" pitchFamily="34" charset="-122"/>
              </a:rPr>
              <a:t>(</a:t>
            </a:r>
            <a:r>
              <a:rPr lang="en-US" altLang="zh-CN" sz="1800">
                <a:latin typeface="宋体" panose="02010600030101010101" pitchFamily="2" charset="-122"/>
                <a:ea typeface="Arial Unicode MS" panose="020B0604020202020204" pitchFamily="34" charset="-122"/>
              </a:rPr>
              <a:t>I</a:t>
            </a:r>
            <a:r>
              <a:rPr lang="en-US" altLang="zh-CN" sz="1800" baseline="-25000">
                <a:latin typeface="宋体" panose="02010600030101010101" pitchFamily="2" charset="-122"/>
                <a:ea typeface="Arial Unicode MS" panose="020B0604020202020204" pitchFamily="34" charset="-122"/>
              </a:rPr>
              <a:t>IH</a:t>
            </a:r>
            <a:r>
              <a:rPr lang="zh-CN" altLang="en-US">
                <a:latin typeface="宋体" panose="02010600030101010101" pitchFamily="2" charset="-122"/>
                <a:ea typeface="Arial Unicode MS" panose="020B0604020202020204" pitchFamily="34" charset="-122"/>
              </a:rPr>
              <a:t>或</a:t>
            </a:r>
            <a:r>
              <a:rPr lang="en-US" altLang="zh-CN" sz="1800">
                <a:latin typeface="宋体" panose="02010600030101010101" pitchFamily="2" charset="-122"/>
                <a:ea typeface="Arial Unicode MS" panose="020B0604020202020204" pitchFamily="34" charset="-122"/>
              </a:rPr>
              <a:t>I</a:t>
            </a:r>
            <a:r>
              <a:rPr lang="en-US" altLang="zh-CN" sz="1800" baseline="-25000">
                <a:latin typeface="宋体" panose="02010600030101010101" pitchFamily="2" charset="-122"/>
                <a:ea typeface="Arial Unicode MS" panose="020B0604020202020204" pitchFamily="34" charset="-122"/>
              </a:rPr>
              <a:t>IL</a:t>
            </a:r>
            <a:r>
              <a:rPr lang="en-US" altLang="zh-CN">
                <a:latin typeface="宋体" panose="02010600030101010101" pitchFamily="2" charset="-122"/>
                <a:ea typeface="Arial Unicode MS" panose="020B0604020202020204" pitchFamily="34" charset="-122"/>
              </a:rPr>
              <a:t>)</a:t>
            </a:r>
            <a:r>
              <a:rPr lang="zh-CN" altLang="en-US">
                <a:latin typeface="宋体" panose="02010600030101010101" pitchFamily="2" charset="-122"/>
                <a:ea typeface="Arial Unicode MS" panose="020B0604020202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24610"/>
                                        </p:tgtEl>
                                        <p:attrNameLst>
                                          <p:attrName>style.visibility</p:attrName>
                                        </p:attrNameLst>
                                      </p:cBhvr>
                                      <p:to>
                                        <p:strVal val="visible"/>
                                      </p:to>
                                    </p:set>
                                    <p:animEffect transition="in" filter="box(in)">
                                      <p:cBhvr>
                                        <p:cTn id="7" dur="500"/>
                                        <p:tgtEl>
                                          <p:spTgt spid="324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4625"/>
                                        </p:tgtEl>
                                        <p:attrNameLst>
                                          <p:attrName>style.visibility</p:attrName>
                                        </p:attrNameLst>
                                      </p:cBhvr>
                                      <p:to>
                                        <p:strVal val="visible"/>
                                      </p:to>
                                    </p:set>
                                    <p:anim calcmode="lin" valueType="num">
                                      <p:cBhvr additive="base">
                                        <p:cTn id="12" dur="500" fill="hold"/>
                                        <p:tgtEl>
                                          <p:spTgt spid="324625"/>
                                        </p:tgtEl>
                                        <p:attrNameLst>
                                          <p:attrName>ppt_x</p:attrName>
                                        </p:attrNameLst>
                                      </p:cBhvr>
                                      <p:tavLst>
                                        <p:tav tm="0">
                                          <p:val>
                                            <p:strVal val="#ppt_x"/>
                                          </p:val>
                                        </p:tav>
                                        <p:tav tm="100000">
                                          <p:val>
                                            <p:strVal val="#ppt_x"/>
                                          </p:val>
                                        </p:tav>
                                      </p:tavLst>
                                    </p:anim>
                                    <p:anim calcmode="lin" valueType="num">
                                      <p:cBhvr additive="base">
                                        <p:cTn id="13" dur="500" fill="hold"/>
                                        <p:tgtEl>
                                          <p:spTgt spid="32462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24626"/>
                                        </p:tgtEl>
                                        <p:attrNameLst>
                                          <p:attrName>style.visibility</p:attrName>
                                        </p:attrNameLst>
                                      </p:cBhvr>
                                      <p:to>
                                        <p:strVal val="visible"/>
                                      </p:to>
                                    </p:set>
                                    <p:anim calcmode="lin" valueType="num">
                                      <p:cBhvr additive="base">
                                        <p:cTn id="18" dur="500" fill="hold"/>
                                        <p:tgtEl>
                                          <p:spTgt spid="324626"/>
                                        </p:tgtEl>
                                        <p:attrNameLst>
                                          <p:attrName>ppt_x</p:attrName>
                                        </p:attrNameLst>
                                      </p:cBhvr>
                                      <p:tavLst>
                                        <p:tav tm="0">
                                          <p:val>
                                            <p:strVal val="#ppt_x"/>
                                          </p:val>
                                        </p:tav>
                                        <p:tav tm="100000">
                                          <p:val>
                                            <p:strVal val="#ppt_x"/>
                                          </p:val>
                                        </p:tav>
                                      </p:tavLst>
                                    </p:anim>
                                    <p:anim calcmode="lin" valueType="num">
                                      <p:cBhvr additive="base">
                                        <p:cTn id="19" dur="500" fill="hold"/>
                                        <p:tgtEl>
                                          <p:spTgt spid="3246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25" grpId="0" animBg="1"/>
      <p:bldP spid="3246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9">
            <a:extLst>
              <a:ext uri="{FF2B5EF4-FFF2-40B4-BE49-F238E27FC236}">
                <a16:creationId xmlns:a16="http://schemas.microsoft.com/office/drawing/2014/main" id="{A24C5FC3-F4C7-6373-5F0F-00700A5F71E8}"/>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9587F4E2-27A6-4E9E-9F88-C7AD97F9F4EC}"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46</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26658" name="Rectangle 2">
            <a:extLst>
              <a:ext uri="{FF2B5EF4-FFF2-40B4-BE49-F238E27FC236}">
                <a16:creationId xmlns:a16="http://schemas.microsoft.com/office/drawing/2014/main" id="{FFBA7233-C7D7-E613-C0D1-0C9FF5C3B95F}"/>
              </a:ext>
            </a:extLst>
          </p:cNvPr>
          <p:cNvSpPr>
            <a:spLocks noGrp="1"/>
          </p:cNvSpPr>
          <p:nvPr>
            <p:ph type="title"/>
          </p:nvPr>
        </p:nvSpPr>
        <p:spPr>
          <a:xfrm>
            <a:off x="107950" y="260350"/>
            <a:ext cx="555625" cy="6084888"/>
          </a:xfrm>
        </p:spPr>
        <p:txBody>
          <a:bodyPr/>
          <a:lstStyle/>
          <a:p>
            <a:pPr>
              <a:defRPr/>
            </a:pPr>
            <a:r>
              <a:rPr lang="zh-CN" altLang="en-US" sz="2400" cap="none" dirty="0"/>
              <a:t>扇出系数</a:t>
            </a:r>
          </a:p>
        </p:txBody>
      </p:sp>
      <p:sp>
        <p:nvSpPr>
          <p:cNvPr id="70660" name="Rectangle 5">
            <a:extLst>
              <a:ext uri="{FF2B5EF4-FFF2-40B4-BE49-F238E27FC236}">
                <a16:creationId xmlns:a16="http://schemas.microsoft.com/office/drawing/2014/main" id="{FC2F6645-F037-D8A1-E214-7B9FFAE9DDEF}"/>
              </a:ext>
            </a:extLst>
          </p:cNvPr>
          <p:cNvSpPr>
            <a:spLocks noChangeArrowheads="1"/>
          </p:cNvSpPr>
          <p:nvPr/>
        </p:nvSpPr>
        <p:spPr bwMode="auto">
          <a:xfrm>
            <a:off x="935038" y="173038"/>
            <a:ext cx="4176712" cy="3762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latin typeface="Arial" panose="020B0604020202020204" pitchFamily="34" charset="0"/>
                <a:ea typeface="Arial Unicode MS" panose="020B0604020202020204" pitchFamily="34" charset="-122"/>
              </a:rPr>
              <a:t>例</a:t>
            </a:r>
            <a:r>
              <a:rPr lang="en-US" altLang="zh-CN" sz="1800">
                <a:latin typeface="Arial" panose="020B0604020202020204" pitchFamily="34" charset="0"/>
                <a:ea typeface="Arial Unicode MS" panose="020B0604020202020204" pitchFamily="34" charset="-122"/>
              </a:rPr>
              <a:t>1 </a:t>
            </a:r>
            <a:r>
              <a:rPr lang="zh-CN" altLang="en-US" sz="1800">
                <a:latin typeface="Arial" panose="020B0604020202020204" pitchFamily="34" charset="0"/>
                <a:ea typeface="Arial Unicode MS" panose="020B0604020202020204" pitchFamily="34" charset="-122"/>
              </a:rPr>
              <a:t>确定右图中驱动门的输出电流。</a:t>
            </a:r>
          </a:p>
        </p:txBody>
      </p:sp>
      <p:sp>
        <p:nvSpPr>
          <p:cNvPr id="326665" name="Text Box 9">
            <a:extLst>
              <a:ext uri="{FF2B5EF4-FFF2-40B4-BE49-F238E27FC236}">
                <a16:creationId xmlns:a16="http://schemas.microsoft.com/office/drawing/2014/main" id="{2431A2EC-7A2A-7F49-AE0A-3D4B75F14E6C}"/>
              </a:ext>
            </a:extLst>
          </p:cNvPr>
          <p:cNvSpPr txBox="1">
            <a:spLocks noChangeArrowheads="1"/>
          </p:cNvSpPr>
          <p:nvPr/>
        </p:nvSpPr>
        <p:spPr bwMode="auto">
          <a:xfrm>
            <a:off x="863600" y="692150"/>
            <a:ext cx="709295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Arial" panose="020B0604020202020204" pitchFamily="34" charset="0"/>
                <a:ea typeface="Arial Unicode MS" panose="020B0604020202020204" pitchFamily="34" charset="-122"/>
              </a:rPr>
              <a:t>解：	</a:t>
            </a:r>
            <a:r>
              <a:rPr lang="en-US" altLang="zh-CN" sz="1800">
                <a:latin typeface="Arial" panose="020B0604020202020204" pitchFamily="34" charset="0"/>
                <a:ea typeface="Arial Unicode MS" panose="020B0604020202020204" pitchFamily="34" charset="-122"/>
              </a:rPr>
              <a:t>I</a:t>
            </a:r>
            <a:r>
              <a:rPr lang="en-US" altLang="zh-CN" sz="1800" baseline="-25000">
                <a:latin typeface="Arial" panose="020B0604020202020204" pitchFamily="34" charset="0"/>
                <a:ea typeface="Arial Unicode MS" panose="020B0604020202020204" pitchFamily="34" charset="-122"/>
              </a:rPr>
              <a:t>IL  </a:t>
            </a:r>
            <a:r>
              <a:rPr lang="en-US" altLang="zh-CN" sz="1800">
                <a:latin typeface="Arial" panose="020B0604020202020204" pitchFamily="34" charset="0"/>
                <a:ea typeface="Arial Unicode MS" panose="020B0604020202020204" pitchFamily="34" charset="-122"/>
              </a:rPr>
              <a:t>= - 0.4mA</a:t>
            </a:r>
          </a:p>
          <a:p>
            <a:pPr eaLnBrk="1" hangingPunct="1">
              <a:spcBef>
                <a:spcPct val="50000"/>
              </a:spcBef>
              <a:buClrTx/>
              <a:buFontTx/>
              <a:buNone/>
            </a:pPr>
            <a:r>
              <a:rPr lang="en-US" altLang="zh-CN" sz="1800">
                <a:latin typeface="Arial" panose="020B0604020202020204" pitchFamily="34" charset="0"/>
                <a:ea typeface="Arial Unicode MS" panose="020B0604020202020204" pitchFamily="34" charset="-122"/>
              </a:rPr>
              <a:t>	I</a:t>
            </a:r>
            <a:r>
              <a:rPr lang="en-US" altLang="zh-CN" sz="1800" baseline="-25000">
                <a:latin typeface="Arial" panose="020B0604020202020204" pitchFamily="34" charset="0"/>
                <a:ea typeface="Arial Unicode MS" panose="020B0604020202020204" pitchFamily="34" charset="-122"/>
              </a:rPr>
              <a:t>IH  </a:t>
            </a:r>
            <a:r>
              <a:rPr lang="en-US" altLang="zh-CN" sz="1800">
                <a:latin typeface="Arial" panose="020B0604020202020204" pitchFamily="34" charset="0"/>
                <a:ea typeface="Arial Unicode MS" panose="020B0604020202020204" pitchFamily="34" charset="-122"/>
              </a:rPr>
              <a:t>=  20uA</a:t>
            </a:r>
            <a:endParaRPr lang="zh-CN" altLang="en-US" sz="1800">
              <a:latin typeface="Arial" panose="020B0604020202020204" pitchFamily="34" charset="0"/>
              <a:ea typeface="Arial Unicode MS" panose="020B0604020202020204" pitchFamily="34" charset="-122"/>
            </a:endParaRPr>
          </a:p>
        </p:txBody>
      </p:sp>
      <p:pic>
        <p:nvPicPr>
          <p:cNvPr id="70662" name="Picture 10">
            <a:extLst>
              <a:ext uri="{FF2B5EF4-FFF2-40B4-BE49-F238E27FC236}">
                <a16:creationId xmlns:a16="http://schemas.microsoft.com/office/drawing/2014/main" id="{D14F3986-9A3C-C4AF-7B4E-49870B379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52400"/>
            <a:ext cx="30956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6667" name="Text Box 11">
            <a:extLst>
              <a:ext uri="{FF2B5EF4-FFF2-40B4-BE49-F238E27FC236}">
                <a16:creationId xmlns:a16="http://schemas.microsoft.com/office/drawing/2014/main" id="{0FEEC9F6-F23E-D3FC-05C0-EE6973EC534C}"/>
              </a:ext>
            </a:extLst>
          </p:cNvPr>
          <p:cNvSpPr txBox="1">
            <a:spLocks noChangeArrowheads="1"/>
          </p:cNvSpPr>
          <p:nvPr/>
        </p:nvSpPr>
        <p:spPr bwMode="auto">
          <a:xfrm>
            <a:off x="863600" y="1592263"/>
            <a:ext cx="709295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0000FF"/>
                </a:solidFill>
                <a:latin typeface="Arial" panose="020B0604020202020204" pitchFamily="34" charset="0"/>
                <a:ea typeface="Arial Unicode MS" panose="020B0604020202020204" pitchFamily="34" charset="-122"/>
              </a:rPr>
              <a:t>	</a:t>
            </a:r>
            <a:r>
              <a:rPr lang="en-US" altLang="zh-CN" sz="1800">
                <a:solidFill>
                  <a:srgbClr val="0000FF"/>
                </a:solidFill>
                <a:latin typeface="Arial" panose="020B0604020202020204" pitchFamily="34" charset="0"/>
                <a:ea typeface="Arial Unicode MS" panose="020B0604020202020204" pitchFamily="34" charset="-122"/>
              </a:rPr>
              <a:t>I</a:t>
            </a:r>
            <a:r>
              <a:rPr lang="en-US" altLang="zh-CN" sz="1800" baseline="-25000">
                <a:solidFill>
                  <a:srgbClr val="0000FF"/>
                </a:solidFill>
                <a:latin typeface="Arial" panose="020B0604020202020204" pitchFamily="34" charset="0"/>
                <a:ea typeface="Arial Unicode MS" panose="020B0604020202020204" pitchFamily="34" charset="-122"/>
              </a:rPr>
              <a:t>OL </a:t>
            </a:r>
            <a:r>
              <a:rPr lang="en-US" altLang="zh-CN" sz="1800">
                <a:solidFill>
                  <a:srgbClr val="0000FF"/>
                </a:solidFill>
                <a:latin typeface="Arial" panose="020B0604020202020204" pitchFamily="34" charset="0"/>
                <a:ea typeface="Arial Unicode MS" panose="020B0604020202020204" pitchFamily="34" charset="-122"/>
              </a:rPr>
              <a:t>= 0.4mA</a:t>
            </a:r>
          </a:p>
          <a:p>
            <a:pPr eaLnBrk="1" hangingPunct="1">
              <a:spcBef>
                <a:spcPct val="50000"/>
              </a:spcBef>
              <a:buClrTx/>
              <a:buFontTx/>
              <a:buNone/>
            </a:pPr>
            <a:r>
              <a:rPr lang="en-US" altLang="zh-CN" sz="1800">
                <a:solidFill>
                  <a:srgbClr val="0000FF"/>
                </a:solidFill>
                <a:latin typeface="Arial" panose="020B0604020202020204" pitchFamily="34" charset="0"/>
                <a:ea typeface="Arial Unicode MS" panose="020B0604020202020204" pitchFamily="34" charset="-122"/>
              </a:rPr>
              <a:t>	I</a:t>
            </a:r>
            <a:r>
              <a:rPr lang="en-US" altLang="zh-CN" sz="1800" baseline="-25000">
                <a:solidFill>
                  <a:srgbClr val="0000FF"/>
                </a:solidFill>
                <a:latin typeface="Arial" panose="020B0604020202020204" pitchFamily="34" charset="0"/>
                <a:ea typeface="Arial Unicode MS" panose="020B0604020202020204" pitchFamily="34" charset="-122"/>
              </a:rPr>
              <a:t>OH </a:t>
            </a:r>
            <a:r>
              <a:rPr lang="en-US" altLang="zh-CN" sz="1800">
                <a:solidFill>
                  <a:srgbClr val="0000FF"/>
                </a:solidFill>
                <a:latin typeface="Arial" panose="020B0604020202020204" pitchFamily="34" charset="0"/>
                <a:ea typeface="Arial Unicode MS" panose="020B0604020202020204" pitchFamily="34" charset="-122"/>
              </a:rPr>
              <a:t>=  -20uA</a:t>
            </a:r>
            <a:endParaRPr lang="zh-CN" altLang="en-US" sz="1800">
              <a:solidFill>
                <a:srgbClr val="0000FF"/>
              </a:solidFill>
              <a:latin typeface="Arial" panose="020B0604020202020204" pitchFamily="34" charset="0"/>
              <a:ea typeface="Arial Unicode MS" panose="020B0604020202020204" pitchFamily="34" charset="-122"/>
            </a:endParaRPr>
          </a:p>
        </p:txBody>
      </p:sp>
      <p:sp>
        <p:nvSpPr>
          <p:cNvPr id="326668" name="Rectangle 12">
            <a:extLst>
              <a:ext uri="{FF2B5EF4-FFF2-40B4-BE49-F238E27FC236}">
                <a16:creationId xmlns:a16="http://schemas.microsoft.com/office/drawing/2014/main" id="{6370C814-3436-6CF0-6D25-5DE23BDCCAD5}"/>
              </a:ext>
            </a:extLst>
          </p:cNvPr>
          <p:cNvSpPr>
            <a:spLocks noChangeArrowheads="1"/>
          </p:cNvSpPr>
          <p:nvPr/>
        </p:nvSpPr>
        <p:spPr bwMode="auto">
          <a:xfrm>
            <a:off x="917575" y="3403600"/>
            <a:ext cx="4230688" cy="65087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latin typeface="Arial" panose="020B0604020202020204" pitchFamily="34" charset="0"/>
                <a:ea typeface="Arial Unicode MS" panose="020B0604020202020204" pitchFamily="34" charset="-122"/>
              </a:rPr>
              <a:t>例</a:t>
            </a:r>
            <a:r>
              <a:rPr lang="en-US" altLang="zh-CN" sz="1800">
                <a:latin typeface="Arial" panose="020B0604020202020204" pitchFamily="34" charset="0"/>
                <a:ea typeface="Arial Unicode MS" panose="020B0604020202020204" pitchFamily="34" charset="-122"/>
              </a:rPr>
              <a:t>2 </a:t>
            </a:r>
            <a:r>
              <a:rPr lang="zh-CN" altLang="en-US" sz="1800">
                <a:latin typeface="Arial" panose="020B0604020202020204" pitchFamily="34" charset="0"/>
                <a:ea typeface="Arial Unicode MS" panose="020B0604020202020204" pitchFamily="34" charset="-122"/>
              </a:rPr>
              <a:t>右图中所有门电路都是</a:t>
            </a:r>
            <a:r>
              <a:rPr lang="en-US" altLang="zh-CN" sz="1800">
                <a:latin typeface="Arial" panose="020B0604020202020204" pitchFamily="34" charset="0"/>
                <a:ea typeface="Arial Unicode MS" panose="020B0604020202020204" pitchFamily="34" charset="-122"/>
              </a:rPr>
              <a:t>74LS00</a:t>
            </a:r>
            <a:r>
              <a:rPr lang="zh-CN" altLang="en-US" sz="1800">
                <a:latin typeface="Arial" panose="020B0604020202020204" pitchFamily="34" charset="0"/>
                <a:ea typeface="Arial Unicode MS" panose="020B0604020202020204" pitchFamily="34" charset="-122"/>
              </a:rPr>
              <a:t>与非门，确定每个驱动门的输出电流。</a:t>
            </a:r>
          </a:p>
        </p:txBody>
      </p:sp>
      <p:sp>
        <p:nvSpPr>
          <p:cNvPr id="326671" name="Text Box 15">
            <a:extLst>
              <a:ext uri="{FF2B5EF4-FFF2-40B4-BE49-F238E27FC236}">
                <a16:creationId xmlns:a16="http://schemas.microsoft.com/office/drawing/2014/main" id="{9417C958-721E-A4F9-A29F-7859920F0676}"/>
              </a:ext>
            </a:extLst>
          </p:cNvPr>
          <p:cNvSpPr txBox="1">
            <a:spLocks noChangeArrowheads="1"/>
          </p:cNvSpPr>
          <p:nvPr/>
        </p:nvSpPr>
        <p:spPr bwMode="auto">
          <a:xfrm>
            <a:off x="863600" y="4689475"/>
            <a:ext cx="709295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0000FF"/>
                </a:solidFill>
                <a:latin typeface="Arial" panose="020B0604020202020204" pitchFamily="34" charset="0"/>
                <a:ea typeface="Arial Unicode MS" panose="020B0604020202020204" pitchFamily="34" charset="-122"/>
              </a:rPr>
              <a:t>解：	</a:t>
            </a:r>
            <a:r>
              <a:rPr lang="en-US" altLang="zh-CN" sz="1800">
                <a:solidFill>
                  <a:srgbClr val="0000FF"/>
                </a:solidFill>
                <a:latin typeface="Arial" panose="020B0604020202020204" pitchFamily="34" charset="0"/>
                <a:ea typeface="Arial Unicode MS" panose="020B0604020202020204" pitchFamily="34" charset="-122"/>
              </a:rPr>
              <a:t>I</a:t>
            </a:r>
            <a:r>
              <a:rPr lang="en-US" altLang="zh-CN" sz="1800" baseline="-25000">
                <a:solidFill>
                  <a:srgbClr val="0000FF"/>
                </a:solidFill>
                <a:latin typeface="Arial" panose="020B0604020202020204" pitchFamily="34" charset="0"/>
                <a:ea typeface="Arial Unicode MS" panose="020B0604020202020204" pitchFamily="34" charset="-122"/>
              </a:rPr>
              <a:t>OL </a:t>
            </a:r>
            <a:r>
              <a:rPr lang="en-US" altLang="zh-CN" sz="1800">
                <a:solidFill>
                  <a:srgbClr val="0000FF"/>
                </a:solidFill>
                <a:latin typeface="Arial" panose="020B0604020202020204" pitchFamily="34" charset="0"/>
                <a:ea typeface="Arial Unicode MS" panose="020B0604020202020204" pitchFamily="34" charset="-122"/>
              </a:rPr>
              <a:t>= 2 ×0.4mA  = 0.8mA</a:t>
            </a:r>
          </a:p>
          <a:p>
            <a:pPr eaLnBrk="1" hangingPunct="1">
              <a:spcBef>
                <a:spcPct val="50000"/>
              </a:spcBef>
              <a:buClrTx/>
              <a:buFontTx/>
              <a:buNone/>
            </a:pPr>
            <a:r>
              <a:rPr lang="en-US" altLang="zh-CN" sz="1800">
                <a:solidFill>
                  <a:srgbClr val="0000FF"/>
                </a:solidFill>
                <a:latin typeface="Arial" panose="020B0604020202020204" pitchFamily="34" charset="0"/>
                <a:ea typeface="Arial Unicode MS" panose="020B0604020202020204" pitchFamily="34" charset="-122"/>
              </a:rPr>
              <a:t>	I</a:t>
            </a:r>
            <a:r>
              <a:rPr lang="en-US" altLang="zh-CN" sz="1800" baseline="-25000">
                <a:solidFill>
                  <a:srgbClr val="0000FF"/>
                </a:solidFill>
                <a:latin typeface="Arial" panose="020B0604020202020204" pitchFamily="34" charset="0"/>
                <a:ea typeface="Arial Unicode MS" panose="020B0604020202020204" pitchFamily="34" charset="-122"/>
              </a:rPr>
              <a:t>OH </a:t>
            </a:r>
            <a:r>
              <a:rPr lang="en-US" altLang="zh-CN" sz="1800">
                <a:solidFill>
                  <a:srgbClr val="0000FF"/>
                </a:solidFill>
                <a:latin typeface="Arial" panose="020B0604020202020204" pitchFamily="34" charset="0"/>
                <a:ea typeface="Arial Unicode MS" panose="020B0604020202020204" pitchFamily="34" charset="-122"/>
              </a:rPr>
              <a:t>= 2 ×(-20uA) = -40uA</a:t>
            </a:r>
            <a:endParaRPr lang="zh-CN" altLang="en-US" sz="1800">
              <a:solidFill>
                <a:srgbClr val="0000FF"/>
              </a:solidFill>
              <a:latin typeface="Arial" panose="020B0604020202020204" pitchFamily="34" charset="0"/>
              <a:ea typeface="Arial Unicode MS" panose="020B0604020202020204" pitchFamily="34" charset="-122"/>
            </a:endParaRPr>
          </a:p>
        </p:txBody>
      </p:sp>
      <p:sp>
        <p:nvSpPr>
          <p:cNvPr id="70666" name="Rectangle 16">
            <a:extLst>
              <a:ext uri="{FF2B5EF4-FFF2-40B4-BE49-F238E27FC236}">
                <a16:creationId xmlns:a16="http://schemas.microsoft.com/office/drawing/2014/main" id="{E5389A74-98FF-65B7-FAB3-B3B5BBBD88AF}"/>
              </a:ext>
            </a:extLst>
          </p:cNvPr>
          <p:cNvSpPr>
            <a:spLocks noChangeArrowheads="1"/>
          </p:cNvSpPr>
          <p:nvPr/>
        </p:nvSpPr>
        <p:spPr bwMode="auto">
          <a:xfrm>
            <a:off x="7632700" y="296863"/>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400">
                <a:latin typeface="Arial" panose="020B0604020202020204" pitchFamily="34" charset="0"/>
                <a:ea typeface="Arial Unicode MS" panose="020B0604020202020204" pitchFamily="34" charset="-122"/>
              </a:rPr>
              <a:t>74LS00</a:t>
            </a:r>
          </a:p>
        </p:txBody>
      </p:sp>
      <p:sp>
        <p:nvSpPr>
          <p:cNvPr id="70667" name="Rectangle 17">
            <a:extLst>
              <a:ext uri="{FF2B5EF4-FFF2-40B4-BE49-F238E27FC236}">
                <a16:creationId xmlns:a16="http://schemas.microsoft.com/office/drawing/2014/main" id="{8466BFAB-7500-7674-29E8-80F4A0C69F48}"/>
              </a:ext>
            </a:extLst>
          </p:cNvPr>
          <p:cNvSpPr>
            <a:spLocks noChangeArrowheads="1"/>
          </p:cNvSpPr>
          <p:nvPr/>
        </p:nvSpPr>
        <p:spPr bwMode="auto">
          <a:xfrm>
            <a:off x="6048375" y="1524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400">
                <a:latin typeface="Arial" panose="020B0604020202020204" pitchFamily="34" charset="0"/>
                <a:ea typeface="Arial Unicode MS" panose="020B0604020202020204" pitchFamily="34" charset="-122"/>
              </a:rPr>
              <a:t>74LS00</a:t>
            </a:r>
          </a:p>
        </p:txBody>
      </p:sp>
      <p:sp>
        <p:nvSpPr>
          <p:cNvPr id="70668" name="Rectangle 18">
            <a:extLst>
              <a:ext uri="{FF2B5EF4-FFF2-40B4-BE49-F238E27FC236}">
                <a16:creationId xmlns:a16="http://schemas.microsoft.com/office/drawing/2014/main" id="{532634E5-DE04-79F3-009C-9F5C24B99091}"/>
              </a:ext>
            </a:extLst>
          </p:cNvPr>
          <p:cNvSpPr>
            <a:spLocks noChangeArrowheads="1"/>
          </p:cNvSpPr>
          <p:nvPr/>
        </p:nvSpPr>
        <p:spPr bwMode="auto">
          <a:xfrm>
            <a:off x="7583488" y="1773238"/>
            <a:ext cx="8048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400">
                <a:latin typeface="Arial" panose="020B0604020202020204" pitchFamily="34" charset="0"/>
                <a:ea typeface="Arial Unicode MS" panose="020B0604020202020204" pitchFamily="34" charset="-122"/>
              </a:rPr>
              <a:t>74LS00</a:t>
            </a:r>
          </a:p>
        </p:txBody>
      </p:sp>
      <p:sp>
        <p:nvSpPr>
          <p:cNvPr id="70669" name="Rectangle 19">
            <a:extLst>
              <a:ext uri="{FF2B5EF4-FFF2-40B4-BE49-F238E27FC236}">
                <a16:creationId xmlns:a16="http://schemas.microsoft.com/office/drawing/2014/main" id="{21A424DF-4E2C-6E96-C5E6-7697B333EAA3}"/>
              </a:ext>
            </a:extLst>
          </p:cNvPr>
          <p:cNvSpPr>
            <a:spLocks noChangeArrowheads="1"/>
          </p:cNvSpPr>
          <p:nvPr/>
        </p:nvSpPr>
        <p:spPr bwMode="auto">
          <a:xfrm>
            <a:off x="5976938" y="1665288"/>
            <a:ext cx="8048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400">
                <a:latin typeface="Arial" panose="020B0604020202020204" pitchFamily="34" charset="0"/>
                <a:ea typeface="Arial Unicode MS" panose="020B0604020202020204" pitchFamily="34" charset="-122"/>
              </a:rPr>
              <a:t>74LS00</a:t>
            </a:r>
          </a:p>
        </p:txBody>
      </p:sp>
      <p:pic>
        <p:nvPicPr>
          <p:cNvPr id="326678" name="Picture 22">
            <a:extLst>
              <a:ext uri="{FF2B5EF4-FFF2-40B4-BE49-F238E27FC236}">
                <a16:creationId xmlns:a16="http://schemas.microsoft.com/office/drawing/2014/main" id="{1C7917EE-F8B3-63CA-D700-84F2EBFF2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465513"/>
            <a:ext cx="2722563"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6679" name="Picture 23">
            <a:extLst>
              <a:ext uri="{FF2B5EF4-FFF2-40B4-BE49-F238E27FC236}">
                <a16:creationId xmlns:a16="http://schemas.microsoft.com/office/drawing/2014/main" id="{0AFD5A2B-4964-3CE0-00B1-59EAAE66DA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13" y="5157788"/>
            <a:ext cx="2735262"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6665"/>
                                        </p:tgtEl>
                                        <p:attrNameLst>
                                          <p:attrName>style.visibility</p:attrName>
                                        </p:attrNameLst>
                                      </p:cBhvr>
                                      <p:to>
                                        <p:strVal val="visible"/>
                                      </p:to>
                                    </p:set>
                                    <p:animEffect transition="in" filter="box(in)">
                                      <p:cBhvr>
                                        <p:cTn id="7" dur="500"/>
                                        <p:tgtEl>
                                          <p:spTgt spid="3266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26667"/>
                                        </p:tgtEl>
                                        <p:attrNameLst>
                                          <p:attrName>style.visibility</p:attrName>
                                        </p:attrNameLst>
                                      </p:cBhvr>
                                      <p:to>
                                        <p:strVal val="visible"/>
                                      </p:to>
                                    </p:set>
                                    <p:animEffect transition="in" filter="box(in)">
                                      <p:cBhvr>
                                        <p:cTn id="12" dur="500"/>
                                        <p:tgtEl>
                                          <p:spTgt spid="3266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26678"/>
                                        </p:tgtEl>
                                        <p:attrNameLst>
                                          <p:attrName>style.visibility</p:attrName>
                                        </p:attrNameLst>
                                      </p:cBhvr>
                                      <p:to>
                                        <p:strVal val="visible"/>
                                      </p:to>
                                    </p:set>
                                    <p:animEffect transition="in" filter="box(in)">
                                      <p:cBhvr>
                                        <p:cTn id="17" dur="500"/>
                                        <p:tgtEl>
                                          <p:spTgt spid="326678"/>
                                        </p:tgtEl>
                                      </p:cBhvr>
                                    </p:animEffect>
                                  </p:childTnLst>
                                </p:cTn>
                              </p:par>
                              <p:par>
                                <p:cTn id="18" presetID="4" presetClass="entr" presetSubtype="16" fill="hold" nodeType="withEffect">
                                  <p:stCondLst>
                                    <p:cond delay="0"/>
                                  </p:stCondLst>
                                  <p:childTnLst>
                                    <p:set>
                                      <p:cBhvr>
                                        <p:cTn id="19" dur="1" fill="hold">
                                          <p:stCondLst>
                                            <p:cond delay="0"/>
                                          </p:stCondLst>
                                        </p:cTn>
                                        <p:tgtEl>
                                          <p:spTgt spid="326679"/>
                                        </p:tgtEl>
                                        <p:attrNameLst>
                                          <p:attrName>style.visibility</p:attrName>
                                        </p:attrNameLst>
                                      </p:cBhvr>
                                      <p:to>
                                        <p:strVal val="visible"/>
                                      </p:to>
                                    </p:set>
                                    <p:animEffect transition="in" filter="box(in)">
                                      <p:cBhvr>
                                        <p:cTn id="20" dur="500"/>
                                        <p:tgtEl>
                                          <p:spTgt spid="326679"/>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26668"/>
                                        </p:tgtEl>
                                        <p:attrNameLst>
                                          <p:attrName>style.visibility</p:attrName>
                                        </p:attrNameLst>
                                      </p:cBhvr>
                                      <p:to>
                                        <p:strVal val="visible"/>
                                      </p:to>
                                    </p:set>
                                    <p:animEffect transition="in" filter="box(in)">
                                      <p:cBhvr>
                                        <p:cTn id="23" dur="500"/>
                                        <p:tgtEl>
                                          <p:spTgt spid="32666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326671"/>
                                        </p:tgtEl>
                                        <p:attrNameLst>
                                          <p:attrName>style.visibility</p:attrName>
                                        </p:attrNameLst>
                                      </p:cBhvr>
                                      <p:to>
                                        <p:strVal val="visible"/>
                                      </p:to>
                                    </p:set>
                                    <p:animEffect transition="in" filter="box(in)">
                                      <p:cBhvr>
                                        <p:cTn id="28" dur="500"/>
                                        <p:tgtEl>
                                          <p:spTgt spid="326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5" grpId="0"/>
      <p:bldP spid="326667" grpId="0"/>
      <p:bldP spid="326668" grpId="0" animBg="1"/>
      <p:bldP spid="32667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9">
            <a:extLst>
              <a:ext uri="{FF2B5EF4-FFF2-40B4-BE49-F238E27FC236}">
                <a16:creationId xmlns:a16="http://schemas.microsoft.com/office/drawing/2014/main" id="{74368357-D077-63E5-DD29-EAF119F6C8E7}"/>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A753C850-AEA6-4AEC-8AD8-AAC831AD91EF}"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47</a:t>
            </a:fld>
            <a:endParaRPr lang="en-US" altLang="zh-CN" sz="1800">
              <a:solidFill>
                <a:schemeClr val="bg2"/>
              </a:solidFill>
              <a:latin typeface="Arial" panose="020B0604020202020204" pitchFamily="34" charset="0"/>
              <a:ea typeface="Arial Unicode MS" panose="020B0604020202020204" pitchFamily="34" charset="-122"/>
            </a:endParaRPr>
          </a:p>
        </p:txBody>
      </p:sp>
      <p:pic>
        <p:nvPicPr>
          <p:cNvPr id="376834" name="Picture 2">
            <a:extLst>
              <a:ext uri="{FF2B5EF4-FFF2-40B4-BE49-F238E27FC236}">
                <a16:creationId xmlns:a16="http://schemas.microsoft.com/office/drawing/2014/main" id="{A6BDD1A4-A7F7-FF43-3339-BAC144489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205038"/>
            <a:ext cx="6953250" cy="382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6835" name="Rectangle 3">
            <a:extLst>
              <a:ext uri="{FF2B5EF4-FFF2-40B4-BE49-F238E27FC236}">
                <a16:creationId xmlns:a16="http://schemas.microsoft.com/office/drawing/2014/main" id="{CC15EE1B-938A-B9D6-B5B6-D32EA680151E}"/>
              </a:ext>
            </a:extLst>
          </p:cNvPr>
          <p:cNvSpPr>
            <a:spLocks noGrp="1"/>
          </p:cNvSpPr>
          <p:nvPr>
            <p:ph type="title"/>
          </p:nvPr>
        </p:nvSpPr>
        <p:spPr>
          <a:xfrm>
            <a:off x="107950" y="260350"/>
            <a:ext cx="555625" cy="6084888"/>
          </a:xfrm>
        </p:spPr>
        <p:txBody>
          <a:bodyPr/>
          <a:lstStyle/>
          <a:p>
            <a:pPr>
              <a:defRPr/>
            </a:pPr>
            <a:r>
              <a:rPr lang="zh-CN" altLang="en-US" sz="2400" cap="none" dirty="0"/>
              <a:t>扇出系数</a:t>
            </a:r>
          </a:p>
        </p:txBody>
      </p:sp>
      <p:sp>
        <p:nvSpPr>
          <p:cNvPr id="376836" name="Text Box 4">
            <a:extLst>
              <a:ext uri="{FF2B5EF4-FFF2-40B4-BE49-F238E27FC236}">
                <a16:creationId xmlns:a16="http://schemas.microsoft.com/office/drawing/2014/main" id="{77501000-6E61-CD2D-CDF4-AFE0B282DD30}"/>
              </a:ext>
            </a:extLst>
          </p:cNvPr>
          <p:cNvSpPr txBox="1">
            <a:spLocks noChangeArrowheads="1"/>
          </p:cNvSpPr>
          <p:nvPr/>
        </p:nvSpPr>
        <p:spPr bwMode="auto">
          <a:xfrm>
            <a:off x="5148263" y="441325"/>
            <a:ext cx="3709987" cy="1743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0"/>
              </a:spcBef>
              <a:buClrTx/>
              <a:buFontTx/>
              <a:buNone/>
            </a:pPr>
            <a:r>
              <a:rPr lang="zh-CN" altLang="en-US" sz="1800">
                <a:latin typeface="Tahoma" panose="020B0604030504040204" pitchFamily="34" charset="0"/>
                <a:ea typeface="Arial Unicode MS" panose="020B0604020202020204" pitchFamily="34" charset="-122"/>
              </a:rPr>
              <a:t>其中：</a:t>
            </a:r>
          </a:p>
          <a:p>
            <a:pPr eaLnBrk="1" hangingPunct="1">
              <a:lnSpc>
                <a:spcPct val="120000"/>
              </a:lnSpc>
              <a:spcBef>
                <a:spcPct val="0"/>
              </a:spcBef>
              <a:buClrTx/>
              <a:buFontTx/>
              <a:buNone/>
            </a:pPr>
            <a:r>
              <a:rPr lang="en-US" altLang="zh-CN" sz="1800">
                <a:latin typeface="Tahoma" panose="020B0604030504040204" pitchFamily="34" charset="0"/>
                <a:ea typeface="Arial Unicode MS" panose="020B0604020202020204" pitchFamily="34" charset="-122"/>
              </a:rPr>
              <a:t>I</a:t>
            </a:r>
            <a:r>
              <a:rPr lang="en-US" altLang="zh-CN" sz="1800" baseline="-25000">
                <a:latin typeface="Tahoma" panose="020B0604030504040204" pitchFamily="34" charset="0"/>
                <a:ea typeface="Arial Unicode MS" panose="020B0604020202020204" pitchFamily="34" charset="-122"/>
              </a:rPr>
              <a:t>OH   </a:t>
            </a:r>
            <a:r>
              <a:rPr lang="zh-CN" altLang="en-US" sz="1800">
                <a:latin typeface="Tahoma" panose="020B0604030504040204" pitchFamily="34" charset="0"/>
                <a:ea typeface="Arial Unicode MS" panose="020B0604020202020204" pitchFamily="34" charset="-122"/>
              </a:rPr>
              <a:t>输出为高电平时的输出电流</a:t>
            </a:r>
          </a:p>
          <a:p>
            <a:pPr eaLnBrk="1" hangingPunct="1">
              <a:lnSpc>
                <a:spcPct val="120000"/>
              </a:lnSpc>
              <a:spcBef>
                <a:spcPct val="0"/>
              </a:spcBef>
              <a:buClrTx/>
              <a:buFontTx/>
              <a:buNone/>
            </a:pPr>
            <a:r>
              <a:rPr lang="en-US" altLang="zh-CN" sz="1800">
                <a:latin typeface="Tahoma" panose="020B0604030504040204" pitchFamily="34" charset="0"/>
                <a:ea typeface="Arial Unicode MS" panose="020B0604020202020204" pitchFamily="34" charset="-122"/>
              </a:rPr>
              <a:t>I</a:t>
            </a:r>
            <a:r>
              <a:rPr lang="en-US" altLang="zh-CN" sz="1800" baseline="-25000">
                <a:latin typeface="Tahoma" panose="020B0604030504040204" pitchFamily="34" charset="0"/>
                <a:ea typeface="Arial Unicode MS" panose="020B0604020202020204" pitchFamily="34" charset="-122"/>
              </a:rPr>
              <a:t>IH    </a:t>
            </a:r>
            <a:r>
              <a:rPr lang="zh-CN" altLang="en-US" sz="1800">
                <a:latin typeface="Tahoma" panose="020B0604030504040204" pitchFamily="34" charset="0"/>
                <a:ea typeface="Arial Unicode MS" panose="020B0604020202020204" pitchFamily="34" charset="-122"/>
              </a:rPr>
              <a:t>输入为高电位时的流入电流 </a:t>
            </a:r>
            <a:endParaRPr lang="en-US" altLang="zh-CN" sz="1800">
              <a:latin typeface="Tahoma" panose="020B0604030504040204" pitchFamily="34" charset="0"/>
              <a:ea typeface="Arial Unicode MS" panose="020B0604020202020204" pitchFamily="34" charset="-122"/>
            </a:endParaRPr>
          </a:p>
          <a:p>
            <a:pPr eaLnBrk="1" hangingPunct="1">
              <a:lnSpc>
                <a:spcPct val="120000"/>
              </a:lnSpc>
              <a:spcBef>
                <a:spcPct val="0"/>
              </a:spcBef>
              <a:buClrTx/>
              <a:buFontTx/>
              <a:buNone/>
            </a:pPr>
            <a:r>
              <a:rPr lang="en-US" altLang="zh-CN" sz="1800">
                <a:latin typeface="Tahoma" panose="020B0604030504040204" pitchFamily="34" charset="0"/>
                <a:ea typeface="Arial Unicode MS" panose="020B0604020202020204" pitchFamily="34" charset="-122"/>
              </a:rPr>
              <a:t>I</a:t>
            </a:r>
            <a:r>
              <a:rPr lang="en-US" altLang="zh-CN" sz="1800" baseline="-25000">
                <a:latin typeface="Tahoma" panose="020B0604030504040204" pitchFamily="34" charset="0"/>
                <a:ea typeface="Arial Unicode MS" panose="020B0604020202020204" pitchFamily="34" charset="-122"/>
              </a:rPr>
              <a:t>IL</a:t>
            </a:r>
            <a:r>
              <a:rPr lang="en-US" altLang="zh-CN" sz="1800">
                <a:latin typeface="Tahoma" panose="020B0604030504040204" pitchFamily="34" charset="0"/>
                <a:ea typeface="Arial Unicode MS" panose="020B0604020202020204" pitchFamily="34" charset="-122"/>
              </a:rPr>
              <a:t>   </a:t>
            </a:r>
            <a:r>
              <a:rPr lang="zh-CN" altLang="en-US" sz="1800">
                <a:latin typeface="Tahoma" panose="020B0604030504040204" pitchFamily="34" charset="0"/>
                <a:ea typeface="Arial Unicode MS" panose="020B0604020202020204" pitchFamily="34" charset="-122"/>
              </a:rPr>
              <a:t>输出为低电平灌入电流</a:t>
            </a:r>
          </a:p>
          <a:p>
            <a:pPr eaLnBrk="1" hangingPunct="1">
              <a:lnSpc>
                <a:spcPct val="120000"/>
              </a:lnSpc>
              <a:spcBef>
                <a:spcPct val="0"/>
              </a:spcBef>
              <a:buClrTx/>
              <a:buFontTx/>
              <a:buNone/>
            </a:pPr>
            <a:r>
              <a:rPr lang="en-US" altLang="zh-CN" sz="1800">
                <a:latin typeface="Tahoma" panose="020B0604030504040204" pitchFamily="34" charset="0"/>
                <a:ea typeface="Arial Unicode MS" panose="020B0604020202020204" pitchFamily="34" charset="-122"/>
              </a:rPr>
              <a:t>I</a:t>
            </a:r>
            <a:r>
              <a:rPr lang="en-US" altLang="zh-CN" sz="1800" baseline="-25000">
                <a:latin typeface="Tahoma" panose="020B0604030504040204" pitchFamily="34" charset="0"/>
                <a:ea typeface="Arial Unicode MS" panose="020B0604020202020204" pitchFamily="34" charset="-122"/>
              </a:rPr>
              <a:t>OL    </a:t>
            </a:r>
            <a:r>
              <a:rPr lang="zh-CN" altLang="en-US" sz="1800">
                <a:latin typeface="Tahoma" panose="020B0604030504040204" pitchFamily="34" charset="0"/>
                <a:ea typeface="Arial Unicode MS" panose="020B0604020202020204" pitchFamily="34" charset="-122"/>
              </a:rPr>
              <a:t>输入为低电位时的流出电流 </a:t>
            </a:r>
            <a:endParaRPr lang="en-US" altLang="zh-CN" sz="1800">
              <a:latin typeface="Tahoma" panose="020B0604030504040204" pitchFamily="34" charset="0"/>
              <a:ea typeface="Arial Unicode MS" panose="020B0604020202020204" pitchFamily="34" charset="-122"/>
            </a:endParaRPr>
          </a:p>
        </p:txBody>
      </p:sp>
      <p:sp>
        <p:nvSpPr>
          <p:cNvPr id="72710" name="Rectangle 5">
            <a:extLst>
              <a:ext uri="{FF2B5EF4-FFF2-40B4-BE49-F238E27FC236}">
                <a16:creationId xmlns:a16="http://schemas.microsoft.com/office/drawing/2014/main" id="{9D68EF05-C489-E0D5-7B87-BB4C09BE2BE2}"/>
              </a:ext>
            </a:extLst>
          </p:cNvPr>
          <p:cNvSpPr>
            <a:spLocks noChangeArrowheads="1"/>
          </p:cNvSpPr>
          <p:nvPr/>
        </p:nvSpPr>
        <p:spPr bwMode="auto">
          <a:xfrm>
            <a:off x="792163" y="188913"/>
            <a:ext cx="40560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solidFill>
                  <a:schemeClr val="hlink"/>
                </a:solidFill>
                <a:latin typeface="宋体" panose="02010600030101010101" pitchFamily="2" charset="-122"/>
                <a:ea typeface="Arial Unicode MS" panose="020B0604020202020204" pitchFamily="34" charset="-122"/>
              </a:rPr>
              <a:t>扇出系数：驱动负载门的最大数目</a:t>
            </a:r>
          </a:p>
        </p:txBody>
      </p:sp>
      <p:sp>
        <p:nvSpPr>
          <p:cNvPr id="376838" name="Rectangle 6">
            <a:extLst>
              <a:ext uri="{FF2B5EF4-FFF2-40B4-BE49-F238E27FC236}">
                <a16:creationId xmlns:a16="http://schemas.microsoft.com/office/drawing/2014/main" id="{24652317-16F5-70EB-BCAD-AA79607D3441}"/>
              </a:ext>
            </a:extLst>
          </p:cNvPr>
          <p:cNvSpPr>
            <a:spLocks noChangeArrowheads="1"/>
          </p:cNvSpPr>
          <p:nvPr/>
        </p:nvSpPr>
        <p:spPr bwMode="auto">
          <a:xfrm>
            <a:off x="1042988" y="6021388"/>
            <a:ext cx="7777162" cy="650875"/>
          </a:xfrm>
          <a:prstGeom prst="rect">
            <a:avLst/>
          </a:prstGeom>
          <a:solidFill>
            <a:srgbClr val="FFFF99"/>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solidFill>
                  <a:schemeClr val="hlink"/>
                </a:solidFill>
                <a:latin typeface="Tahoma" panose="020B0604030504040204" pitchFamily="34" charset="0"/>
                <a:ea typeface="Arial Unicode MS" panose="020B0604020202020204" pitchFamily="34" charset="-122"/>
              </a:rPr>
              <a:t>注意：</a:t>
            </a:r>
            <a:r>
              <a:rPr lang="zh-CN" altLang="en-US" sz="1800">
                <a:latin typeface="Tahoma" panose="020B0604030504040204" pitchFamily="34" charset="0"/>
                <a:ea typeface="Arial Unicode MS" panose="020B0604020202020204" pitchFamily="34" charset="-122"/>
              </a:rPr>
              <a:t>一个门的扇出系数只能是一个。若</a:t>
            </a:r>
            <a:r>
              <a:rPr lang="en-US" altLang="zh-CN" sz="1800" i="1">
                <a:latin typeface="Tahoma" panose="020B0604030504040204" pitchFamily="34" charset="0"/>
                <a:ea typeface="Arial Unicode MS" panose="020B0604020202020204" pitchFamily="34" charset="-122"/>
              </a:rPr>
              <a:t>N</a:t>
            </a:r>
            <a:r>
              <a:rPr lang="en-US" altLang="zh-CN" sz="1800" baseline="-25000">
                <a:latin typeface="Tahoma" panose="020B0604030504040204" pitchFamily="34" charset="0"/>
                <a:ea typeface="Arial Unicode MS" panose="020B0604020202020204" pitchFamily="34" charset="-122"/>
              </a:rPr>
              <a:t>OH</a:t>
            </a:r>
            <a:r>
              <a:rPr lang="zh-CN" altLang="en-US" sz="1800">
                <a:latin typeface="Tahoma" panose="020B0604030504040204" pitchFamily="34" charset="0"/>
                <a:ea typeface="Arial Unicode MS" panose="020B0604020202020204" pitchFamily="34" charset="-122"/>
              </a:rPr>
              <a:t>和</a:t>
            </a:r>
            <a:r>
              <a:rPr lang="en-US" altLang="zh-CN" sz="1800" i="1">
                <a:latin typeface="Tahoma" panose="020B0604030504040204" pitchFamily="34" charset="0"/>
                <a:ea typeface="Arial Unicode MS" panose="020B0604020202020204" pitchFamily="34" charset="-122"/>
              </a:rPr>
              <a:t>N</a:t>
            </a:r>
            <a:r>
              <a:rPr lang="en-US" altLang="zh-CN" sz="1800" baseline="-25000">
                <a:latin typeface="Tahoma" panose="020B0604030504040204" pitchFamily="34" charset="0"/>
                <a:ea typeface="Arial Unicode MS" panose="020B0604020202020204" pitchFamily="34" charset="-122"/>
              </a:rPr>
              <a:t>OL</a:t>
            </a:r>
            <a:r>
              <a:rPr lang="zh-CN" altLang="en-US" sz="1800">
                <a:latin typeface="Tahoma" panose="020B0604030504040204" pitchFamily="34" charset="0"/>
                <a:ea typeface="Arial Unicode MS" panose="020B0604020202020204" pitchFamily="34" charset="-122"/>
              </a:rPr>
              <a:t>不一样大时，应取</a:t>
            </a:r>
            <a:r>
              <a:rPr lang="en-US" altLang="zh-CN" sz="1800">
                <a:latin typeface="Tahoma" panose="020B0604030504040204" pitchFamily="34" charset="0"/>
                <a:ea typeface="Arial Unicode MS" panose="020B0604020202020204" pitchFamily="34" charset="-122"/>
              </a:rPr>
              <a:t>N</a:t>
            </a:r>
            <a:r>
              <a:rPr lang="en-US" altLang="zh-CN" sz="1800" baseline="-25000">
                <a:latin typeface="Tahoma" panose="020B0604030504040204" pitchFamily="34" charset="0"/>
                <a:ea typeface="Arial Unicode MS" panose="020B0604020202020204" pitchFamily="34" charset="-122"/>
              </a:rPr>
              <a:t>OH</a:t>
            </a:r>
            <a:r>
              <a:rPr lang="zh-CN" altLang="en-US" sz="1800">
                <a:latin typeface="Tahoma" panose="020B0604030504040204" pitchFamily="34" charset="0"/>
                <a:ea typeface="Arial Unicode MS" panose="020B0604020202020204" pitchFamily="34" charset="-122"/>
              </a:rPr>
              <a:t>和</a:t>
            </a:r>
            <a:r>
              <a:rPr lang="en-US" altLang="zh-CN" sz="1800">
                <a:latin typeface="Tahoma" panose="020B0604030504040204" pitchFamily="34" charset="0"/>
                <a:ea typeface="Arial Unicode MS" panose="020B0604020202020204" pitchFamily="34" charset="-122"/>
              </a:rPr>
              <a:t>N</a:t>
            </a:r>
            <a:r>
              <a:rPr lang="en-US" altLang="zh-CN" sz="1800" baseline="-25000">
                <a:latin typeface="Tahoma" panose="020B0604030504040204" pitchFamily="34" charset="0"/>
                <a:ea typeface="Arial Unicode MS" panose="020B0604020202020204" pitchFamily="34" charset="-122"/>
              </a:rPr>
              <a:t>OL</a:t>
            </a:r>
            <a:r>
              <a:rPr lang="zh-CN" altLang="en-US" sz="1800">
                <a:latin typeface="Tahoma" panose="020B0604030504040204" pitchFamily="34" charset="0"/>
                <a:ea typeface="Arial Unicode MS" panose="020B0604020202020204" pitchFamily="34" charset="-122"/>
              </a:rPr>
              <a:t>中小的一个。</a:t>
            </a:r>
          </a:p>
        </p:txBody>
      </p:sp>
      <p:grpSp>
        <p:nvGrpSpPr>
          <p:cNvPr id="376841" name="Group 9">
            <a:extLst>
              <a:ext uri="{FF2B5EF4-FFF2-40B4-BE49-F238E27FC236}">
                <a16:creationId xmlns:a16="http://schemas.microsoft.com/office/drawing/2014/main" id="{ADA78BD1-5627-C8FD-0669-BC0ED01152A0}"/>
              </a:ext>
            </a:extLst>
          </p:cNvPr>
          <p:cNvGrpSpPr>
            <a:grpSpLocks/>
          </p:cNvGrpSpPr>
          <p:nvPr/>
        </p:nvGrpSpPr>
        <p:grpSpPr bwMode="auto">
          <a:xfrm>
            <a:off x="719138" y="781050"/>
            <a:ext cx="4019550" cy="1479550"/>
            <a:chOff x="443" y="913"/>
            <a:chExt cx="2532" cy="932"/>
          </a:xfrm>
        </p:grpSpPr>
        <p:graphicFrame>
          <p:nvGraphicFramePr>
            <p:cNvPr id="72713" name="Object 2">
              <a:extLst>
                <a:ext uri="{FF2B5EF4-FFF2-40B4-BE49-F238E27FC236}">
                  <a16:creationId xmlns:a16="http://schemas.microsoft.com/office/drawing/2014/main" id="{2A612A58-2C8D-0B83-1EB9-3B290E04B521}"/>
                </a:ext>
              </a:extLst>
            </p:cNvPr>
            <p:cNvGraphicFramePr>
              <a:graphicFrameLocks noChangeAspect="1"/>
            </p:cNvGraphicFramePr>
            <p:nvPr/>
          </p:nvGraphicFramePr>
          <p:xfrm>
            <a:off x="2154" y="913"/>
            <a:ext cx="821" cy="439"/>
          </p:xfrm>
          <a:graphic>
            <a:graphicData uri="http://schemas.openxmlformats.org/presentationml/2006/ole">
              <mc:AlternateContent xmlns:mc="http://schemas.openxmlformats.org/markup-compatibility/2006">
                <mc:Choice xmlns:v="urn:schemas-microsoft-com:vml" Requires="v">
                  <p:oleObj name="公式" r:id="rId4" imgW="736280" imgH="444307" progId="Equation.3">
                    <p:embed/>
                  </p:oleObj>
                </mc:Choice>
                <mc:Fallback>
                  <p:oleObj name="公式" r:id="rId4" imgW="736280" imgH="44430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 y="913"/>
                          <a:ext cx="821" cy="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4" name="Object 3">
              <a:extLst>
                <a:ext uri="{FF2B5EF4-FFF2-40B4-BE49-F238E27FC236}">
                  <a16:creationId xmlns:a16="http://schemas.microsoft.com/office/drawing/2014/main" id="{4E442376-846F-FB24-0C21-D0C7F0FC903F}"/>
                </a:ext>
              </a:extLst>
            </p:cNvPr>
            <p:cNvGraphicFramePr>
              <a:graphicFrameLocks noChangeAspect="1"/>
            </p:cNvGraphicFramePr>
            <p:nvPr/>
          </p:nvGraphicFramePr>
          <p:xfrm>
            <a:off x="2154" y="1412"/>
            <a:ext cx="785" cy="433"/>
          </p:xfrm>
          <a:graphic>
            <a:graphicData uri="http://schemas.openxmlformats.org/presentationml/2006/ole">
              <mc:AlternateContent xmlns:mc="http://schemas.openxmlformats.org/markup-compatibility/2006">
                <mc:Choice xmlns:v="urn:schemas-microsoft-com:vml" Requires="v">
                  <p:oleObj name="公式" r:id="rId6" imgW="710891" imgH="444307" progId="Equation.3">
                    <p:embed/>
                  </p:oleObj>
                </mc:Choice>
                <mc:Fallback>
                  <p:oleObj name="公式" r:id="rId6" imgW="710891" imgH="44430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4" y="1412"/>
                          <a:ext cx="785" cy="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15" name="Rectangle 12">
              <a:extLst>
                <a:ext uri="{FF2B5EF4-FFF2-40B4-BE49-F238E27FC236}">
                  <a16:creationId xmlns:a16="http://schemas.microsoft.com/office/drawing/2014/main" id="{78E51A1E-A839-453E-7768-988E0200468A}"/>
                </a:ext>
              </a:extLst>
            </p:cNvPr>
            <p:cNvSpPr>
              <a:spLocks noChangeArrowheads="1"/>
            </p:cNvSpPr>
            <p:nvPr/>
          </p:nvSpPr>
          <p:spPr bwMode="auto">
            <a:xfrm>
              <a:off x="453" y="965"/>
              <a:ext cx="17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latin typeface="Arial" panose="020B0604020202020204" pitchFamily="34" charset="0"/>
                  <a:ea typeface="Arial Unicode MS" panose="020B0604020202020204" pitchFamily="34" charset="-122"/>
                </a:rPr>
                <a:t>输出高电平时的扇出系数</a:t>
              </a:r>
            </a:p>
          </p:txBody>
        </p:sp>
        <p:sp>
          <p:nvSpPr>
            <p:cNvPr id="72716" name="Rectangle 13">
              <a:extLst>
                <a:ext uri="{FF2B5EF4-FFF2-40B4-BE49-F238E27FC236}">
                  <a16:creationId xmlns:a16="http://schemas.microsoft.com/office/drawing/2014/main" id="{B669A355-01F7-7E07-D9FB-FBED1D611AF7}"/>
                </a:ext>
              </a:extLst>
            </p:cNvPr>
            <p:cNvSpPr>
              <a:spLocks noChangeArrowheads="1"/>
            </p:cNvSpPr>
            <p:nvPr/>
          </p:nvSpPr>
          <p:spPr bwMode="auto">
            <a:xfrm>
              <a:off x="443" y="1491"/>
              <a:ext cx="17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latin typeface="Arial" panose="020B0604020202020204" pitchFamily="34" charset="0"/>
                  <a:ea typeface="Arial Unicode MS" panose="020B0604020202020204" pitchFamily="34" charset="-122"/>
                </a:rPr>
                <a:t>输出低电平时的扇出系数</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6834"/>
                                        </p:tgtEl>
                                        <p:attrNameLst>
                                          <p:attrName>style.visibility</p:attrName>
                                        </p:attrNameLst>
                                      </p:cBhvr>
                                      <p:to>
                                        <p:strVal val="visible"/>
                                      </p:to>
                                    </p:set>
                                    <p:animEffect transition="in" filter="box(in)">
                                      <p:cBhvr>
                                        <p:cTn id="7" dur="500"/>
                                        <p:tgtEl>
                                          <p:spTgt spid="376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6841"/>
                                        </p:tgtEl>
                                        <p:attrNameLst>
                                          <p:attrName>style.visibility</p:attrName>
                                        </p:attrNameLst>
                                      </p:cBhvr>
                                      <p:to>
                                        <p:strVal val="visible"/>
                                      </p:to>
                                    </p:set>
                                    <p:animEffect transition="in" filter="box(in)">
                                      <p:cBhvr>
                                        <p:cTn id="12" dur="500"/>
                                        <p:tgtEl>
                                          <p:spTgt spid="3768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6836"/>
                                        </p:tgtEl>
                                        <p:attrNameLst>
                                          <p:attrName>style.visibility</p:attrName>
                                        </p:attrNameLst>
                                      </p:cBhvr>
                                      <p:to>
                                        <p:strVal val="visible"/>
                                      </p:to>
                                    </p:set>
                                    <p:animEffect transition="in" filter="blinds(horizontal)">
                                      <p:cBhvr>
                                        <p:cTn id="17" dur="500"/>
                                        <p:tgtEl>
                                          <p:spTgt spid="3768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6838"/>
                                        </p:tgtEl>
                                        <p:attrNameLst>
                                          <p:attrName>style.visibility</p:attrName>
                                        </p:attrNameLst>
                                      </p:cBhvr>
                                      <p:to>
                                        <p:strVal val="visible"/>
                                      </p:to>
                                    </p:set>
                                    <p:animEffect transition="in" filter="blinds(horizontal)">
                                      <p:cBhvr>
                                        <p:cTn id="22" dur="500"/>
                                        <p:tgtEl>
                                          <p:spTgt spid="376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nimBg="1"/>
      <p:bldP spid="37683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9">
            <a:extLst>
              <a:ext uri="{FF2B5EF4-FFF2-40B4-BE49-F238E27FC236}">
                <a16:creationId xmlns:a16="http://schemas.microsoft.com/office/drawing/2014/main" id="{E1B4F785-F15B-95E6-216D-E9D62384D932}"/>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809DFDDD-E9E6-4D05-86CD-8D2C00AD6728}"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48</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78882" name="Rectangle 2">
            <a:extLst>
              <a:ext uri="{FF2B5EF4-FFF2-40B4-BE49-F238E27FC236}">
                <a16:creationId xmlns:a16="http://schemas.microsoft.com/office/drawing/2014/main" id="{8B06D896-8CEC-36B6-1709-D41CCF1011AC}"/>
              </a:ext>
            </a:extLst>
          </p:cNvPr>
          <p:cNvSpPr>
            <a:spLocks noGrp="1"/>
          </p:cNvSpPr>
          <p:nvPr>
            <p:ph type="title"/>
          </p:nvPr>
        </p:nvSpPr>
        <p:spPr>
          <a:xfrm>
            <a:off x="107950" y="260350"/>
            <a:ext cx="555625" cy="6084888"/>
          </a:xfrm>
        </p:spPr>
        <p:txBody>
          <a:bodyPr/>
          <a:lstStyle/>
          <a:p>
            <a:pPr>
              <a:defRPr/>
            </a:pPr>
            <a:r>
              <a:rPr lang="zh-CN" altLang="en-US" sz="2400" cap="none" dirty="0"/>
              <a:t>扇出系数</a:t>
            </a:r>
          </a:p>
        </p:txBody>
      </p:sp>
      <p:graphicFrame>
        <p:nvGraphicFramePr>
          <p:cNvPr id="74756" name="Object 2">
            <a:extLst>
              <a:ext uri="{FF2B5EF4-FFF2-40B4-BE49-F238E27FC236}">
                <a16:creationId xmlns:a16="http://schemas.microsoft.com/office/drawing/2014/main" id="{3F02AF65-9659-7B54-9F4D-6F4B86449776}"/>
              </a:ext>
            </a:extLst>
          </p:cNvPr>
          <p:cNvGraphicFramePr>
            <a:graphicFrameLocks noChangeAspect="1"/>
          </p:cNvGraphicFramePr>
          <p:nvPr/>
        </p:nvGraphicFramePr>
        <p:xfrm>
          <a:off x="3743325" y="188913"/>
          <a:ext cx="1571625" cy="676275"/>
        </p:xfrm>
        <a:graphic>
          <a:graphicData uri="http://schemas.openxmlformats.org/presentationml/2006/ole">
            <mc:AlternateContent xmlns:mc="http://schemas.openxmlformats.org/markup-compatibility/2006">
              <mc:Choice xmlns:v="urn:schemas-microsoft-com:vml" Requires="v">
                <p:oleObj name="公式" r:id="rId3" imgW="888614" imgH="431613" progId="Equation.3">
                  <p:embed/>
                </p:oleObj>
              </mc:Choice>
              <mc:Fallback>
                <p:oleObj name="公式" r:id="rId3" imgW="888614" imgH="43161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188913"/>
                        <a:ext cx="1571625"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7" name="Object 3">
            <a:extLst>
              <a:ext uri="{FF2B5EF4-FFF2-40B4-BE49-F238E27FC236}">
                <a16:creationId xmlns:a16="http://schemas.microsoft.com/office/drawing/2014/main" id="{C366E1A4-880F-7E9E-14D0-038F55A4EEC1}"/>
              </a:ext>
            </a:extLst>
          </p:cNvPr>
          <p:cNvGraphicFramePr>
            <a:graphicFrameLocks noChangeAspect="1"/>
          </p:cNvGraphicFramePr>
          <p:nvPr/>
        </p:nvGraphicFramePr>
        <p:xfrm>
          <a:off x="6011863" y="188913"/>
          <a:ext cx="1468437" cy="668337"/>
        </p:xfrm>
        <a:graphic>
          <a:graphicData uri="http://schemas.openxmlformats.org/presentationml/2006/ole">
            <mc:AlternateContent xmlns:mc="http://schemas.openxmlformats.org/markup-compatibility/2006">
              <mc:Choice xmlns:v="urn:schemas-microsoft-com:vml" Requires="v">
                <p:oleObj name="公式" r:id="rId5" imgW="837836" imgH="431613" progId="Equation.3">
                  <p:embed/>
                </p:oleObj>
              </mc:Choice>
              <mc:Fallback>
                <p:oleObj name="公式" r:id="rId5" imgW="837836" imgH="431613"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188913"/>
                        <a:ext cx="1468437" cy="66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8" name="Rectangle 5">
            <a:extLst>
              <a:ext uri="{FF2B5EF4-FFF2-40B4-BE49-F238E27FC236}">
                <a16:creationId xmlns:a16="http://schemas.microsoft.com/office/drawing/2014/main" id="{68F717E2-9E39-8D16-8787-D65B19F83EF6}"/>
              </a:ext>
            </a:extLst>
          </p:cNvPr>
          <p:cNvSpPr>
            <a:spLocks noChangeArrowheads="1"/>
          </p:cNvSpPr>
          <p:nvPr/>
        </p:nvSpPr>
        <p:spPr bwMode="auto">
          <a:xfrm>
            <a:off x="935038" y="147638"/>
            <a:ext cx="2366962"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例</a:t>
            </a:r>
            <a:r>
              <a:rPr lang="en-US" altLang="zh-CN">
                <a:latin typeface="宋体" panose="02010600030101010101" pitchFamily="2" charset="-122"/>
                <a:ea typeface="Arial Unicode MS" panose="020B0604020202020204" pitchFamily="34" charset="-122"/>
              </a:rPr>
              <a:t>3</a:t>
            </a:r>
            <a:r>
              <a:rPr lang="zh-CN" altLang="en-US">
                <a:latin typeface="宋体" panose="02010600030101010101" pitchFamily="2" charset="-122"/>
                <a:ea typeface="Arial Unicode MS" panose="020B0604020202020204" pitchFamily="34" charset="-122"/>
              </a:rPr>
              <a:t>：计算扇出系数</a:t>
            </a:r>
          </a:p>
        </p:txBody>
      </p:sp>
      <p:pic>
        <p:nvPicPr>
          <p:cNvPr id="74759" name="Picture 6">
            <a:extLst>
              <a:ext uri="{FF2B5EF4-FFF2-40B4-BE49-F238E27FC236}">
                <a16:creationId xmlns:a16="http://schemas.microsoft.com/office/drawing/2014/main" id="{E0F59740-1201-491B-3C9E-F2831D49DA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988" y="4257675"/>
            <a:ext cx="3095625"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0" name="Picture 7">
            <a:extLst>
              <a:ext uri="{FF2B5EF4-FFF2-40B4-BE49-F238E27FC236}">
                <a16:creationId xmlns:a16="http://schemas.microsoft.com/office/drawing/2014/main" id="{1E19DE8A-4CFC-8A72-B8F0-F5FDBE379D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1750" y="4365625"/>
            <a:ext cx="316865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61" name="Text Box 8">
            <a:extLst>
              <a:ext uri="{FF2B5EF4-FFF2-40B4-BE49-F238E27FC236}">
                <a16:creationId xmlns:a16="http://schemas.microsoft.com/office/drawing/2014/main" id="{7AA9FFC9-68D4-CCAF-BC51-E2E8D0D8B2F1}"/>
              </a:ext>
            </a:extLst>
          </p:cNvPr>
          <p:cNvSpPr txBox="1">
            <a:spLocks noChangeArrowheads="1"/>
          </p:cNvSpPr>
          <p:nvPr/>
        </p:nvSpPr>
        <p:spPr bwMode="auto">
          <a:xfrm>
            <a:off x="1008063" y="873125"/>
            <a:ext cx="709295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宋体" panose="02010600030101010101" pitchFamily="2" charset="-122"/>
                <a:ea typeface="Arial Unicode MS" panose="020B0604020202020204" pitchFamily="34" charset="-122"/>
              </a:rPr>
              <a:t>已知：一个</a:t>
            </a:r>
            <a:r>
              <a:rPr lang="en-US" altLang="zh-CN" sz="1800">
                <a:latin typeface="宋体" panose="02010600030101010101" pitchFamily="2" charset="-122"/>
                <a:ea typeface="Arial Unicode MS" panose="020B0604020202020204" pitchFamily="34" charset="-122"/>
              </a:rPr>
              <a:t>TTL</a:t>
            </a:r>
            <a:r>
              <a:rPr lang="zh-CN" altLang="en-US" sz="1800">
                <a:latin typeface="宋体" panose="02010600030101010101" pitchFamily="2" charset="-122"/>
                <a:ea typeface="Arial Unicode MS" panose="020B0604020202020204" pitchFamily="34" charset="-122"/>
              </a:rPr>
              <a:t>与非门的技术参数如下：</a:t>
            </a:r>
          </a:p>
          <a:p>
            <a:pPr eaLnBrk="1" hangingPunct="1">
              <a:spcBef>
                <a:spcPct val="50000"/>
              </a:spcBef>
              <a:buClrTx/>
              <a:buFontTx/>
              <a:buNone/>
            </a:pPr>
            <a:r>
              <a:rPr lang="en-US" altLang="zh-CN" sz="1800">
                <a:latin typeface="宋体" panose="02010600030101010101" pitchFamily="2" charset="-122"/>
                <a:ea typeface="Arial Unicode MS" panose="020B0604020202020204" pitchFamily="34" charset="-122"/>
              </a:rPr>
              <a:t>I</a:t>
            </a:r>
            <a:r>
              <a:rPr lang="en-US" altLang="zh-CN" sz="1800" baseline="-25000">
                <a:latin typeface="宋体" panose="02010600030101010101" pitchFamily="2" charset="-122"/>
                <a:ea typeface="Arial Unicode MS" panose="020B0604020202020204" pitchFamily="34" charset="-122"/>
              </a:rPr>
              <a:t>OL</a:t>
            </a:r>
            <a:r>
              <a:rPr lang="en-US" altLang="zh-CN" sz="1800">
                <a:latin typeface="宋体" panose="02010600030101010101" pitchFamily="2" charset="-122"/>
                <a:ea typeface="Arial Unicode MS" panose="020B0604020202020204" pitchFamily="34" charset="-122"/>
              </a:rPr>
              <a:t>=8mA;I</a:t>
            </a:r>
            <a:r>
              <a:rPr lang="en-US" altLang="zh-CN" sz="1800" baseline="-25000">
                <a:latin typeface="宋体" panose="02010600030101010101" pitchFamily="2" charset="-122"/>
                <a:ea typeface="Arial Unicode MS" panose="020B0604020202020204" pitchFamily="34" charset="-122"/>
              </a:rPr>
              <a:t>IL</a:t>
            </a:r>
            <a:r>
              <a:rPr lang="en-US" altLang="zh-CN" sz="1800">
                <a:latin typeface="宋体" panose="02010600030101010101" pitchFamily="2" charset="-122"/>
                <a:ea typeface="Arial Unicode MS" panose="020B0604020202020204" pitchFamily="34" charset="-122"/>
              </a:rPr>
              <a:t>=-0.4mA; I</a:t>
            </a:r>
            <a:r>
              <a:rPr lang="en-US" altLang="zh-CN" sz="1800" baseline="-25000">
                <a:latin typeface="宋体" panose="02010600030101010101" pitchFamily="2" charset="-122"/>
                <a:ea typeface="Arial Unicode MS" panose="020B0604020202020204" pitchFamily="34" charset="-122"/>
              </a:rPr>
              <a:t>OH</a:t>
            </a:r>
            <a:r>
              <a:rPr lang="en-US" altLang="zh-CN" sz="1800">
                <a:latin typeface="宋体" panose="02010600030101010101" pitchFamily="2" charset="-122"/>
                <a:ea typeface="Arial Unicode MS" panose="020B0604020202020204" pitchFamily="34" charset="-122"/>
              </a:rPr>
              <a:t>=-0.4mA;I</a:t>
            </a:r>
            <a:r>
              <a:rPr lang="en-US" altLang="zh-CN" sz="1800" baseline="-25000">
                <a:latin typeface="宋体" panose="02010600030101010101" pitchFamily="2" charset="-122"/>
                <a:ea typeface="Arial Unicode MS" panose="020B0604020202020204" pitchFamily="34" charset="-122"/>
              </a:rPr>
              <a:t>IH</a:t>
            </a:r>
            <a:r>
              <a:rPr lang="en-US" altLang="zh-CN" sz="1800">
                <a:latin typeface="宋体" panose="02010600030101010101" pitchFamily="2" charset="-122"/>
                <a:ea typeface="Arial Unicode MS" panose="020B0604020202020204" pitchFamily="34" charset="-122"/>
              </a:rPr>
              <a:t>=20uA;</a:t>
            </a:r>
          </a:p>
          <a:p>
            <a:pPr eaLnBrk="1" hangingPunct="1">
              <a:spcBef>
                <a:spcPct val="50000"/>
              </a:spcBef>
              <a:buClrTx/>
              <a:buFontTx/>
              <a:buNone/>
            </a:pPr>
            <a:r>
              <a:rPr lang="zh-CN" altLang="en-US" sz="1800">
                <a:latin typeface="宋体" panose="02010600030101010101" pitchFamily="2" charset="-122"/>
                <a:ea typeface="Arial Unicode MS" panose="020B0604020202020204" pitchFamily="34" charset="-122"/>
              </a:rPr>
              <a:t>它能驱动多少个相同的与非门？</a:t>
            </a:r>
          </a:p>
        </p:txBody>
      </p:sp>
      <p:sp>
        <p:nvSpPr>
          <p:cNvPr id="378889" name="Text Box 9">
            <a:extLst>
              <a:ext uri="{FF2B5EF4-FFF2-40B4-BE49-F238E27FC236}">
                <a16:creationId xmlns:a16="http://schemas.microsoft.com/office/drawing/2014/main" id="{FC64F227-DAE7-C7AB-64A4-27EBF463E52A}"/>
              </a:ext>
            </a:extLst>
          </p:cNvPr>
          <p:cNvSpPr txBox="1">
            <a:spLocks noChangeArrowheads="1"/>
          </p:cNvSpPr>
          <p:nvPr/>
        </p:nvSpPr>
        <p:spPr bwMode="auto">
          <a:xfrm>
            <a:off x="935038" y="2312988"/>
            <a:ext cx="7092950"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zh-CN" altLang="en-US" sz="1800">
                <a:latin typeface="Arial" panose="020B0604020202020204" pitchFamily="34" charset="0"/>
                <a:ea typeface="Arial Unicode MS" panose="020B0604020202020204" pitchFamily="34" charset="-122"/>
              </a:rPr>
              <a:t>解：	</a:t>
            </a:r>
            <a:r>
              <a:rPr lang="en-US" altLang="zh-CN" sz="1800">
                <a:latin typeface="Arial" panose="020B0604020202020204" pitchFamily="34" charset="0"/>
                <a:ea typeface="Arial Unicode MS" panose="020B0604020202020204" pitchFamily="34" charset="-122"/>
              </a:rPr>
              <a:t>N</a:t>
            </a:r>
            <a:r>
              <a:rPr lang="en-US" altLang="zh-CN" sz="1800" baseline="-25000">
                <a:latin typeface="Arial" panose="020B0604020202020204" pitchFamily="34" charset="0"/>
                <a:ea typeface="Arial Unicode MS" panose="020B0604020202020204" pitchFamily="34" charset="-122"/>
              </a:rPr>
              <a:t>OL</a:t>
            </a:r>
            <a:r>
              <a:rPr lang="en-US" altLang="zh-CN" sz="1800">
                <a:latin typeface="Arial" panose="020B0604020202020204" pitchFamily="34" charset="0"/>
                <a:ea typeface="Arial Unicode MS" panose="020B0604020202020204" pitchFamily="34" charset="-122"/>
              </a:rPr>
              <a:t>  =I</a:t>
            </a:r>
            <a:r>
              <a:rPr lang="en-US" altLang="zh-CN" sz="1800" baseline="-25000">
                <a:latin typeface="Arial" panose="020B0604020202020204" pitchFamily="34" charset="0"/>
                <a:ea typeface="Arial Unicode MS" panose="020B0604020202020204" pitchFamily="34" charset="-122"/>
              </a:rPr>
              <a:t>OL </a:t>
            </a:r>
            <a:r>
              <a:rPr lang="en-US" altLang="zh-CN" sz="1800">
                <a:latin typeface="Arial" panose="020B0604020202020204" pitchFamily="34" charset="0"/>
                <a:ea typeface="Arial Unicode MS" panose="020B0604020202020204" pitchFamily="34" charset="-122"/>
              </a:rPr>
              <a:t>/ I</a:t>
            </a:r>
            <a:r>
              <a:rPr lang="en-US" altLang="zh-CN" sz="1800" baseline="-25000">
                <a:latin typeface="Arial" panose="020B0604020202020204" pitchFamily="34" charset="0"/>
                <a:ea typeface="Arial Unicode MS" panose="020B0604020202020204" pitchFamily="34" charset="-122"/>
              </a:rPr>
              <a:t>IL</a:t>
            </a:r>
            <a:r>
              <a:rPr lang="en-US" altLang="zh-CN" sz="1800">
                <a:latin typeface="Arial" panose="020B0604020202020204" pitchFamily="34" charset="0"/>
                <a:ea typeface="Arial Unicode MS" panose="020B0604020202020204" pitchFamily="34" charset="-122"/>
              </a:rPr>
              <a:t>= 8mA / 0.4mA  = 20</a:t>
            </a:r>
          </a:p>
          <a:p>
            <a:pPr eaLnBrk="1" hangingPunct="1">
              <a:spcBef>
                <a:spcPct val="50000"/>
              </a:spcBef>
              <a:buClrTx/>
              <a:buFontTx/>
              <a:buNone/>
            </a:pPr>
            <a:r>
              <a:rPr lang="en-US" altLang="zh-CN" sz="1800">
                <a:latin typeface="Arial" panose="020B0604020202020204" pitchFamily="34" charset="0"/>
                <a:ea typeface="Arial Unicode MS" panose="020B0604020202020204" pitchFamily="34" charset="-122"/>
              </a:rPr>
              <a:t>	N</a:t>
            </a:r>
            <a:r>
              <a:rPr lang="en-US" altLang="zh-CN" sz="1800" baseline="-25000">
                <a:latin typeface="Arial" panose="020B0604020202020204" pitchFamily="34" charset="0"/>
                <a:ea typeface="Arial Unicode MS" panose="020B0604020202020204" pitchFamily="34" charset="-122"/>
              </a:rPr>
              <a:t>OH </a:t>
            </a:r>
            <a:r>
              <a:rPr lang="en-US" altLang="zh-CN" sz="1800">
                <a:latin typeface="Arial" panose="020B0604020202020204" pitchFamily="34" charset="0"/>
                <a:ea typeface="Arial Unicode MS" panose="020B0604020202020204" pitchFamily="34" charset="-122"/>
              </a:rPr>
              <a:t>=I</a:t>
            </a:r>
            <a:r>
              <a:rPr lang="en-US" altLang="zh-CN" sz="1800" baseline="-25000">
                <a:latin typeface="Arial" panose="020B0604020202020204" pitchFamily="34" charset="0"/>
                <a:ea typeface="Arial Unicode MS" panose="020B0604020202020204" pitchFamily="34" charset="-122"/>
              </a:rPr>
              <a:t>OH </a:t>
            </a:r>
            <a:r>
              <a:rPr lang="en-US" altLang="zh-CN" sz="1800">
                <a:latin typeface="Arial" panose="020B0604020202020204" pitchFamily="34" charset="0"/>
                <a:ea typeface="Arial Unicode MS" panose="020B0604020202020204" pitchFamily="34" charset="-122"/>
              </a:rPr>
              <a:t>/ I</a:t>
            </a:r>
            <a:r>
              <a:rPr lang="en-US" altLang="zh-CN" sz="1800" baseline="-25000">
                <a:latin typeface="Arial" panose="020B0604020202020204" pitchFamily="34" charset="0"/>
                <a:ea typeface="Arial Unicode MS" panose="020B0604020202020204" pitchFamily="34" charset="-122"/>
              </a:rPr>
              <a:t>IH</a:t>
            </a:r>
            <a:r>
              <a:rPr lang="en-US" altLang="zh-CN" sz="1800">
                <a:latin typeface="Arial" panose="020B0604020202020204" pitchFamily="34" charset="0"/>
                <a:ea typeface="Arial Unicode MS" panose="020B0604020202020204" pitchFamily="34" charset="-122"/>
              </a:rPr>
              <a:t>= 0.4mA / 20uA = 20 </a:t>
            </a:r>
          </a:p>
          <a:p>
            <a:pPr lvl="1" eaLnBrk="1" hangingPunct="1">
              <a:spcBef>
                <a:spcPct val="50000"/>
              </a:spcBef>
              <a:buClrTx/>
              <a:buFontTx/>
              <a:buNone/>
            </a:pPr>
            <a:r>
              <a:rPr lang="zh-CN" altLang="en-US">
                <a:latin typeface="Arial" panose="020B0604020202020204" pitchFamily="34" charset="0"/>
                <a:ea typeface="Arial Unicode MS" panose="020B0604020202020204" pitchFamily="34" charset="-122"/>
              </a:rPr>
              <a:t>因为： </a:t>
            </a:r>
            <a:r>
              <a:rPr lang="en-US" altLang="zh-CN">
                <a:latin typeface="Arial" panose="020B0604020202020204" pitchFamily="34" charset="0"/>
                <a:ea typeface="Arial Unicode MS" panose="020B0604020202020204" pitchFamily="34" charset="-122"/>
              </a:rPr>
              <a:t>N</a:t>
            </a:r>
            <a:r>
              <a:rPr lang="en-US" altLang="zh-CN" baseline="-25000">
                <a:latin typeface="Arial" panose="020B0604020202020204" pitchFamily="34" charset="0"/>
                <a:ea typeface="Arial Unicode MS" panose="020B0604020202020204" pitchFamily="34" charset="-122"/>
              </a:rPr>
              <a:t>OL</a:t>
            </a:r>
            <a:r>
              <a:rPr lang="en-US" altLang="zh-CN">
                <a:latin typeface="Arial" panose="020B0604020202020204" pitchFamily="34" charset="0"/>
                <a:ea typeface="Arial Unicode MS" panose="020B0604020202020204" pitchFamily="34" charset="-122"/>
              </a:rPr>
              <a:t> =  N</a:t>
            </a:r>
            <a:r>
              <a:rPr lang="en-US" altLang="zh-CN" baseline="-25000">
                <a:latin typeface="Arial" panose="020B0604020202020204" pitchFamily="34" charset="0"/>
                <a:ea typeface="Arial Unicode MS" panose="020B0604020202020204" pitchFamily="34" charset="-122"/>
              </a:rPr>
              <a:t>OH </a:t>
            </a:r>
            <a:r>
              <a:rPr lang="zh-CN" altLang="en-US">
                <a:latin typeface="Arial" panose="020B0604020202020204" pitchFamily="34" charset="0"/>
                <a:ea typeface="Arial Unicode MS" panose="020B0604020202020204" pitchFamily="34" charset="-122"/>
              </a:rPr>
              <a:t>，所以扇出系数为</a:t>
            </a:r>
            <a:r>
              <a:rPr lang="en-US" altLang="zh-CN">
                <a:latin typeface="Arial" panose="020B0604020202020204" pitchFamily="34" charset="0"/>
                <a:ea typeface="Arial Unicode MS" panose="020B0604020202020204" pitchFamily="34" charset="-122"/>
              </a:rPr>
              <a:t>20</a:t>
            </a:r>
            <a:r>
              <a:rPr lang="zh-CN" altLang="en-US">
                <a:latin typeface="Arial" panose="020B0604020202020204" pitchFamily="34" charset="0"/>
                <a:ea typeface="Arial Unicode MS" panose="020B0604020202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8889"/>
                                        </p:tgtEl>
                                        <p:attrNameLst>
                                          <p:attrName>style.visibility</p:attrName>
                                        </p:attrNameLst>
                                      </p:cBhvr>
                                      <p:to>
                                        <p:strVal val="visible"/>
                                      </p:to>
                                    </p:set>
                                    <p:animEffect transition="in" filter="box(in)">
                                      <p:cBhvr>
                                        <p:cTn id="7" dur="500"/>
                                        <p:tgtEl>
                                          <p:spTgt spid="378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9">
            <a:extLst>
              <a:ext uri="{FF2B5EF4-FFF2-40B4-BE49-F238E27FC236}">
                <a16:creationId xmlns:a16="http://schemas.microsoft.com/office/drawing/2014/main" id="{4ED020DB-918F-8305-A7FE-AEBD029F2E70}"/>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D76BA363-B674-4BBE-93B7-E2B0A0403CAA}"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49</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30754" name="Rectangle 2">
            <a:extLst>
              <a:ext uri="{FF2B5EF4-FFF2-40B4-BE49-F238E27FC236}">
                <a16:creationId xmlns:a16="http://schemas.microsoft.com/office/drawing/2014/main" id="{CD00D834-7BD1-6D78-AC70-C9C50584D8CC}"/>
              </a:ext>
            </a:extLst>
          </p:cNvPr>
          <p:cNvSpPr>
            <a:spLocks noGrp="1"/>
          </p:cNvSpPr>
          <p:nvPr>
            <p:ph type="title"/>
          </p:nvPr>
        </p:nvSpPr>
        <p:spPr/>
        <p:txBody>
          <a:bodyPr/>
          <a:lstStyle/>
          <a:p>
            <a:pPr>
              <a:defRPr/>
            </a:pPr>
            <a:r>
              <a:rPr lang="zh-CN" altLang="en-US" sz="2400" cap="none" dirty="0">
                <a:latin typeface="微软雅黑" pitchFamily="34" charset="-122"/>
              </a:rPr>
              <a:t>噪声容限</a:t>
            </a:r>
            <a:endParaRPr lang="en-US" altLang="zh-CN" sz="2400" cap="none" dirty="0">
              <a:latin typeface="微软雅黑" pitchFamily="34" charset="-122"/>
            </a:endParaRPr>
          </a:p>
        </p:txBody>
      </p:sp>
      <p:sp>
        <p:nvSpPr>
          <p:cNvPr id="76804" name="Rectangle 7">
            <a:extLst>
              <a:ext uri="{FF2B5EF4-FFF2-40B4-BE49-F238E27FC236}">
                <a16:creationId xmlns:a16="http://schemas.microsoft.com/office/drawing/2014/main" id="{BE0761D9-7008-7B07-11D5-6D377BDF19B0}"/>
              </a:ext>
            </a:extLst>
          </p:cNvPr>
          <p:cNvSpPr>
            <a:spLocks noChangeArrowheads="1"/>
          </p:cNvSpPr>
          <p:nvPr/>
        </p:nvSpPr>
        <p:spPr bwMode="auto">
          <a:xfrm>
            <a:off x="827088" y="260350"/>
            <a:ext cx="2665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solidFill>
                  <a:srgbClr val="0000FF"/>
                </a:solidFill>
                <a:latin typeface="宋体" panose="02010600030101010101" pitchFamily="2" charset="-122"/>
                <a:ea typeface="Arial Unicode MS" panose="020B0604020202020204" pitchFamily="34" charset="-122"/>
              </a:rPr>
              <a:t>3.4.4 </a:t>
            </a:r>
            <a:r>
              <a:rPr lang="zh-CN" altLang="en-US" sz="2400">
                <a:solidFill>
                  <a:srgbClr val="0000FF"/>
                </a:solidFill>
                <a:latin typeface="宋体" panose="02010600030101010101" pitchFamily="2" charset="-122"/>
                <a:ea typeface="Arial Unicode MS" panose="020B0604020202020204" pitchFamily="34" charset="-122"/>
              </a:rPr>
              <a:t>噪声容限</a:t>
            </a:r>
          </a:p>
        </p:txBody>
      </p:sp>
      <p:sp>
        <p:nvSpPr>
          <p:cNvPr id="76805" name="Rectangle 9">
            <a:extLst>
              <a:ext uri="{FF2B5EF4-FFF2-40B4-BE49-F238E27FC236}">
                <a16:creationId xmlns:a16="http://schemas.microsoft.com/office/drawing/2014/main" id="{24397C56-F50B-FC68-A977-8A96EFC734DE}"/>
              </a:ext>
            </a:extLst>
          </p:cNvPr>
          <p:cNvSpPr>
            <a:spLocks noChangeArrowheads="1"/>
          </p:cNvSpPr>
          <p:nvPr/>
        </p:nvSpPr>
        <p:spPr bwMode="auto">
          <a:xfrm>
            <a:off x="1042988" y="944563"/>
            <a:ext cx="597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a:solidFill>
                  <a:srgbClr val="0000FF"/>
                </a:solidFill>
                <a:latin typeface="宋体" panose="02010600030101010101" pitchFamily="2" charset="-122"/>
                <a:ea typeface="Arial Unicode MS" panose="020B0604020202020204" pitchFamily="34" charset="-122"/>
              </a:rPr>
              <a:t>噪声容限：逻辑电路容忍噪声能力的量度。</a:t>
            </a:r>
            <a:endParaRPr lang="en-US" altLang="zh-CN" sz="2400">
              <a:solidFill>
                <a:srgbClr val="0000FF"/>
              </a:solidFill>
              <a:latin typeface="宋体" panose="02010600030101010101" pitchFamily="2" charset="-122"/>
              <a:ea typeface="Arial Unicode MS" panose="020B0604020202020204" pitchFamily="34" charset="-122"/>
            </a:endParaRPr>
          </a:p>
        </p:txBody>
      </p:sp>
      <p:sp>
        <p:nvSpPr>
          <p:cNvPr id="76806" name="Rectangle 10">
            <a:extLst>
              <a:ext uri="{FF2B5EF4-FFF2-40B4-BE49-F238E27FC236}">
                <a16:creationId xmlns:a16="http://schemas.microsoft.com/office/drawing/2014/main" id="{00843995-43F5-DCEF-05AD-78E0ACD08950}"/>
              </a:ext>
            </a:extLst>
          </p:cNvPr>
          <p:cNvSpPr>
            <a:spLocks noChangeArrowheads="1"/>
          </p:cNvSpPr>
          <p:nvPr/>
        </p:nvSpPr>
        <p:spPr bwMode="auto">
          <a:xfrm>
            <a:off x="1042988" y="1592263"/>
            <a:ext cx="3241675"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描述逻辑电路的抗干扰能力</a:t>
            </a:r>
            <a:endParaRPr lang="en-US" altLang="zh-CN">
              <a:latin typeface="宋体" panose="02010600030101010101" pitchFamily="2" charset="-122"/>
              <a:ea typeface="Arial Unicode MS" panose="020B0604020202020204" pitchFamily="34" charset="-122"/>
            </a:endParaRPr>
          </a:p>
        </p:txBody>
      </p:sp>
      <p:graphicFrame>
        <p:nvGraphicFramePr>
          <p:cNvPr id="330765" name="Object 13">
            <a:extLst>
              <a:ext uri="{FF2B5EF4-FFF2-40B4-BE49-F238E27FC236}">
                <a16:creationId xmlns:a16="http://schemas.microsoft.com/office/drawing/2014/main" id="{687B9B9E-983A-7A22-D877-4DEFE3109CB6}"/>
              </a:ext>
            </a:extLst>
          </p:cNvPr>
          <p:cNvGraphicFramePr>
            <a:graphicFrameLocks noChangeAspect="1"/>
          </p:cNvGraphicFramePr>
          <p:nvPr/>
        </p:nvGraphicFramePr>
        <p:xfrm>
          <a:off x="4464050" y="2205038"/>
          <a:ext cx="3348038" cy="595312"/>
        </p:xfrm>
        <a:graphic>
          <a:graphicData uri="http://schemas.openxmlformats.org/presentationml/2006/ole">
            <mc:AlternateContent xmlns:mc="http://schemas.openxmlformats.org/markup-compatibility/2006">
              <mc:Choice xmlns:v="urn:schemas-microsoft-com:vml" Requires="v">
                <p:oleObj name="Visio" r:id="rId3" imgW="2294092" imgH="407751" progId="Visio.Drawing.11">
                  <p:embed/>
                </p:oleObj>
              </mc:Choice>
              <mc:Fallback>
                <p:oleObj name="Visio" r:id="rId3" imgW="2294092" imgH="407751" progId="Visio.Drawing.11">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050" y="2205038"/>
                        <a:ext cx="3348038"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30766" name="Picture 14">
            <a:extLst>
              <a:ext uri="{FF2B5EF4-FFF2-40B4-BE49-F238E27FC236}">
                <a16:creationId xmlns:a16="http://schemas.microsoft.com/office/drawing/2014/main" id="{569D0543-C616-AF7E-C45B-D97153F0C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3141663"/>
            <a:ext cx="428466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0767" name="Picture 15">
            <a:extLst>
              <a:ext uri="{FF2B5EF4-FFF2-40B4-BE49-F238E27FC236}">
                <a16:creationId xmlns:a16="http://schemas.microsoft.com/office/drawing/2014/main" id="{0ACF933D-7FA7-D8D6-186C-02F925785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3117850"/>
            <a:ext cx="3182938"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768" name="Rectangle 16">
            <a:extLst>
              <a:ext uri="{FF2B5EF4-FFF2-40B4-BE49-F238E27FC236}">
                <a16:creationId xmlns:a16="http://schemas.microsoft.com/office/drawing/2014/main" id="{53214960-C014-7DD4-FFB4-797DB32A5093}"/>
              </a:ext>
            </a:extLst>
          </p:cNvPr>
          <p:cNvSpPr>
            <a:spLocks noChangeArrowheads="1"/>
          </p:cNvSpPr>
          <p:nvPr/>
        </p:nvSpPr>
        <p:spPr bwMode="auto">
          <a:xfrm>
            <a:off x="971550" y="2708275"/>
            <a:ext cx="1463675" cy="406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零噪声容限</a:t>
            </a:r>
            <a:endParaRPr lang="en-US" altLang="zh-CN">
              <a:latin typeface="宋体" panose="02010600030101010101" pitchFamily="2" charset="-122"/>
              <a:ea typeface="Arial Unicode MS" panose="020B0604020202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0765"/>
                                        </p:tgtEl>
                                        <p:attrNameLst>
                                          <p:attrName>style.visibility</p:attrName>
                                        </p:attrNameLst>
                                      </p:cBhvr>
                                      <p:to>
                                        <p:strVal val="visible"/>
                                      </p:to>
                                    </p:set>
                                    <p:animEffect transition="in" filter="box(in)">
                                      <p:cBhvr>
                                        <p:cTn id="7" dur="500"/>
                                        <p:tgtEl>
                                          <p:spTgt spid="3307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30766"/>
                                        </p:tgtEl>
                                        <p:attrNameLst>
                                          <p:attrName>style.visibility</p:attrName>
                                        </p:attrNameLst>
                                      </p:cBhvr>
                                      <p:to>
                                        <p:strVal val="visible"/>
                                      </p:to>
                                    </p:set>
                                    <p:animEffect transition="in" filter="box(in)">
                                      <p:cBhvr>
                                        <p:cTn id="12" dur="500"/>
                                        <p:tgtEl>
                                          <p:spTgt spid="3307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30767"/>
                                        </p:tgtEl>
                                        <p:attrNameLst>
                                          <p:attrName>style.visibility</p:attrName>
                                        </p:attrNameLst>
                                      </p:cBhvr>
                                      <p:to>
                                        <p:strVal val="visible"/>
                                      </p:to>
                                    </p:set>
                                    <p:animEffect transition="in" filter="box(in)">
                                      <p:cBhvr>
                                        <p:cTn id="17" dur="500"/>
                                        <p:tgtEl>
                                          <p:spTgt spid="3307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30768"/>
                                        </p:tgtEl>
                                        <p:attrNameLst>
                                          <p:attrName>style.visibility</p:attrName>
                                        </p:attrNameLst>
                                      </p:cBhvr>
                                      <p:to>
                                        <p:strVal val="visible"/>
                                      </p:to>
                                    </p:set>
                                    <p:animEffect transition="in" filter="box(in)">
                                      <p:cBhvr>
                                        <p:cTn id="22" dur="500"/>
                                        <p:tgtEl>
                                          <p:spTgt spid="330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9">
            <a:extLst>
              <a:ext uri="{FF2B5EF4-FFF2-40B4-BE49-F238E27FC236}">
                <a16:creationId xmlns:a16="http://schemas.microsoft.com/office/drawing/2014/main" id="{A7347DC4-83F1-A2C6-DA7F-473203091FE0}"/>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97308227-4045-4385-A09F-A24E910A4166}"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48162" name="Rectangle 2">
            <a:extLst>
              <a:ext uri="{FF2B5EF4-FFF2-40B4-BE49-F238E27FC236}">
                <a16:creationId xmlns:a16="http://schemas.microsoft.com/office/drawing/2014/main" id="{AFE94DA7-C4BB-7C87-E03A-4866904C9CCE}"/>
              </a:ext>
            </a:extLst>
          </p:cNvPr>
          <p:cNvSpPr>
            <a:spLocks noGrp="1"/>
          </p:cNvSpPr>
          <p:nvPr>
            <p:ph type="title"/>
          </p:nvPr>
        </p:nvSpPr>
        <p:spPr/>
        <p:txBody>
          <a:bodyPr/>
          <a:lstStyle/>
          <a:p>
            <a:pPr>
              <a:defRPr/>
            </a:pPr>
            <a:r>
              <a:rPr lang="en-US" altLang="zh-CN" sz="2400" cap="none" dirty="0"/>
              <a:t>PN</a:t>
            </a:r>
            <a:r>
              <a:rPr lang="zh-CN" altLang="en-US" sz="2400" cap="none" dirty="0"/>
              <a:t>结</a:t>
            </a:r>
          </a:p>
        </p:txBody>
      </p:sp>
      <p:sp>
        <p:nvSpPr>
          <p:cNvPr id="12292" name="矩形 13">
            <a:extLst>
              <a:ext uri="{FF2B5EF4-FFF2-40B4-BE49-F238E27FC236}">
                <a16:creationId xmlns:a16="http://schemas.microsoft.com/office/drawing/2014/main" id="{B74627BB-09A4-9F62-4D3A-9AAC1E694AAB}"/>
              </a:ext>
            </a:extLst>
          </p:cNvPr>
          <p:cNvSpPr>
            <a:spLocks noChangeArrowheads="1"/>
          </p:cNvSpPr>
          <p:nvPr/>
        </p:nvSpPr>
        <p:spPr bwMode="auto">
          <a:xfrm>
            <a:off x="1258888" y="363538"/>
            <a:ext cx="72739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r>
              <a:rPr lang="en-US" altLang="zh-CN">
                <a:solidFill>
                  <a:srgbClr val="FF0000"/>
                </a:solidFill>
                <a:latin typeface="宋体" panose="02010600030101010101" pitchFamily="2" charset="-122"/>
                <a:ea typeface="宋体" panose="02010600030101010101" pitchFamily="2" charset="-122"/>
              </a:rPr>
              <a:t>P(Positive)</a:t>
            </a:r>
            <a:r>
              <a:rPr lang="zh-CN" altLang="en-US">
                <a:solidFill>
                  <a:srgbClr val="FF0000"/>
                </a:solidFill>
                <a:latin typeface="宋体" panose="02010600030101010101" pitchFamily="2" charset="-122"/>
                <a:ea typeface="宋体" panose="02010600030101010101" pitchFamily="2" charset="-122"/>
              </a:rPr>
              <a:t>型半导体</a:t>
            </a:r>
            <a:r>
              <a:rPr lang="zh-CN" altLang="en-US">
                <a:latin typeface="宋体" panose="02010600030101010101" pitchFamily="2" charset="-122"/>
                <a:ea typeface="宋体" panose="02010600030101010101" pitchFamily="2" charset="-122"/>
              </a:rPr>
              <a:t>和</a:t>
            </a:r>
            <a:r>
              <a:rPr lang="en-US" altLang="zh-CN">
                <a:solidFill>
                  <a:srgbClr val="0000FF"/>
                </a:solidFill>
                <a:latin typeface="宋体" panose="02010600030101010101" pitchFamily="2" charset="-122"/>
                <a:ea typeface="宋体" panose="02010600030101010101" pitchFamily="2" charset="-122"/>
              </a:rPr>
              <a:t>N(Negative)</a:t>
            </a:r>
            <a:r>
              <a:rPr lang="zh-CN" altLang="en-US">
                <a:solidFill>
                  <a:srgbClr val="0000FF"/>
                </a:solidFill>
                <a:latin typeface="宋体" panose="02010600030101010101" pitchFamily="2" charset="-122"/>
                <a:ea typeface="宋体" panose="02010600030101010101" pitchFamily="2" charset="-122"/>
              </a:rPr>
              <a:t>型半导体</a:t>
            </a:r>
            <a:r>
              <a:rPr lang="zh-CN" altLang="en-US">
                <a:latin typeface="宋体" panose="02010600030101010101" pitchFamily="2" charset="-122"/>
                <a:ea typeface="宋体" panose="02010600030101010101" pitchFamily="2" charset="-122"/>
              </a:rPr>
              <a:t>构成</a:t>
            </a:r>
            <a:r>
              <a:rPr lang="en-US" altLang="zh-CN">
                <a:latin typeface="宋体" panose="02010600030101010101" pitchFamily="2" charset="-122"/>
                <a:ea typeface="宋体" panose="02010600030101010101" pitchFamily="2" charset="-122"/>
              </a:rPr>
              <a:t>PN</a:t>
            </a:r>
            <a:r>
              <a:rPr lang="zh-CN" altLang="en-US">
                <a:latin typeface="宋体" panose="02010600030101010101" pitchFamily="2" charset="-122"/>
                <a:ea typeface="宋体" panose="02010600030101010101" pitchFamily="2" charset="-122"/>
              </a:rPr>
              <a:t>结以后，会扩散出一个内电场，也叫</a:t>
            </a:r>
            <a:r>
              <a:rPr lang="en-US" altLang="zh-CN">
                <a:solidFill>
                  <a:schemeClr val="accent2"/>
                </a:solidFill>
                <a:latin typeface="宋体" panose="02010600030101010101" pitchFamily="2" charset="-122"/>
                <a:ea typeface="宋体" panose="02010600030101010101" pitchFamily="2" charset="-122"/>
              </a:rPr>
              <a:t>PN</a:t>
            </a:r>
            <a:r>
              <a:rPr lang="zh-CN" altLang="en-US">
                <a:solidFill>
                  <a:schemeClr val="accent2"/>
                </a:solidFill>
                <a:latin typeface="宋体" panose="02010600030101010101" pitchFamily="2" charset="-122"/>
                <a:ea typeface="宋体" panose="02010600030101010101" pitchFamily="2" charset="-122"/>
              </a:rPr>
              <a:t>结</a:t>
            </a:r>
            <a:r>
              <a:rPr lang="zh-CN" altLang="en-US">
                <a:latin typeface="宋体" panose="02010600030101010101" pitchFamily="2" charset="-122"/>
                <a:ea typeface="宋体" panose="02010600030101010101" pitchFamily="2" charset="-122"/>
              </a:rPr>
              <a:t>、阻挡层、耗尽层、空间电荷区。</a:t>
            </a:r>
            <a:endParaRPr lang="zh-CN" altLang="en-US">
              <a:solidFill>
                <a:srgbClr val="0000FF"/>
              </a:solidFill>
              <a:latin typeface="宋体" panose="02010600030101010101" pitchFamily="2" charset="-122"/>
              <a:ea typeface="宋体" panose="02010600030101010101" pitchFamily="2" charset="-122"/>
            </a:endParaRPr>
          </a:p>
        </p:txBody>
      </p:sp>
      <p:pic>
        <p:nvPicPr>
          <p:cNvPr id="12293" name="图片 4">
            <a:extLst>
              <a:ext uri="{FF2B5EF4-FFF2-40B4-BE49-F238E27FC236}">
                <a16:creationId xmlns:a16="http://schemas.microsoft.com/office/drawing/2014/main" id="{7F48A350-CFD8-93D7-AD10-E10670C16A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1449388"/>
            <a:ext cx="572452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9">
            <a:extLst>
              <a:ext uri="{FF2B5EF4-FFF2-40B4-BE49-F238E27FC236}">
                <a16:creationId xmlns:a16="http://schemas.microsoft.com/office/drawing/2014/main" id="{10FECA7C-B3E9-56EE-84A8-2E44BBB0876A}"/>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04D16535-F0E2-472C-96A5-FCAE58BA09FA}"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50</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33826" name="Rectangle 2">
            <a:extLst>
              <a:ext uri="{FF2B5EF4-FFF2-40B4-BE49-F238E27FC236}">
                <a16:creationId xmlns:a16="http://schemas.microsoft.com/office/drawing/2014/main" id="{41925B8F-C186-6CC7-9605-D18683B8A968}"/>
              </a:ext>
            </a:extLst>
          </p:cNvPr>
          <p:cNvSpPr>
            <a:spLocks noGrp="1"/>
          </p:cNvSpPr>
          <p:nvPr>
            <p:ph type="title"/>
          </p:nvPr>
        </p:nvSpPr>
        <p:spPr/>
        <p:txBody>
          <a:bodyPr/>
          <a:lstStyle/>
          <a:p>
            <a:pPr>
              <a:defRPr/>
            </a:pPr>
            <a:r>
              <a:rPr lang="en-US" altLang="zh-CN" sz="2400" cap="none" dirty="0"/>
              <a:t>2.3.4 </a:t>
            </a:r>
            <a:r>
              <a:rPr lang="zh-CN" altLang="en-US" sz="2400" cap="none" dirty="0"/>
              <a:t>噪声容限</a:t>
            </a:r>
          </a:p>
        </p:txBody>
      </p:sp>
      <p:sp>
        <p:nvSpPr>
          <p:cNvPr id="78852" name="Rectangle 4">
            <a:extLst>
              <a:ext uri="{FF2B5EF4-FFF2-40B4-BE49-F238E27FC236}">
                <a16:creationId xmlns:a16="http://schemas.microsoft.com/office/drawing/2014/main" id="{8CDFF7F0-F0ED-F64A-5FEA-75E43750DB80}"/>
              </a:ext>
            </a:extLst>
          </p:cNvPr>
          <p:cNvSpPr>
            <a:spLocks noChangeArrowheads="1"/>
          </p:cNvSpPr>
          <p:nvPr/>
        </p:nvSpPr>
        <p:spPr bwMode="auto">
          <a:xfrm>
            <a:off x="827088" y="-28575"/>
            <a:ext cx="273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solidFill>
                  <a:srgbClr val="0000FF"/>
                </a:solidFill>
                <a:latin typeface="宋体" panose="02010600030101010101" pitchFamily="2" charset="-122"/>
                <a:ea typeface="Arial Unicode MS" panose="020B0604020202020204" pitchFamily="34" charset="-122"/>
              </a:rPr>
              <a:t>3.4.4 </a:t>
            </a:r>
            <a:r>
              <a:rPr lang="zh-CN" altLang="en-US" sz="2400">
                <a:solidFill>
                  <a:srgbClr val="0000FF"/>
                </a:solidFill>
                <a:latin typeface="宋体" panose="02010600030101010101" pitchFamily="2" charset="-122"/>
                <a:ea typeface="Arial Unicode MS" panose="020B0604020202020204" pitchFamily="34" charset="-122"/>
              </a:rPr>
              <a:t>噪声容限</a:t>
            </a:r>
          </a:p>
        </p:txBody>
      </p:sp>
      <p:graphicFrame>
        <p:nvGraphicFramePr>
          <p:cNvPr id="78853" name="Object 6">
            <a:extLst>
              <a:ext uri="{FF2B5EF4-FFF2-40B4-BE49-F238E27FC236}">
                <a16:creationId xmlns:a16="http://schemas.microsoft.com/office/drawing/2014/main" id="{2CDB93E7-4394-A7E1-7E11-97760F0B2BB3}"/>
              </a:ext>
            </a:extLst>
          </p:cNvPr>
          <p:cNvGraphicFramePr>
            <a:graphicFrameLocks noChangeAspect="1"/>
          </p:cNvGraphicFramePr>
          <p:nvPr>
            <p:ph idx="1"/>
          </p:nvPr>
        </p:nvGraphicFramePr>
        <p:xfrm>
          <a:off x="4319588" y="188913"/>
          <a:ext cx="3348037" cy="595312"/>
        </p:xfrm>
        <a:graphic>
          <a:graphicData uri="http://schemas.openxmlformats.org/presentationml/2006/ole">
            <mc:AlternateContent xmlns:mc="http://schemas.openxmlformats.org/markup-compatibility/2006">
              <mc:Choice xmlns:v="urn:schemas-microsoft-com:vml" Requires="v">
                <p:oleObj name="Visio" r:id="rId3" imgW="2294092" imgH="407751" progId="Visio.Drawing.11">
                  <p:embed/>
                </p:oleObj>
              </mc:Choice>
              <mc:Fallback>
                <p:oleObj name="Visio" r:id="rId3" imgW="2294092" imgH="407751"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588" y="188913"/>
                        <a:ext cx="334803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8854" name="Picture 7">
            <a:extLst>
              <a:ext uri="{FF2B5EF4-FFF2-40B4-BE49-F238E27FC236}">
                <a16:creationId xmlns:a16="http://schemas.microsoft.com/office/drawing/2014/main" id="{8020F823-C409-2C83-2437-CBDB07CF8D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63" y="819150"/>
            <a:ext cx="8135937"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832" name="Rectangle 8">
            <a:extLst>
              <a:ext uri="{FF2B5EF4-FFF2-40B4-BE49-F238E27FC236}">
                <a16:creationId xmlns:a16="http://schemas.microsoft.com/office/drawing/2014/main" id="{CF8CBD94-A33B-18A0-F554-9F01C14BCE24}"/>
              </a:ext>
            </a:extLst>
          </p:cNvPr>
          <p:cNvSpPr>
            <a:spLocks/>
          </p:cNvSpPr>
          <p:nvPr/>
        </p:nvSpPr>
        <p:spPr bwMode="auto">
          <a:xfrm>
            <a:off x="827088" y="5194300"/>
            <a:ext cx="79216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nSpc>
                <a:spcPct val="110000"/>
              </a:lnSpc>
              <a:buFont typeface="Wingdings" panose="05000000000000000000" pitchFamily="2" charset="2"/>
              <a:buNone/>
            </a:pPr>
            <a:r>
              <a:rPr lang="en-US" altLang="zh-CN" sz="2800">
                <a:latin typeface="Arial Unicode MS" panose="020B0604020202020204" pitchFamily="34" charset="-122"/>
                <a:ea typeface="Arial Unicode MS" panose="020B0604020202020204" pitchFamily="34" charset="-122"/>
                <a:sym typeface="Symbol" panose="05050102010706020507" pitchFamily="18" charset="2"/>
              </a:rPr>
              <a:t>V</a:t>
            </a:r>
            <a:r>
              <a:rPr lang="en-US" altLang="zh-CN" sz="2800" baseline="-25000">
                <a:latin typeface="Arial Unicode MS" panose="020B0604020202020204" pitchFamily="34" charset="-122"/>
                <a:ea typeface="Arial Unicode MS" panose="020B0604020202020204" pitchFamily="34" charset="-122"/>
              </a:rPr>
              <a:t>NH</a:t>
            </a:r>
            <a:r>
              <a:rPr lang="en-US" altLang="zh-CN" sz="2800">
                <a:latin typeface="Arial Unicode MS" panose="020B0604020202020204" pitchFamily="34" charset="-122"/>
                <a:ea typeface="Arial Unicode MS" panose="020B0604020202020204" pitchFamily="34" charset="-122"/>
              </a:rPr>
              <a:t> = V</a:t>
            </a:r>
            <a:r>
              <a:rPr lang="en-US" altLang="zh-CN" sz="2800" baseline="-25000">
                <a:latin typeface="Arial Unicode MS" panose="020B0604020202020204" pitchFamily="34" charset="-122"/>
                <a:ea typeface="Arial Unicode MS" panose="020B0604020202020204" pitchFamily="34" charset="-122"/>
              </a:rPr>
              <a:t>OH (Min)</a:t>
            </a:r>
            <a:r>
              <a:rPr lang="en-US" altLang="zh-CN" sz="2800">
                <a:latin typeface="Arial Unicode MS" panose="020B0604020202020204" pitchFamily="34" charset="-122"/>
                <a:ea typeface="Arial Unicode MS" panose="020B0604020202020204" pitchFamily="34" charset="-122"/>
              </a:rPr>
              <a:t>-V</a:t>
            </a:r>
            <a:r>
              <a:rPr lang="en-US" altLang="zh-CN" sz="2800" baseline="-25000">
                <a:latin typeface="Arial Unicode MS" panose="020B0604020202020204" pitchFamily="34" charset="-122"/>
                <a:ea typeface="Arial Unicode MS" panose="020B0604020202020204" pitchFamily="34" charset="-122"/>
              </a:rPr>
              <a:t>IH(Min) </a:t>
            </a:r>
            <a:r>
              <a:rPr lang="en-US" altLang="zh-CN" sz="2800">
                <a:latin typeface="Arial Unicode MS" panose="020B0604020202020204" pitchFamily="34" charset="-122"/>
                <a:ea typeface="Arial Unicode MS" panose="020B0604020202020204" pitchFamily="34" charset="-122"/>
              </a:rPr>
              <a:t>= 2.7V - 2.0V = 0.7V</a:t>
            </a:r>
            <a:endParaRPr lang="en-US" altLang="zh-CN" sz="2800">
              <a:latin typeface="Arial Unicode MS" panose="020B0604020202020204" pitchFamily="34" charset="-122"/>
              <a:ea typeface="Arial Unicode MS" panose="020B0604020202020204" pitchFamily="34" charset="-122"/>
              <a:sym typeface="Symbol" panose="05050102010706020507" pitchFamily="18" charset="2"/>
            </a:endParaRPr>
          </a:p>
          <a:p>
            <a:pPr>
              <a:lnSpc>
                <a:spcPct val="110000"/>
              </a:lnSpc>
              <a:buFont typeface="Wingdings" panose="05000000000000000000" pitchFamily="2" charset="2"/>
              <a:buNone/>
            </a:pPr>
            <a:r>
              <a:rPr lang="en-US" altLang="zh-CN" sz="2800">
                <a:latin typeface="Arial Unicode MS" panose="020B0604020202020204" pitchFamily="34" charset="-122"/>
                <a:ea typeface="Arial Unicode MS" panose="020B0604020202020204" pitchFamily="34" charset="-122"/>
                <a:sym typeface="Symbol" panose="05050102010706020507" pitchFamily="18" charset="2"/>
              </a:rPr>
              <a:t>V</a:t>
            </a:r>
            <a:r>
              <a:rPr lang="en-US" altLang="zh-CN" sz="2800" baseline="-25000">
                <a:latin typeface="Arial Unicode MS" panose="020B0604020202020204" pitchFamily="34" charset="-122"/>
                <a:ea typeface="Arial Unicode MS" panose="020B0604020202020204" pitchFamily="34" charset="-122"/>
              </a:rPr>
              <a:t>NL </a:t>
            </a:r>
            <a:r>
              <a:rPr lang="en-US" altLang="zh-CN" sz="2800">
                <a:latin typeface="Arial Unicode MS" panose="020B0604020202020204" pitchFamily="34" charset="-122"/>
                <a:ea typeface="Arial Unicode MS" panose="020B0604020202020204" pitchFamily="34" charset="-122"/>
              </a:rPr>
              <a:t>= V</a:t>
            </a:r>
            <a:r>
              <a:rPr lang="en-US" altLang="zh-CN" sz="2800" baseline="-25000">
                <a:latin typeface="Arial Unicode MS" panose="020B0604020202020204" pitchFamily="34" charset="-122"/>
                <a:ea typeface="Arial Unicode MS" panose="020B0604020202020204" pitchFamily="34" charset="-122"/>
              </a:rPr>
              <a:t>IL (Max)</a:t>
            </a:r>
            <a:r>
              <a:rPr lang="en-US" altLang="zh-CN" sz="2800">
                <a:latin typeface="Arial Unicode MS" panose="020B0604020202020204" pitchFamily="34" charset="-122"/>
                <a:ea typeface="Arial Unicode MS" panose="020B0604020202020204" pitchFamily="34" charset="-122"/>
              </a:rPr>
              <a:t>-V</a:t>
            </a:r>
            <a:r>
              <a:rPr lang="en-US" altLang="zh-CN" sz="2800" baseline="-25000">
                <a:latin typeface="Arial Unicode MS" panose="020B0604020202020204" pitchFamily="34" charset="-122"/>
                <a:ea typeface="Arial Unicode MS" panose="020B0604020202020204" pitchFamily="34" charset="-122"/>
              </a:rPr>
              <a:t>OL(Max) </a:t>
            </a:r>
            <a:r>
              <a:rPr lang="en-US" altLang="zh-CN" sz="2800">
                <a:latin typeface="Arial Unicode MS" panose="020B0604020202020204" pitchFamily="34" charset="-122"/>
                <a:ea typeface="Arial Unicode MS" panose="020B0604020202020204" pitchFamily="34" charset="-122"/>
              </a:rPr>
              <a:t>= 0.8V - 0.5V = 0.3V</a:t>
            </a:r>
            <a:endParaRPr lang="en-US" altLang="zh-CN" sz="2800" baseline="-25000">
              <a:latin typeface="Arial Unicode MS" panose="020B0604020202020204" pitchFamily="34" charset="-122"/>
              <a:ea typeface="Arial Unicode MS" panose="020B0604020202020204" pitchFamily="34" charset="-122"/>
            </a:endParaRPr>
          </a:p>
        </p:txBody>
      </p:sp>
      <p:sp>
        <p:nvSpPr>
          <p:cNvPr id="78856" name="Rectangle 10">
            <a:extLst>
              <a:ext uri="{FF2B5EF4-FFF2-40B4-BE49-F238E27FC236}">
                <a16:creationId xmlns:a16="http://schemas.microsoft.com/office/drawing/2014/main" id="{8A43841C-A393-D3DC-073A-668FFF64A22C}"/>
              </a:ext>
            </a:extLst>
          </p:cNvPr>
          <p:cNvSpPr>
            <a:spLocks noChangeArrowheads="1"/>
          </p:cNvSpPr>
          <p:nvPr/>
        </p:nvSpPr>
        <p:spPr bwMode="auto">
          <a:xfrm>
            <a:off x="971550" y="476250"/>
            <a:ext cx="1717675" cy="406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非零噪声容限</a:t>
            </a:r>
            <a:endParaRPr lang="en-US" altLang="zh-CN">
              <a:latin typeface="宋体" panose="02010600030101010101" pitchFamily="2" charset="-122"/>
              <a:ea typeface="Arial Unicode MS" panose="020B0604020202020204" pitchFamily="34" charset="-122"/>
            </a:endParaRPr>
          </a:p>
        </p:txBody>
      </p:sp>
      <p:sp>
        <p:nvSpPr>
          <p:cNvPr id="333835" name="Rectangle 11">
            <a:extLst>
              <a:ext uri="{FF2B5EF4-FFF2-40B4-BE49-F238E27FC236}">
                <a16:creationId xmlns:a16="http://schemas.microsoft.com/office/drawing/2014/main" id="{5C3FC2C7-7347-5CD8-00A4-0CC6458DE71B}"/>
              </a:ext>
            </a:extLst>
          </p:cNvPr>
          <p:cNvSpPr>
            <a:spLocks/>
          </p:cNvSpPr>
          <p:nvPr/>
        </p:nvSpPr>
        <p:spPr bwMode="auto">
          <a:xfrm>
            <a:off x="935038" y="4329113"/>
            <a:ext cx="7813675" cy="2447925"/>
          </a:xfrm>
          <a:prstGeom prst="rect">
            <a:avLst/>
          </a:prstGeom>
          <a:solidFill>
            <a:srgbClr val="99CCFF"/>
          </a:solidFill>
          <a:ln w="9525">
            <a:solidFill>
              <a:schemeClr val="tx1"/>
            </a:solidFill>
            <a:miter lim="800000"/>
            <a:headEnd/>
            <a:tailEnd/>
          </a:ln>
        </p:spPr>
        <p:txBody>
          <a:bodyPr/>
          <a:lstStyle>
            <a:lvl1pPr marL="273050" indent="-2286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nSpc>
                <a:spcPct val="110000"/>
              </a:lnSpc>
              <a:buFont typeface="Wingdings" panose="05000000000000000000" pitchFamily="2" charset="2"/>
              <a:buNone/>
            </a:pPr>
            <a:r>
              <a:rPr lang="zh-CN" altLang="en-US" sz="1800">
                <a:latin typeface="Arial Unicode MS" panose="020B0604020202020204" pitchFamily="34" charset="-122"/>
                <a:ea typeface="Arial Unicode MS" panose="020B0604020202020204" pitchFamily="34" charset="-122"/>
                <a:sym typeface="Symbol" panose="05050102010706020507" pitchFamily="18" charset="2"/>
              </a:rPr>
              <a:t>输入高电平的噪声容限：</a:t>
            </a:r>
            <a:endParaRPr lang="zh-CN" altLang="en-US" sz="800">
              <a:latin typeface="Arial Unicode MS" panose="020B0604020202020204" pitchFamily="34" charset="-122"/>
              <a:ea typeface="Arial Unicode MS" panose="020B0604020202020204" pitchFamily="34" charset="-122"/>
              <a:sym typeface="Wingdings" panose="05000000000000000000" pitchFamily="2" charset="2"/>
            </a:endParaRPr>
          </a:p>
          <a:p>
            <a:pPr>
              <a:lnSpc>
                <a:spcPct val="110000"/>
              </a:lnSpc>
              <a:buFont typeface="Wingdings" panose="05000000000000000000" pitchFamily="2" charset="2"/>
              <a:buNone/>
            </a:pPr>
            <a:r>
              <a:rPr lang="en-US" altLang="zh-CN">
                <a:solidFill>
                  <a:srgbClr val="0000FF"/>
                </a:solidFill>
                <a:latin typeface="Arial Unicode MS" panose="020B0604020202020204" pitchFamily="34" charset="-122"/>
                <a:ea typeface="Arial Unicode MS" panose="020B0604020202020204" pitchFamily="34" charset="-122"/>
                <a:sym typeface="Symbol" panose="05050102010706020507" pitchFamily="18" charset="2"/>
              </a:rPr>
              <a:t>	V</a:t>
            </a:r>
            <a:r>
              <a:rPr lang="en-US" altLang="zh-CN" baseline="-25000">
                <a:solidFill>
                  <a:srgbClr val="0000FF"/>
                </a:solidFill>
                <a:latin typeface="Arial Unicode MS" panose="020B0604020202020204" pitchFamily="34" charset="-122"/>
                <a:ea typeface="Arial Unicode MS" panose="020B0604020202020204" pitchFamily="34" charset="-122"/>
              </a:rPr>
              <a:t>NH</a:t>
            </a:r>
            <a:r>
              <a:rPr lang="en-US" altLang="zh-CN">
                <a:solidFill>
                  <a:srgbClr val="0000FF"/>
                </a:solidFill>
                <a:latin typeface="Arial Unicode MS" panose="020B0604020202020204" pitchFamily="34" charset="-122"/>
                <a:ea typeface="Arial Unicode MS" panose="020B0604020202020204" pitchFamily="34" charset="-122"/>
              </a:rPr>
              <a:t> = V</a:t>
            </a:r>
            <a:r>
              <a:rPr lang="en-US" altLang="zh-CN" baseline="-25000">
                <a:solidFill>
                  <a:srgbClr val="0000FF"/>
                </a:solidFill>
                <a:latin typeface="Arial Unicode MS" panose="020B0604020202020204" pitchFamily="34" charset="-122"/>
                <a:ea typeface="Arial Unicode MS" panose="020B0604020202020204" pitchFamily="34" charset="-122"/>
              </a:rPr>
              <a:t>OH (Min)</a:t>
            </a:r>
            <a:r>
              <a:rPr lang="en-US" altLang="zh-CN">
                <a:solidFill>
                  <a:srgbClr val="0000FF"/>
                </a:solidFill>
                <a:latin typeface="Arial Unicode MS" panose="020B0604020202020204" pitchFamily="34" charset="-122"/>
                <a:ea typeface="Arial Unicode MS" panose="020B0604020202020204" pitchFamily="34" charset="-122"/>
              </a:rPr>
              <a:t>-V</a:t>
            </a:r>
            <a:r>
              <a:rPr lang="en-US" altLang="zh-CN" baseline="-25000">
                <a:solidFill>
                  <a:srgbClr val="0000FF"/>
                </a:solidFill>
                <a:latin typeface="Arial Unicode MS" panose="020B0604020202020204" pitchFamily="34" charset="-122"/>
                <a:ea typeface="Arial Unicode MS" panose="020B0604020202020204" pitchFamily="34" charset="-122"/>
              </a:rPr>
              <a:t>IH(Min)</a:t>
            </a:r>
          </a:p>
          <a:p>
            <a:pPr>
              <a:lnSpc>
                <a:spcPct val="110000"/>
              </a:lnSpc>
              <a:buFont typeface="Wingdings" panose="05000000000000000000" pitchFamily="2" charset="2"/>
              <a:buNone/>
            </a:pPr>
            <a:r>
              <a:rPr lang="zh-CN" altLang="en-US" sz="1400">
                <a:latin typeface="Arial Unicode MS" panose="020B0604020202020204" pitchFamily="34" charset="-122"/>
                <a:ea typeface="Arial Unicode MS" panose="020B0604020202020204" pitchFamily="34" charset="-122"/>
              </a:rPr>
              <a:t>	 </a:t>
            </a:r>
            <a:r>
              <a:rPr lang="en-US" altLang="zh-CN" sz="1600">
                <a:latin typeface="Arial Unicode MS" panose="020B0604020202020204" pitchFamily="34" charset="-122"/>
                <a:ea typeface="Arial Unicode MS" panose="020B0604020202020204" pitchFamily="34" charset="-122"/>
              </a:rPr>
              <a:t>V</a:t>
            </a:r>
            <a:r>
              <a:rPr lang="en-US" altLang="zh-CN" sz="1600" baseline="-25000">
                <a:latin typeface="Arial Unicode MS" panose="020B0604020202020204" pitchFamily="34" charset="-122"/>
                <a:ea typeface="Arial Unicode MS" panose="020B0604020202020204" pitchFamily="34" charset="-122"/>
              </a:rPr>
              <a:t>NH</a:t>
            </a:r>
            <a:r>
              <a:rPr lang="zh-CN" altLang="en-US" sz="1600">
                <a:latin typeface="Arial Unicode MS" panose="020B0604020202020204" pitchFamily="34" charset="-122"/>
                <a:ea typeface="Arial Unicode MS" panose="020B0604020202020204" pitchFamily="34" charset="-122"/>
                <a:sym typeface="Wingdings" panose="05000000000000000000" pitchFamily="2" charset="2"/>
              </a:rPr>
              <a:t>越大，输入高电平时抗负向干扰能力越强</a:t>
            </a:r>
            <a:r>
              <a:rPr lang="en-US" altLang="zh-CN" sz="1800">
                <a:latin typeface="Arial Unicode MS" panose="020B0604020202020204" pitchFamily="34" charset="-122"/>
                <a:ea typeface="Arial Unicode MS" panose="020B0604020202020204" pitchFamily="34" charset="-122"/>
                <a:sym typeface="Symbol" panose="05050102010706020507" pitchFamily="18" charset="2"/>
              </a:rPr>
              <a:t>	</a:t>
            </a:r>
          </a:p>
          <a:p>
            <a:pPr>
              <a:lnSpc>
                <a:spcPct val="110000"/>
              </a:lnSpc>
              <a:buFont typeface="Wingdings" panose="05000000000000000000" pitchFamily="2" charset="2"/>
              <a:buNone/>
            </a:pPr>
            <a:r>
              <a:rPr lang="zh-CN" altLang="en-US" sz="600">
                <a:latin typeface="Arial Unicode MS" panose="020B0604020202020204" pitchFamily="34" charset="-122"/>
                <a:ea typeface="Arial Unicode MS" panose="020B0604020202020204" pitchFamily="34" charset="-122"/>
                <a:sym typeface="Symbol" panose="05050102010706020507" pitchFamily="18" charset="2"/>
              </a:rPr>
              <a:t>	</a:t>
            </a:r>
          </a:p>
          <a:p>
            <a:pPr>
              <a:lnSpc>
                <a:spcPct val="110000"/>
              </a:lnSpc>
              <a:buFont typeface="Wingdings" panose="05000000000000000000" pitchFamily="2" charset="2"/>
              <a:buNone/>
            </a:pPr>
            <a:r>
              <a:rPr lang="zh-CN" altLang="en-US" sz="1800">
                <a:latin typeface="Arial Unicode MS" panose="020B0604020202020204" pitchFamily="34" charset="-122"/>
                <a:ea typeface="Arial Unicode MS" panose="020B0604020202020204" pitchFamily="34" charset="-122"/>
                <a:sym typeface="Symbol" panose="05050102010706020507" pitchFamily="18" charset="2"/>
              </a:rPr>
              <a:t>输入低电平的噪声容限：</a:t>
            </a:r>
          </a:p>
          <a:p>
            <a:pPr>
              <a:lnSpc>
                <a:spcPct val="110000"/>
              </a:lnSpc>
              <a:buFont typeface="Wingdings" panose="05000000000000000000" pitchFamily="2" charset="2"/>
              <a:buNone/>
            </a:pPr>
            <a:r>
              <a:rPr lang="en-US" altLang="zh-CN">
                <a:solidFill>
                  <a:srgbClr val="0000FF"/>
                </a:solidFill>
                <a:latin typeface="Arial Unicode MS" panose="020B0604020202020204" pitchFamily="34" charset="-122"/>
                <a:ea typeface="Arial Unicode MS" panose="020B0604020202020204" pitchFamily="34" charset="-122"/>
                <a:sym typeface="Symbol" panose="05050102010706020507" pitchFamily="18" charset="2"/>
              </a:rPr>
              <a:t>	V</a:t>
            </a:r>
            <a:r>
              <a:rPr lang="en-US" altLang="zh-CN" baseline="-25000">
                <a:solidFill>
                  <a:srgbClr val="0000FF"/>
                </a:solidFill>
                <a:latin typeface="Arial Unicode MS" panose="020B0604020202020204" pitchFamily="34" charset="-122"/>
                <a:ea typeface="Arial Unicode MS" panose="020B0604020202020204" pitchFamily="34" charset="-122"/>
              </a:rPr>
              <a:t>NL </a:t>
            </a:r>
            <a:r>
              <a:rPr lang="en-US" altLang="zh-CN">
                <a:solidFill>
                  <a:srgbClr val="0000FF"/>
                </a:solidFill>
                <a:latin typeface="Arial Unicode MS" panose="020B0604020202020204" pitchFamily="34" charset="-122"/>
                <a:ea typeface="Arial Unicode MS" panose="020B0604020202020204" pitchFamily="34" charset="-122"/>
              </a:rPr>
              <a:t>= V</a:t>
            </a:r>
            <a:r>
              <a:rPr lang="en-US" altLang="zh-CN" baseline="-25000">
                <a:solidFill>
                  <a:srgbClr val="0000FF"/>
                </a:solidFill>
                <a:latin typeface="Arial Unicode MS" panose="020B0604020202020204" pitchFamily="34" charset="-122"/>
                <a:ea typeface="Arial Unicode MS" panose="020B0604020202020204" pitchFamily="34" charset="-122"/>
              </a:rPr>
              <a:t>IL (Max)</a:t>
            </a:r>
            <a:r>
              <a:rPr lang="en-US" altLang="zh-CN">
                <a:solidFill>
                  <a:srgbClr val="0000FF"/>
                </a:solidFill>
                <a:latin typeface="Arial Unicode MS" panose="020B0604020202020204" pitchFamily="34" charset="-122"/>
                <a:ea typeface="Arial Unicode MS" panose="020B0604020202020204" pitchFamily="34" charset="-122"/>
              </a:rPr>
              <a:t>-V</a:t>
            </a:r>
            <a:r>
              <a:rPr lang="en-US" altLang="zh-CN" baseline="-25000">
                <a:solidFill>
                  <a:srgbClr val="0000FF"/>
                </a:solidFill>
                <a:latin typeface="Arial Unicode MS" panose="020B0604020202020204" pitchFamily="34" charset="-122"/>
                <a:ea typeface="Arial Unicode MS" panose="020B0604020202020204" pitchFamily="34" charset="-122"/>
              </a:rPr>
              <a:t>OL(Max)</a:t>
            </a:r>
          </a:p>
          <a:p>
            <a:pPr>
              <a:lnSpc>
                <a:spcPct val="110000"/>
              </a:lnSpc>
              <a:buFont typeface="Wingdings" panose="05000000000000000000" pitchFamily="2" charset="2"/>
              <a:buNone/>
            </a:pPr>
            <a:r>
              <a:rPr lang="zh-CN" altLang="en-US" sz="1400">
                <a:latin typeface="Arial Unicode MS" panose="020B0604020202020204" pitchFamily="34" charset="-122"/>
                <a:ea typeface="Arial Unicode MS" panose="020B0604020202020204" pitchFamily="34" charset="-122"/>
              </a:rPr>
              <a:t>	</a:t>
            </a:r>
            <a:r>
              <a:rPr lang="en-US" altLang="zh-CN" sz="1600">
                <a:latin typeface="Arial Unicode MS" panose="020B0604020202020204" pitchFamily="34" charset="-122"/>
                <a:ea typeface="Arial Unicode MS" panose="020B0604020202020204" pitchFamily="34" charset="-122"/>
              </a:rPr>
              <a:t>V</a:t>
            </a:r>
            <a:r>
              <a:rPr lang="en-US" altLang="zh-CN" sz="1600" baseline="-25000">
                <a:latin typeface="Arial Unicode MS" panose="020B0604020202020204" pitchFamily="34" charset="-122"/>
                <a:ea typeface="Arial Unicode MS" panose="020B0604020202020204" pitchFamily="34" charset="-122"/>
              </a:rPr>
              <a:t>NL</a:t>
            </a:r>
            <a:r>
              <a:rPr lang="zh-CN" altLang="en-US" sz="1600">
                <a:latin typeface="Arial Unicode MS" panose="020B0604020202020204" pitchFamily="34" charset="-122"/>
                <a:ea typeface="Arial Unicode MS" panose="020B0604020202020204" pitchFamily="34" charset="-122"/>
                <a:sym typeface="Wingdings" panose="05000000000000000000" pitchFamily="2" charset="2"/>
              </a:rPr>
              <a:t>越大，输入低电平时抗正向干扰能力越强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3832"/>
                                        </p:tgtEl>
                                        <p:attrNameLst>
                                          <p:attrName>style.visibility</p:attrName>
                                        </p:attrNameLst>
                                      </p:cBhvr>
                                      <p:to>
                                        <p:strVal val="visible"/>
                                      </p:to>
                                    </p:set>
                                    <p:animEffect transition="in" filter="box(in)">
                                      <p:cBhvr>
                                        <p:cTn id="7" dur="500"/>
                                        <p:tgtEl>
                                          <p:spTgt spid="3338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33835"/>
                                        </p:tgtEl>
                                        <p:attrNameLst>
                                          <p:attrName>style.visibility</p:attrName>
                                        </p:attrNameLst>
                                      </p:cBhvr>
                                      <p:to>
                                        <p:strVal val="visible"/>
                                      </p:to>
                                    </p:set>
                                    <p:animEffect transition="in" filter="box(in)">
                                      <p:cBhvr>
                                        <p:cTn id="12" dur="500"/>
                                        <p:tgtEl>
                                          <p:spTgt spid="333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32" grpId="0"/>
      <p:bldP spid="3338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4">
            <a:extLst>
              <a:ext uri="{FF2B5EF4-FFF2-40B4-BE49-F238E27FC236}">
                <a16:creationId xmlns:a16="http://schemas.microsoft.com/office/drawing/2014/main" id="{38115C89-7506-3A98-E3AA-0808492E130E}"/>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0572E706-92B8-485D-9D37-F22D651A762C}"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51</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35874" name="Rectangle 2">
            <a:extLst>
              <a:ext uri="{FF2B5EF4-FFF2-40B4-BE49-F238E27FC236}">
                <a16:creationId xmlns:a16="http://schemas.microsoft.com/office/drawing/2014/main" id="{245C7A1A-EB84-2E11-206E-A3F17212CE5D}"/>
              </a:ext>
            </a:extLst>
          </p:cNvPr>
          <p:cNvSpPr>
            <a:spLocks noGrp="1"/>
          </p:cNvSpPr>
          <p:nvPr>
            <p:ph type="title"/>
          </p:nvPr>
        </p:nvSpPr>
        <p:spPr/>
        <p:txBody>
          <a:bodyPr/>
          <a:lstStyle/>
          <a:p>
            <a:pPr>
              <a:defRPr/>
            </a:pPr>
            <a:r>
              <a:rPr lang="zh-CN" altLang="en-US" sz="2400" cap="none" dirty="0">
                <a:latin typeface="微软雅黑" pitchFamily="34" charset="-122"/>
              </a:rPr>
              <a:t>功耗</a:t>
            </a:r>
          </a:p>
        </p:txBody>
      </p:sp>
      <p:graphicFrame>
        <p:nvGraphicFramePr>
          <p:cNvPr id="80900" name="Object 7">
            <a:extLst>
              <a:ext uri="{FF2B5EF4-FFF2-40B4-BE49-F238E27FC236}">
                <a16:creationId xmlns:a16="http://schemas.microsoft.com/office/drawing/2014/main" id="{12D6A20E-E902-0B6E-FBCF-F55981CF5BDB}"/>
              </a:ext>
            </a:extLst>
          </p:cNvPr>
          <p:cNvGraphicFramePr>
            <a:graphicFrameLocks noChangeAspect="1"/>
          </p:cNvGraphicFramePr>
          <p:nvPr>
            <p:ph sz="half" idx="2"/>
          </p:nvPr>
        </p:nvGraphicFramePr>
        <p:xfrm>
          <a:off x="5667375" y="0"/>
          <a:ext cx="3476625" cy="3008313"/>
        </p:xfrm>
        <a:graphic>
          <a:graphicData uri="http://schemas.openxmlformats.org/presentationml/2006/ole">
            <mc:AlternateContent xmlns:mc="http://schemas.openxmlformats.org/markup-compatibility/2006">
              <mc:Choice xmlns:v="urn:schemas-microsoft-com:vml" Requires="v">
                <p:oleObj name="Visio" r:id="rId2" imgW="3476069" imgH="3008279" progId="Visio.Drawing.11">
                  <p:embed/>
                </p:oleObj>
              </mc:Choice>
              <mc:Fallback>
                <p:oleObj name="Visio" r:id="rId2" imgW="3476069" imgH="3008279" progId="Visio.Drawing.11">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0"/>
                        <a:ext cx="3476625" cy="30083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01" name="Rectangle 8">
            <a:extLst>
              <a:ext uri="{FF2B5EF4-FFF2-40B4-BE49-F238E27FC236}">
                <a16:creationId xmlns:a16="http://schemas.microsoft.com/office/drawing/2014/main" id="{66999099-9838-144F-8530-BD905C7D0B54}"/>
              </a:ext>
            </a:extLst>
          </p:cNvPr>
          <p:cNvSpPr>
            <a:spLocks noChangeArrowheads="1"/>
          </p:cNvSpPr>
          <p:nvPr/>
        </p:nvSpPr>
        <p:spPr bwMode="auto">
          <a:xfrm>
            <a:off x="5580063" y="2600325"/>
            <a:ext cx="27622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0"/>
              </a:spcBef>
              <a:buClrTx/>
              <a:buFontTx/>
              <a:buNone/>
            </a:pPr>
            <a:r>
              <a:rPr lang="en-US" altLang="zh-CN" sz="1400">
                <a:latin typeface="宋体" panose="02010600030101010101" pitchFamily="2" charset="-122"/>
                <a:ea typeface="Arial Unicode MS" panose="020B0604020202020204" pitchFamily="34" charset="-122"/>
              </a:rPr>
              <a:t> 74XX00</a:t>
            </a:r>
            <a:r>
              <a:rPr lang="zh-CN" altLang="en-US" sz="1400">
                <a:latin typeface="宋体" panose="02010600030101010101" pitchFamily="2" charset="-122"/>
                <a:ea typeface="Arial Unicode MS" panose="020B0604020202020204" pitchFamily="34" charset="-122"/>
              </a:rPr>
              <a:t>与非门的电源电压和电流</a:t>
            </a:r>
          </a:p>
        </p:txBody>
      </p:sp>
      <p:sp>
        <p:nvSpPr>
          <p:cNvPr id="80902" name="Rectangle 9">
            <a:extLst>
              <a:ext uri="{FF2B5EF4-FFF2-40B4-BE49-F238E27FC236}">
                <a16:creationId xmlns:a16="http://schemas.microsoft.com/office/drawing/2014/main" id="{16D0DFD6-6185-10CE-A3DD-A29F1C455F1A}"/>
              </a:ext>
            </a:extLst>
          </p:cNvPr>
          <p:cNvSpPr>
            <a:spLocks noChangeArrowheads="1"/>
          </p:cNvSpPr>
          <p:nvPr/>
        </p:nvSpPr>
        <p:spPr bwMode="auto">
          <a:xfrm>
            <a:off x="827088" y="523875"/>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solidFill>
                  <a:srgbClr val="0000FF"/>
                </a:solidFill>
                <a:latin typeface="宋体" panose="02010600030101010101" pitchFamily="2" charset="-122"/>
                <a:ea typeface="Arial Unicode MS" panose="020B0604020202020204" pitchFamily="34" charset="-122"/>
              </a:rPr>
              <a:t>3.4.5 </a:t>
            </a:r>
            <a:r>
              <a:rPr lang="zh-CN" altLang="en-US" sz="2400">
                <a:solidFill>
                  <a:srgbClr val="0000FF"/>
                </a:solidFill>
                <a:latin typeface="宋体" panose="02010600030101010101" pitchFamily="2" charset="-122"/>
                <a:ea typeface="Arial Unicode MS" panose="020B0604020202020204" pitchFamily="34" charset="-122"/>
              </a:rPr>
              <a:t>功耗</a:t>
            </a:r>
          </a:p>
        </p:txBody>
      </p:sp>
      <p:sp>
        <p:nvSpPr>
          <p:cNvPr id="80903" name="Rectangle 11">
            <a:extLst>
              <a:ext uri="{FF2B5EF4-FFF2-40B4-BE49-F238E27FC236}">
                <a16:creationId xmlns:a16="http://schemas.microsoft.com/office/drawing/2014/main" id="{33469AE8-3561-E277-51D6-D40C58E906C2}"/>
              </a:ext>
            </a:extLst>
          </p:cNvPr>
          <p:cNvSpPr>
            <a:spLocks noChangeArrowheads="1"/>
          </p:cNvSpPr>
          <p:nvPr/>
        </p:nvSpPr>
        <p:spPr bwMode="auto">
          <a:xfrm>
            <a:off x="755650" y="1052513"/>
            <a:ext cx="471646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pPr>
            <a:r>
              <a:rPr lang="zh-CN" altLang="en-US">
                <a:latin typeface="宋体" panose="02010600030101010101" pitchFamily="2" charset="-122"/>
                <a:ea typeface="Arial Unicode MS" panose="020B0604020202020204" pitchFamily="34" charset="-122"/>
              </a:rPr>
              <a:t> 逻辑门电路工作时需要一定的电能。</a:t>
            </a:r>
          </a:p>
          <a:p>
            <a:pPr eaLnBrk="1" hangingPunct="1">
              <a:spcBef>
                <a:spcPct val="0"/>
              </a:spcBef>
            </a:pPr>
            <a:r>
              <a:rPr lang="zh-CN" altLang="en-US">
                <a:latin typeface="宋体" panose="02010600030101010101" pitchFamily="2" charset="-122"/>
                <a:ea typeface="Arial Unicode MS" panose="020B0604020202020204" pitchFamily="34" charset="-122"/>
              </a:rPr>
              <a:t> 单位时间内消耗的电能的叫做功耗。</a:t>
            </a:r>
          </a:p>
          <a:p>
            <a:pPr eaLnBrk="1" hangingPunct="1">
              <a:spcBef>
                <a:spcPct val="0"/>
              </a:spcBef>
            </a:pPr>
            <a:r>
              <a:rPr lang="zh-CN" altLang="en-US">
                <a:latin typeface="宋体" panose="02010600030101010101" pitchFamily="2" charset="-122"/>
                <a:ea typeface="Arial Unicode MS" panose="020B0604020202020204" pitchFamily="34" charset="-122"/>
              </a:rPr>
              <a:t> 不同的逻辑器件系列中器件消耗能量 </a:t>
            </a:r>
          </a:p>
          <a:p>
            <a:pPr eaLnBrk="1" hangingPunct="1">
              <a:spcBef>
                <a:spcPct val="0"/>
              </a:spcBef>
              <a:buFont typeface="Wingdings" panose="05000000000000000000" pitchFamily="2" charset="2"/>
              <a:buNone/>
            </a:pPr>
            <a:r>
              <a:rPr lang="zh-CN" altLang="en-US">
                <a:latin typeface="宋体" panose="02010600030101010101" pitchFamily="2" charset="-122"/>
                <a:ea typeface="Arial Unicode MS" panose="020B0604020202020204" pitchFamily="34" charset="-122"/>
              </a:rPr>
              <a:t>   的数值范围不同。</a:t>
            </a:r>
          </a:p>
        </p:txBody>
      </p:sp>
      <p:sp>
        <p:nvSpPr>
          <p:cNvPr id="10" name="Text Box 8">
            <a:extLst>
              <a:ext uri="{FF2B5EF4-FFF2-40B4-BE49-F238E27FC236}">
                <a16:creationId xmlns:a16="http://schemas.microsoft.com/office/drawing/2014/main" id="{D4003AE1-5181-80A4-0FFD-238FB101ADE2}"/>
              </a:ext>
            </a:extLst>
          </p:cNvPr>
          <p:cNvSpPr txBox="1">
            <a:spLocks noChangeArrowheads="1"/>
          </p:cNvSpPr>
          <p:nvPr/>
        </p:nvSpPr>
        <p:spPr bwMode="auto">
          <a:xfrm>
            <a:off x="719138" y="2708275"/>
            <a:ext cx="66246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0"/>
              </a:spcBef>
            </a:pPr>
            <a:r>
              <a:rPr lang="en-US" altLang="zh-CN">
                <a:solidFill>
                  <a:srgbClr val="0000FF"/>
                </a:solidFill>
                <a:latin typeface="宋体" panose="02010600030101010101" pitchFamily="2" charset="-122"/>
                <a:ea typeface="Arial Unicode MS" panose="020B0604020202020204" pitchFamily="34" charset="-122"/>
              </a:rPr>
              <a:t>TTL</a:t>
            </a:r>
            <a:r>
              <a:rPr lang="zh-CN" altLang="en-US">
                <a:latin typeface="宋体" panose="02010600030101010101" pitchFamily="2" charset="-122"/>
                <a:ea typeface="Arial Unicode MS" panose="020B0604020202020204" pitchFamily="34" charset="-122"/>
              </a:rPr>
              <a:t>：  </a:t>
            </a:r>
            <a:r>
              <a:rPr lang="en-US" altLang="zh-CN">
                <a:latin typeface="宋体" panose="02010600030101010101" pitchFamily="2" charset="-122"/>
                <a:ea typeface="Arial Unicode MS" panose="020B0604020202020204" pitchFamily="34" charset="-122"/>
              </a:rPr>
              <a:t>P</a:t>
            </a:r>
            <a:r>
              <a:rPr lang="en-US" altLang="zh-CN" baseline="-25000">
                <a:latin typeface="宋体" panose="02010600030101010101" pitchFamily="2" charset="-122"/>
                <a:ea typeface="Arial Unicode MS" panose="020B0604020202020204" pitchFamily="34" charset="-122"/>
              </a:rPr>
              <a:t>D</a:t>
            </a:r>
            <a:r>
              <a:rPr lang="en-US" altLang="zh-CN">
                <a:latin typeface="宋体" panose="02010600030101010101" pitchFamily="2" charset="-122"/>
                <a:ea typeface="Arial Unicode MS" panose="020B0604020202020204" pitchFamily="34" charset="-122"/>
              </a:rPr>
              <a:t>=V</a:t>
            </a:r>
            <a:r>
              <a:rPr lang="en-US" altLang="zh-CN" baseline="-25000">
                <a:latin typeface="宋体" panose="02010600030101010101" pitchFamily="2" charset="-122"/>
                <a:ea typeface="Arial Unicode MS" panose="020B0604020202020204" pitchFamily="34" charset="-122"/>
              </a:rPr>
              <a:t>CC</a:t>
            </a:r>
            <a:r>
              <a:rPr lang="en-US" altLang="zh-CN">
                <a:latin typeface="宋体" panose="02010600030101010101" pitchFamily="2" charset="-122"/>
                <a:cs typeface="Arial" panose="020B0604020202020204" pitchFamily="34" charset="0"/>
              </a:rPr>
              <a:t>·</a:t>
            </a:r>
            <a:r>
              <a:rPr lang="en-US" altLang="zh-CN">
                <a:latin typeface="宋体" panose="02010600030101010101" pitchFamily="2" charset="-122"/>
                <a:ea typeface="Arial Unicode MS" panose="020B0604020202020204" pitchFamily="34" charset="-122"/>
              </a:rPr>
              <a:t>I</a:t>
            </a:r>
            <a:r>
              <a:rPr lang="en-US" altLang="zh-CN" baseline="-25000">
                <a:latin typeface="宋体" panose="02010600030101010101" pitchFamily="2" charset="-122"/>
                <a:ea typeface="Arial Unicode MS" panose="020B0604020202020204" pitchFamily="34" charset="-122"/>
              </a:rPr>
              <a:t>CC</a:t>
            </a:r>
            <a:r>
              <a:rPr lang="zh-CN" altLang="en-US">
                <a:latin typeface="宋体" panose="02010600030101010101" pitchFamily="2" charset="-122"/>
                <a:ea typeface="Arial Unicode MS" panose="020B0604020202020204" pitchFamily="34" charset="-122"/>
              </a:rPr>
              <a:t>    </a:t>
            </a:r>
          </a:p>
          <a:p>
            <a:pPr eaLnBrk="1" hangingPunct="1">
              <a:lnSpc>
                <a:spcPct val="120000"/>
              </a:lnSpc>
              <a:spcBef>
                <a:spcPct val="0"/>
              </a:spcBef>
              <a:buFont typeface="Wingdings" panose="05000000000000000000" pitchFamily="2" charset="2"/>
              <a:buNone/>
            </a:pPr>
            <a:r>
              <a:rPr lang="zh-CN" altLang="en-US">
                <a:latin typeface="宋体" panose="02010600030101010101" pitchFamily="2" charset="-122"/>
                <a:ea typeface="Arial Unicode MS" panose="020B0604020202020204" pitchFamily="34" charset="-122"/>
              </a:rPr>
              <a:t> 		   </a:t>
            </a:r>
            <a:r>
              <a:rPr lang="en-US" altLang="zh-CN">
                <a:latin typeface="宋体" panose="02010600030101010101" pitchFamily="2" charset="-122"/>
                <a:ea typeface="Arial Unicode MS" panose="020B0604020202020204" pitchFamily="34" charset="-122"/>
              </a:rPr>
              <a:t>V</a:t>
            </a:r>
            <a:r>
              <a:rPr lang="en-US" altLang="zh-CN" baseline="-25000">
                <a:latin typeface="宋体" panose="02010600030101010101" pitchFamily="2" charset="-122"/>
                <a:ea typeface="Arial Unicode MS" panose="020B0604020202020204" pitchFamily="34" charset="-122"/>
              </a:rPr>
              <a:t>CC</a:t>
            </a:r>
            <a:r>
              <a:rPr lang="zh-CN" altLang="en-US">
                <a:latin typeface="宋体" panose="02010600030101010101" pitchFamily="2" charset="-122"/>
                <a:ea typeface="Arial Unicode MS" panose="020B0604020202020204" pitchFamily="34" charset="-122"/>
              </a:rPr>
              <a:t> ：电源总电压</a:t>
            </a:r>
            <a:r>
              <a:rPr lang="en-US" altLang="zh-CN">
                <a:latin typeface="宋体" panose="02010600030101010101" pitchFamily="2" charset="-122"/>
                <a:ea typeface="Arial Unicode MS" panose="020B0604020202020204" pitchFamily="34" charset="-122"/>
              </a:rPr>
              <a:t>  I</a:t>
            </a:r>
            <a:r>
              <a:rPr lang="en-US" altLang="zh-CN" baseline="-25000">
                <a:latin typeface="宋体" panose="02010600030101010101" pitchFamily="2" charset="-122"/>
                <a:ea typeface="Arial Unicode MS" panose="020B0604020202020204" pitchFamily="34" charset="-122"/>
              </a:rPr>
              <a:t>CC</a:t>
            </a:r>
            <a:r>
              <a:rPr lang="zh-CN" altLang="en-US">
                <a:latin typeface="宋体" panose="02010600030101010101" pitchFamily="2" charset="-122"/>
                <a:ea typeface="Arial Unicode MS" panose="020B0604020202020204" pitchFamily="34" charset="-122"/>
              </a:rPr>
              <a:t>：电源总电流</a:t>
            </a:r>
            <a:endParaRPr lang="en-US" altLang="zh-CN">
              <a:latin typeface="宋体" panose="02010600030101010101" pitchFamily="2" charset="-122"/>
              <a:ea typeface="Arial Unicode MS" panose="020B0604020202020204" pitchFamily="34" charset="-122"/>
            </a:endParaRPr>
          </a:p>
          <a:p>
            <a:pPr eaLnBrk="1" hangingPunct="1">
              <a:lnSpc>
                <a:spcPct val="120000"/>
              </a:lnSpc>
              <a:spcBef>
                <a:spcPct val="0"/>
              </a:spcBef>
            </a:pPr>
            <a:r>
              <a:rPr lang="en-US" altLang="zh-CN">
                <a:solidFill>
                  <a:srgbClr val="0000FF"/>
                </a:solidFill>
                <a:latin typeface="宋体" panose="02010600030101010101" pitchFamily="2" charset="-122"/>
                <a:ea typeface="Arial Unicode MS" panose="020B0604020202020204" pitchFamily="34" charset="-122"/>
              </a:rPr>
              <a:t>CMOS</a:t>
            </a:r>
            <a:r>
              <a:rPr lang="zh-CN" altLang="en-US">
                <a:latin typeface="宋体" panose="02010600030101010101" pitchFamily="2" charset="-122"/>
                <a:ea typeface="Arial Unicode MS" panose="020B0604020202020204" pitchFamily="34" charset="-122"/>
              </a:rPr>
              <a:t>： </a:t>
            </a:r>
            <a:r>
              <a:rPr lang="en-US" altLang="zh-CN">
                <a:latin typeface="宋体" panose="02010600030101010101" pitchFamily="2" charset="-122"/>
                <a:ea typeface="Arial Unicode MS" panose="020B0604020202020204" pitchFamily="34" charset="-122"/>
              </a:rPr>
              <a:t>P</a:t>
            </a:r>
            <a:r>
              <a:rPr lang="en-US" altLang="zh-CN" baseline="-25000">
                <a:latin typeface="宋体" panose="02010600030101010101" pitchFamily="2" charset="-122"/>
                <a:ea typeface="Arial Unicode MS" panose="020B0604020202020204" pitchFamily="34" charset="-122"/>
              </a:rPr>
              <a:t>D</a:t>
            </a:r>
            <a:r>
              <a:rPr lang="en-US" altLang="zh-CN">
                <a:latin typeface="宋体" panose="02010600030101010101" pitchFamily="2" charset="-122"/>
                <a:ea typeface="Arial Unicode MS" panose="020B0604020202020204" pitchFamily="34" charset="-122"/>
              </a:rPr>
              <a:t>=V</a:t>
            </a:r>
            <a:r>
              <a:rPr lang="en-US" altLang="zh-CN" baseline="-25000">
                <a:latin typeface="宋体" panose="02010600030101010101" pitchFamily="2" charset="-122"/>
                <a:ea typeface="Arial Unicode MS" panose="020B0604020202020204" pitchFamily="34" charset="-122"/>
              </a:rPr>
              <a:t>CC</a:t>
            </a:r>
            <a:r>
              <a:rPr lang="en-US" altLang="zh-CN">
                <a:latin typeface="宋体" panose="02010600030101010101" pitchFamily="2" charset="-122"/>
                <a:ea typeface="Arial Unicode MS" panose="020B0604020202020204" pitchFamily="34" charset="-122"/>
              </a:rPr>
              <a:t>·I</a:t>
            </a:r>
            <a:r>
              <a:rPr lang="en-US" altLang="zh-CN" baseline="-25000">
                <a:latin typeface="宋体" panose="02010600030101010101" pitchFamily="2" charset="-122"/>
                <a:ea typeface="Arial Unicode MS" panose="020B0604020202020204" pitchFamily="34" charset="-122"/>
              </a:rPr>
              <a:t>T</a:t>
            </a:r>
            <a:r>
              <a:rPr lang="zh-CN" altLang="en-US">
                <a:latin typeface="宋体" panose="02010600030101010101" pitchFamily="2" charset="-122"/>
                <a:ea typeface="Arial Unicode MS" panose="020B0604020202020204" pitchFamily="34" charset="-122"/>
              </a:rPr>
              <a:t>   </a:t>
            </a:r>
            <a:endParaRPr lang="en-US" altLang="zh-CN">
              <a:latin typeface="宋体" panose="02010600030101010101" pitchFamily="2" charset="-122"/>
              <a:ea typeface="Arial Unicode MS" panose="020B0604020202020204" pitchFamily="34" charset="-122"/>
            </a:endParaRPr>
          </a:p>
          <a:p>
            <a:pPr eaLnBrk="1" hangingPunct="1">
              <a:lnSpc>
                <a:spcPct val="120000"/>
              </a:lnSpc>
              <a:spcBef>
                <a:spcPct val="0"/>
              </a:spcBef>
              <a:buFont typeface="Wingdings" panose="05000000000000000000" pitchFamily="2" charset="2"/>
              <a:buNone/>
            </a:pPr>
            <a:r>
              <a:rPr lang="en-US" altLang="zh-CN">
                <a:latin typeface="宋体" panose="02010600030101010101" pitchFamily="2" charset="-122"/>
                <a:ea typeface="Arial Unicode MS" panose="020B0604020202020204" pitchFamily="34" charset="-122"/>
              </a:rPr>
              <a:t> 		   V</a:t>
            </a:r>
            <a:r>
              <a:rPr lang="en-US" altLang="zh-CN" baseline="-25000">
                <a:latin typeface="宋体" panose="02010600030101010101" pitchFamily="2" charset="-122"/>
                <a:ea typeface="Arial Unicode MS" panose="020B0604020202020204" pitchFamily="34" charset="-122"/>
              </a:rPr>
              <a:t>CC</a:t>
            </a:r>
            <a:r>
              <a:rPr lang="en-US" altLang="zh-CN">
                <a:latin typeface="宋体" panose="02010600030101010101" pitchFamily="2" charset="-122"/>
                <a:ea typeface="Arial Unicode MS" panose="020B0604020202020204" pitchFamily="34" charset="-122"/>
              </a:rPr>
              <a:t> </a:t>
            </a:r>
            <a:r>
              <a:rPr lang="zh-CN" altLang="en-US">
                <a:latin typeface="宋体" panose="02010600030101010101" pitchFamily="2" charset="-122"/>
                <a:ea typeface="Arial Unicode MS" panose="020B0604020202020204" pitchFamily="34" charset="-122"/>
              </a:rPr>
              <a:t>：电源总</a:t>
            </a:r>
            <a:r>
              <a:rPr lang="zh-CN" altLang="en-US" sz="1800">
                <a:latin typeface="Arial" panose="020B0604020202020204" pitchFamily="34" charset="0"/>
                <a:ea typeface="Arial Unicode MS" panose="020B0604020202020204" pitchFamily="34" charset="-122"/>
              </a:rPr>
              <a:t>电压     </a:t>
            </a:r>
            <a:r>
              <a:rPr lang="en-US" altLang="zh-CN">
                <a:latin typeface="宋体" panose="02010600030101010101" pitchFamily="2" charset="-122"/>
                <a:ea typeface="Arial Unicode MS" panose="020B0604020202020204" pitchFamily="34" charset="-122"/>
              </a:rPr>
              <a:t>I</a:t>
            </a:r>
            <a:r>
              <a:rPr lang="en-US" altLang="zh-CN" baseline="-25000">
                <a:latin typeface="宋体" panose="02010600030101010101" pitchFamily="2" charset="-122"/>
                <a:ea typeface="Arial Unicode MS" panose="020B0604020202020204" pitchFamily="34" charset="-122"/>
              </a:rPr>
              <a:t>T</a:t>
            </a:r>
            <a:r>
              <a:rPr lang="zh-CN" altLang="en-US">
                <a:latin typeface="宋体" panose="02010600030101010101" pitchFamily="2" charset="-122"/>
                <a:ea typeface="Arial Unicode MS" panose="020B0604020202020204" pitchFamily="34" charset="-122"/>
              </a:rPr>
              <a:t>：静态电流</a:t>
            </a:r>
            <a:r>
              <a:rPr lang="en-US" altLang="zh-CN">
                <a:latin typeface="宋体" panose="02010600030101010101" pitchFamily="2" charset="-122"/>
                <a:ea typeface="Arial Unicode MS" panose="020B0604020202020204" pitchFamily="34" charset="-122"/>
              </a:rPr>
              <a:t>+</a:t>
            </a:r>
            <a:r>
              <a:rPr lang="zh-CN" altLang="en-US">
                <a:latin typeface="宋体" panose="02010600030101010101" pitchFamily="2" charset="-122"/>
                <a:ea typeface="Arial Unicode MS" panose="020B0604020202020204" pitchFamily="34" charset="-122"/>
              </a:rPr>
              <a:t>动态电流</a:t>
            </a:r>
          </a:p>
        </p:txBody>
      </p:sp>
      <p:sp>
        <p:nvSpPr>
          <p:cNvPr id="19" name="矩形 18">
            <a:extLst>
              <a:ext uri="{FF2B5EF4-FFF2-40B4-BE49-F238E27FC236}">
                <a16:creationId xmlns:a16="http://schemas.microsoft.com/office/drawing/2014/main" id="{242FB912-6177-9E03-AE3B-4D8685602852}"/>
              </a:ext>
            </a:extLst>
          </p:cNvPr>
          <p:cNvSpPr>
            <a:spLocks noChangeArrowheads="1"/>
          </p:cNvSpPr>
          <p:nvPr/>
        </p:nvSpPr>
        <p:spPr bwMode="auto">
          <a:xfrm>
            <a:off x="708025" y="4797425"/>
            <a:ext cx="84359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0"/>
              </a:spcBef>
            </a:pPr>
            <a:r>
              <a:rPr lang="en-US" altLang="zh-CN">
                <a:solidFill>
                  <a:schemeClr val="hlink"/>
                </a:solidFill>
                <a:latin typeface="Arial" panose="020B0604020202020204" pitchFamily="34" charset="0"/>
                <a:ea typeface="Arial Unicode MS" panose="020B0604020202020204" pitchFamily="34" charset="-122"/>
              </a:rPr>
              <a:t> TTL</a:t>
            </a:r>
            <a:r>
              <a:rPr lang="zh-CN" altLang="en-US">
                <a:solidFill>
                  <a:schemeClr val="hlink"/>
                </a:solidFill>
                <a:latin typeface="Arial" panose="020B0604020202020204" pitchFamily="34" charset="0"/>
                <a:ea typeface="Arial Unicode MS" panose="020B0604020202020204" pitchFamily="34" charset="-122"/>
              </a:rPr>
              <a:t>器件</a:t>
            </a:r>
            <a:r>
              <a:rPr lang="zh-CN" altLang="en-US">
                <a:latin typeface="Arial" panose="020B0604020202020204" pitchFamily="34" charset="0"/>
                <a:ea typeface="Arial Unicode MS" panose="020B0604020202020204" pitchFamily="34" charset="-122"/>
              </a:rPr>
              <a:t>的</a:t>
            </a:r>
            <a:r>
              <a:rPr lang="en-US" altLang="zh-CN">
                <a:latin typeface="Arial" panose="020B0604020202020204" pitchFamily="34" charset="0"/>
                <a:ea typeface="Arial Unicode MS" panose="020B0604020202020204" pitchFamily="34" charset="-122"/>
              </a:rPr>
              <a:t>I</a:t>
            </a:r>
            <a:r>
              <a:rPr lang="en-US" altLang="zh-CN" baseline="-25000">
                <a:latin typeface="Arial" panose="020B0604020202020204" pitchFamily="34" charset="0"/>
                <a:ea typeface="Arial Unicode MS" panose="020B0604020202020204" pitchFamily="34" charset="-122"/>
              </a:rPr>
              <a:t>CC</a:t>
            </a:r>
            <a:r>
              <a:rPr lang="zh-CN" altLang="en-US">
                <a:latin typeface="Arial" panose="020B0604020202020204" pitchFamily="34" charset="0"/>
                <a:ea typeface="Arial Unicode MS" panose="020B0604020202020204" pitchFamily="34" charset="-122"/>
              </a:rPr>
              <a:t>及功耗</a:t>
            </a:r>
            <a:r>
              <a:rPr lang="zh-CN" altLang="en-US" b="0">
                <a:latin typeface="Arial" panose="020B0604020202020204" pitchFamily="34" charset="0"/>
                <a:ea typeface="Arial Unicode MS" panose="020B0604020202020204" pitchFamily="34" charset="-122"/>
              </a:rPr>
              <a:t>与器件的</a:t>
            </a:r>
            <a:r>
              <a:rPr lang="zh-CN" altLang="en-US">
                <a:solidFill>
                  <a:srgbClr val="0000FF"/>
                </a:solidFill>
                <a:latin typeface="Arial" panose="020B0604020202020204" pitchFamily="34" charset="0"/>
                <a:ea typeface="Arial Unicode MS" panose="020B0604020202020204" pitchFamily="34" charset="-122"/>
              </a:rPr>
              <a:t>输出状态</a:t>
            </a:r>
            <a:r>
              <a:rPr lang="zh-CN" altLang="en-US" b="0">
                <a:latin typeface="Arial" panose="020B0604020202020204" pitchFamily="34" charset="0"/>
                <a:ea typeface="Arial Unicode MS" panose="020B0604020202020204" pitchFamily="34" charset="-122"/>
              </a:rPr>
              <a:t>有关</a:t>
            </a:r>
          </a:p>
          <a:p>
            <a:pPr eaLnBrk="1" hangingPunct="1">
              <a:lnSpc>
                <a:spcPct val="120000"/>
              </a:lnSpc>
              <a:spcBef>
                <a:spcPct val="0"/>
              </a:spcBef>
            </a:pPr>
            <a:r>
              <a:rPr lang="en-US" altLang="zh-CN">
                <a:solidFill>
                  <a:schemeClr val="hlink"/>
                </a:solidFill>
                <a:latin typeface="Arial" panose="020B0604020202020204" pitchFamily="34" charset="0"/>
                <a:ea typeface="Arial Unicode MS" panose="020B0604020202020204" pitchFamily="34" charset="-122"/>
              </a:rPr>
              <a:t> CMOS</a:t>
            </a:r>
            <a:r>
              <a:rPr lang="zh-CN" altLang="en-US">
                <a:solidFill>
                  <a:schemeClr val="hlink"/>
                </a:solidFill>
                <a:latin typeface="Arial" panose="020B0604020202020204" pitchFamily="34" charset="0"/>
                <a:ea typeface="Arial Unicode MS" panose="020B0604020202020204" pitchFamily="34" charset="-122"/>
              </a:rPr>
              <a:t>器件</a:t>
            </a:r>
            <a:r>
              <a:rPr lang="zh-CN" altLang="en-US">
                <a:latin typeface="Arial" panose="020B0604020202020204" pitchFamily="34" charset="0"/>
                <a:ea typeface="Arial Unicode MS" panose="020B0604020202020204" pitchFamily="34" charset="-122"/>
              </a:rPr>
              <a:t>的功耗</a:t>
            </a:r>
            <a:r>
              <a:rPr lang="zh-CN" altLang="en-US" b="0">
                <a:latin typeface="Arial" panose="020B0604020202020204" pitchFamily="34" charset="0"/>
                <a:ea typeface="Arial Unicode MS" panose="020B0604020202020204" pitchFamily="34" charset="-122"/>
              </a:rPr>
              <a:t>与</a:t>
            </a:r>
            <a:r>
              <a:rPr lang="zh-CN" altLang="en-US">
                <a:solidFill>
                  <a:srgbClr val="0000FF"/>
                </a:solidFill>
                <a:latin typeface="Arial" panose="020B0604020202020204" pitchFamily="34" charset="0"/>
                <a:ea typeface="Arial Unicode MS" panose="020B0604020202020204" pitchFamily="34" charset="-122"/>
              </a:rPr>
              <a:t>输出的转换频率</a:t>
            </a:r>
            <a:r>
              <a:rPr lang="zh-CN" altLang="en-US" b="0">
                <a:latin typeface="Arial" panose="020B0604020202020204" pitchFamily="34" charset="0"/>
                <a:ea typeface="Arial Unicode MS" panose="020B0604020202020204" pitchFamily="34" charset="-122"/>
              </a:rPr>
              <a:t>有关</a:t>
            </a:r>
            <a:r>
              <a:rPr lang="en-US" altLang="zh-CN" b="0">
                <a:latin typeface="Arial" panose="020B0604020202020204" pitchFamily="34" charset="0"/>
                <a:ea typeface="Arial Unicode MS" panose="020B0604020202020204" pitchFamily="34" charset="-122"/>
              </a:rPr>
              <a:t>——</a:t>
            </a:r>
            <a:r>
              <a:rPr lang="zh-CN" altLang="en-US">
                <a:latin typeface="Arial" panose="020B0604020202020204" pitchFamily="34" charset="0"/>
                <a:ea typeface="Arial Unicode MS" panose="020B0604020202020204" pitchFamily="34" charset="-122"/>
              </a:rPr>
              <a:t>输出稳定时</a:t>
            </a:r>
            <a:r>
              <a:rPr lang="zh-CN" altLang="en-US" b="0">
                <a:latin typeface="Arial" panose="020B0604020202020204" pitchFamily="34" charset="0"/>
                <a:ea typeface="Arial Unicode MS" panose="020B0604020202020204" pitchFamily="34" charset="-122"/>
              </a:rPr>
              <a:t>功耗很小；</a:t>
            </a:r>
          </a:p>
          <a:p>
            <a:pPr eaLnBrk="1" hangingPunct="1">
              <a:lnSpc>
                <a:spcPct val="120000"/>
              </a:lnSpc>
              <a:spcBef>
                <a:spcPct val="0"/>
              </a:spcBef>
              <a:buFont typeface="Wingdings" panose="05000000000000000000" pitchFamily="2" charset="2"/>
              <a:buNone/>
            </a:pPr>
            <a:r>
              <a:rPr lang="zh-CN" altLang="en-US">
                <a:latin typeface="Arial" panose="020B0604020202020204" pitchFamily="34" charset="0"/>
                <a:ea typeface="Arial Unicode MS" panose="020B0604020202020204" pitchFamily="34" charset="-122"/>
              </a:rPr>
              <a:t>    由有一个状态变为另一个状态时</a:t>
            </a:r>
            <a:r>
              <a:rPr lang="zh-CN" altLang="en-US" b="0">
                <a:latin typeface="Arial" panose="020B0604020202020204" pitchFamily="34" charset="0"/>
                <a:ea typeface="Arial Unicode MS" panose="020B0604020202020204" pitchFamily="34" charset="-122"/>
              </a:rPr>
              <a:t>，有较大电流从电源流出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9">
            <a:extLst>
              <a:ext uri="{FF2B5EF4-FFF2-40B4-BE49-F238E27FC236}">
                <a16:creationId xmlns:a16="http://schemas.microsoft.com/office/drawing/2014/main" id="{FAF4B5B6-2DBB-12D5-BF35-034429B18D6F}"/>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F63BF23A-A08B-4C98-B413-37E8D7A59485}"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52</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36898" name="Rectangle 2">
            <a:extLst>
              <a:ext uri="{FF2B5EF4-FFF2-40B4-BE49-F238E27FC236}">
                <a16:creationId xmlns:a16="http://schemas.microsoft.com/office/drawing/2014/main" id="{6CE3EC91-9BCD-9AA3-2A1D-CDC7E8CAC358}"/>
              </a:ext>
            </a:extLst>
          </p:cNvPr>
          <p:cNvSpPr>
            <a:spLocks noGrp="1"/>
          </p:cNvSpPr>
          <p:nvPr>
            <p:ph type="title"/>
          </p:nvPr>
        </p:nvSpPr>
        <p:spPr/>
        <p:txBody>
          <a:bodyPr/>
          <a:lstStyle/>
          <a:p>
            <a:pPr>
              <a:defRPr/>
            </a:pPr>
            <a:r>
              <a:rPr lang="en-US" altLang="zh-CN" sz="2400" cap="none"/>
              <a:t>1</a:t>
            </a:r>
            <a:r>
              <a:rPr lang="zh-CN" altLang="en-US" sz="2400" cap="none"/>
              <a:t>）</a:t>
            </a:r>
            <a:r>
              <a:rPr lang="en-US" altLang="zh-CN" sz="2400" cap="none"/>
              <a:t>TTL</a:t>
            </a:r>
            <a:r>
              <a:rPr lang="zh-CN" altLang="en-US" sz="2400" cap="none"/>
              <a:t>芯片的功耗</a:t>
            </a:r>
          </a:p>
        </p:txBody>
      </p:sp>
      <p:sp>
        <p:nvSpPr>
          <p:cNvPr id="81924" name="Rectangle 3">
            <a:extLst>
              <a:ext uri="{FF2B5EF4-FFF2-40B4-BE49-F238E27FC236}">
                <a16:creationId xmlns:a16="http://schemas.microsoft.com/office/drawing/2014/main" id="{CDB26365-8E24-85C5-72D4-1713332EDE66}"/>
              </a:ext>
            </a:extLst>
          </p:cNvPr>
          <p:cNvSpPr>
            <a:spLocks noChangeArrowheads="1"/>
          </p:cNvSpPr>
          <p:nvPr/>
        </p:nvSpPr>
        <p:spPr bwMode="auto">
          <a:xfrm>
            <a:off x="971550" y="188913"/>
            <a:ext cx="6337300" cy="442912"/>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nSpc>
                <a:spcPct val="80000"/>
              </a:lnSpc>
              <a:buFont typeface="Wingdings" panose="05000000000000000000" pitchFamily="2" charset="2"/>
              <a:buNone/>
            </a:pPr>
            <a:r>
              <a:rPr lang="en-US" altLang="zh-CN" sz="2800">
                <a:latin typeface="宋体" panose="02010600030101010101" pitchFamily="2" charset="-122"/>
                <a:ea typeface="Arial Unicode MS" panose="020B0604020202020204" pitchFamily="34" charset="-122"/>
              </a:rPr>
              <a:t>1) TTL</a:t>
            </a:r>
            <a:r>
              <a:rPr lang="zh-CN" altLang="en-US" sz="2800">
                <a:latin typeface="宋体" panose="02010600030101010101" pitchFamily="2" charset="-122"/>
                <a:ea typeface="Arial Unicode MS" panose="020B0604020202020204" pitchFamily="34" charset="-122"/>
              </a:rPr>
              <a:t>芯片的功耗</a:t>
            </a:r>
            <a:r>
              <a:rPr lang="en-US" altLang="zh-CN" sz="2800">
                <a:latin typeface="宋体" panose="02010600030101010101" pitchFamily="2" charset="-122"/>
                <a:ea typeface="Arial Unicode MS" panose="020B0604020202020204" pitchFamily="34" charset="-122"/>
              </a:rPr>
              <a:t>: </a:t>
            </a:r>
            <a:r>
              <a:rPr lang="en-US" altLang="zh-CN" sz="2800">
                <a:latin typeface="Arial" panose="020B0604020202020204" pitchFamily="34" charset="0"/>
                <a:ea typeface="Arial Unicode MS" panose="020B0604020202020204" pitchFamily="34" charset="-122"/>
              </a:rPr>
              <a:t>P</a:t>
            </a:r>
            <a:r>
              <a:rPr lang="en-US" altLang="zh-CN" sz="2800" baseline="-25000">
                <a:latin typeface="Arial" panose="020B0604020202020204" pitchFamily="34" charset="0"/>
                <a:ea typeface="Arial Unicode MS" panose="020B0604020202020204" pitchFamily="34" charset="-122"/>
              </a:rPr>
              <a:t>D</a:t>
            </a:r>
            <a:r>
              <a:rPr lang="en-US" altLang="zh-CN" sz="2800">
                <a:latin typeface="Arial" panose="020B0604020202020204" pitchFamily="34" charset="0"/>
                <a:ea typeface="Arial Unicode MS" panose="020B0604020202020204" pitchFamily="34" charset="-122"/>
              </a:rPr>
              <a:t>=V</a:t>
            </a:r>
            <a:r>
              <a:rPr lang="en-US" altLang="zh-CN" sz="2800" baseline="-25000">
                <a:latin typeface="Arial" panose="020B0604020202020204" pitchFamily="34" charset="0"/>
                <a:ea typeface="Arial Unicode MS" panose="020B0604020202020204" pitchFamily="34" charset="-122"/>
              </a:rPr>
              <a:t>CC</a:t>
            </a:r>
            <a:r>
              <a:rPr lang="en-US" altLang="zh-CN" sz="2800">
                <a:latin typeface="Arial Unicode MS" panose="020B0604020202020204" pitchFamily="34" charset="-122"/>
                <a:ea typeface="Arial Unicode MS" panose="020B0604020202020204" pitchFamily="34" charset="-122"/>
              </a:rPr>
              <a:t>·</a:t>
            </a:r>
            <a:r>
              <a:rPr lang="en-US" altLang="zh-CN" sz="2800">
                <a:latin typeface="Arial" panose="020B0604020202020204" pitchFamily="34" charset="0"/>
                <a:ea typeface="Arial Unicode MS" panose="020B0604020202020204" pitchFamily="34" charset="-122"/>
              </a:rPr>
              <a:t>I</a:t>
            </a:r>
            <a:r>
              <a:rPr lang="en-US" altLang="zh-CN" sz="2800" baseline="-25000">
                <a:latin typeface="Arial" panose="020B0604020202020204" pitchFamily="34" charset="0"/>
                <a:ea typeface="Arial Unicode MS" panose="020B0604020202020204" pitchFamily="34" charset="-122"/>
              </a:rPr>
              <a:t>CC</a:t>
            </a:r>
            <a:r>
              <a:rPr lang="zh-CN" altLang="en-US" sz="2800">
                <a:latin typeface="Arial" panose="020B0604020202020204" pitchFamily="34" charset="0"/>
                <a:ea typeface="Arial Unicode MS" panose="020B0604020202020204" pitchFamily="34" charset="-122"/>
              </a:rPr>
              <a:t> </a:t>
            </a:r>
            <a:endParaRPr lang="en-US" altLang="zh-CN" sz="2800">
              <a:latin typeface="Arial" panose="020B0604020202020204" pitchFamily="34" charset="0"/>
              <a:ea typeface="Arial Unicode MS" panose="020B0604020202020204" pitchFamily="34" charset="-122"/>
            </a:endParaRPr>
          </a:p>
        </p:txBody>
      </p:sp>
      <p:sp>
        <p:nvSpPr>
          <p:cNvPr id="336900" name="Rectangle 4">
            <a:extLst>
              <a:ext uri="{FF2B5EF4-FFF2-40B4-BE49-F238E27FC236}">
                <a16:creationId xmlns:a16="http://schemas.microsoft.com/office/drawing/2014/main" id="{94509EF7-B9D8-4245-6878-D376D01F96A4}"/>
              </a:ext>
            </a:extLst>
          </p:cNvPr>
          <p:cNvSpPr>
            <a:spLocks noChangeArrowheads="1"/>
          </p:cNvSpPr>
          <p:nvPr/>
        </p:nvSpPr>
        <p:spPr bwMode="auto">
          <a:xfrm>
            <a:off x="935038" y="765175"/>
            <a:ext cx="7885112" cy="598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zh-CN" b="0">
                <a:latin typeface="宋体" panose="02010600030101010101" pitchFamily="2" charset="-122"/>
                <a:ea typeface="Arial Unicode MS" panose="020B0604020202020204" pitchFamily="34" charset="-122"/>
              </a:rPr>
              <a:t>I</a:t>
            </a:r>
            <a:r>
              <a:rPr lang="zh-CN" altLang="zh-CN" b="0" baseline="-25000">
                <a:latin typeface="宋体" panose="02010600030101010101" pitchFamily="2" charset="-122"/>
                <a:ea typeface="Arial Unicode MS" panose="020B0604020202020204" pitchFamily="34" charset="-122"/>
              </a:rPr>
              <a:t>CCH</a:t>
            </a:r>
            <a:r>
              <a:rPr lang="zh-CN" altLang="en-US" b="0">
                <a:latin typeface="宋体" panose="02010600030101010101" pitchFamily="2" charset="-122"/>
                <a:ea typeface="Arial Unicode MS" panose="020B0604020202020204" pitchFamily="34" charset="-122"/>
              </a:rPr>
              <a:t>：  </a:t>
            </a:r>
            <a:r>
              <a:rPr lang="zh-CN" altLang="zh-CN" b="0">
                <a:latin typeface="宋体" panose="02010600030101010101" pitchFamily="2" charset="-122"/>
                <a:ea typeface="Arial Unicode MS" panose="020B0604020202020204" pitchFamily="34" charset="-122"/>
              </a:rPr>
              <a:t>所有输出全为高时TTL器件的电源电</a:t>
            </a:r>
            <a:r>
              <a:rPr lang="zh-CN" altLang="en-US" b="0">
                <a:latin typeface="宋体" panose="02010600030101010101" pitchFamily="2" charset="-122"/>
                <a:ea typeface="Arial Unicode MS" panose="020B0604020202020204" pitchFamily="34" charset="-122"/>
              </a:rPr>
              <a:t>流</a:t>
            </a:r>
            <a:r>
              <a:rPr lang="zh-CN" altLang="zh-CN" b="0">
                <a:latin typeface="宋体" panose="02010600030101010101" pitchFamily="2" charset="-122"/>
                <a:ea typeface="Arial Unicode MS" panose="020B0604020202020204" pitchFamily="34" charset="-122"/>
              </a:rPr>
              <a:t>。</a:t>
            </a:r>
          </a:p>
          <a:p>
            <a:pPr eaLnBrk="1" hangingPunct="1">
              <a:spcBef>
                <a:spcPct val="0"/>
              </a:spcBef>
              <a:buClrTx/>
              <a:buFontTx/>
              <a:buNone/>
            </a:pPr>
            <a:r>
              <a:rPr lang="zh-CN" altLang="zh-CN" b="0">
                <a:latin typeface="宋体" panose="02010600030101010101" pitchFamily="2" charset="-122"/>
                <a:ea typeface="Arial Unicode MS" panose="020B0604020202020204" pitchFamily="34" charset="-122"/>
              </a:rPr>
              <a:t>I</a:t>
            </a:r>
            <a:r>
              <a:rPr lang="zh-CN" altLang="zh-CN" b="0" baseline="-25000">
                <a:latin typeface="宋体" panose="02010600030101010101" pitchFamily="2" charset="-122"/>
                <a:ea typeface="Arial Unicode MS" panose="020B0604020202020204" pitchFamily="34" charset="-122"/>
              </a:rPr>
              <a:t>CC</a:t>
            </a:r>
            <a:r>
              <a:rPr lang="zh-CN" altLang="en-US" b="0" baseline="-25000">
                <a:latin typeface="宋体" panose="02010600030101010101" pitchFamily="2" charset="-122"/>
                <a:ea typeface="Arial Unicode MS" panose="020B0604020202020204" pitchFamily="34" charset="-122"/>
              </a:rPr>
              <a:t>L</a:t>
            </a:r>
            <a:r>
              <a:rPr lang="zh-CN" altLang="en-US" b="0">
                <a:latin typeface="宋体" panose="02010600030101010101" pitchFamily="2" charset="-122"/>
                <a:ea typeface="Arial Unicode MS" panose="020B0604020202020204" pitchFamily="34" charset="-122"/>
              </a:rPr>
              <a:t>：  </a:t>
            </a:r>
            <a:r>
              <a:rPr lang="zh-CN" altLang="zh-CN" b="0">
                <a:latin typeface="宋体" panose="02010600030101010101" pitchFamily="2" charset="-122"/>
                <a:ea typeface="Arial Unicode MS" panose="020B0604020202020204" pitchFamily="34" charset="-122"/>
              </a:rPr>
              <a:t>所有输出全为低时TTL器件的电源电</a:t>
            </a:r>
            <a:r>
              <a:rPr lang="zh-CN" altLang="en-US" b="0">
                <a:latin typeface="宋体" panose="02010600030101010101" pitchFamily="2" charset="-122"/>
                <a:ea typeface="Arial Unicode MS" panose="020B0604020202020204" pitchFamily="34" charset="-122"/>
              </a:rPr>
              <a:t>流</a:t>
            </a:r>
            <a:r>
              <a:rPr lang="zh-CN" altLang="zh-CN" b="0">
                <a:latin typeface="宋体" panose="02010600030101010101" pitchFamily="2" charset="-122"/>
                <a:ea typeface="Arial Unicode MS" panose="020B0604020202020204" pitchFamily="34" charset="-122"/>
              </a:rPr>
              <a:t>。</a:t>
            </a:r>
            <a:endParaRPr lang="zh-CN" altLang="en-US" b="0">
              <a:latin typeface="宋体" panose="02010600030101010101" pitchFamily="2" charset="-122"/>
              <a:ea typeface="Arial Unicode MS" panose="020B0604020202020204" pitchFamily="34" charset="-122"/>
            </a:endParaRP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a:t>
            </a: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如果门的输出不全是同一电平，电源电流由下面电流给出：</a:t>
            </a: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a:t>
            </a:r>
          </a:p>
          <a:p>
            <a:pPr eaLnBrk="1" hangingPunct="1">
              <a:spcBef>
                <a:spcPct val="0"/>
              </a:spcBef>
              <a:buClrTx/>
              <a:buFontTx/>
              <a:buNone/>
            </a:pPr>
            <a:endParaRPr lang="zh-CN" altLang="en-US" b="0">
              <a:latin typeface="宋体" panose="02010600030101010101" pitchFamily="2" charset="-122"/>
              <a:ea typeface="Arial Unicode MS" panose="020B0604020202020204" pitchFamily="34" charset="-122"/>
            </a:endParaRPr>
          </a:p>
          <a:p>
            <a:pPr eaLnBrk="1" hangingPunct="1">
              <a:spcBef>
                <a:spcPct val="0"/>
              </a:spcBef>
              <a:buClrTx/>
              <a:buFontTx/>
              <a:buNone/>
            </a:pPr>
            <a:endParaRPr lang="zh-CN" altLang="en-US" b="0">
              <a:latin typeface="宋体" panose="02010600030101010101" pitchFamily="2" charset="-122"/>
              <a:ea typeface="Arial Unicode MS" panose="020B0604020202020204" pitchFamily="34" charset="-122"/>
            </a:endParaRP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其中：	</a:t>
            </a:r>
            <a:r>
              <a:rPr lang="en-US" altLang="zh-CN" b="0">
                <a:latin typeface="宋体" panose="02010600030101010101" pitchFamily="2" charset="-122"/>
                <a:ea typeface="Arial Unicode MS" panose="020B0604020202020204" pitchFamily="34" charset="-122"/>
              </a:rPr>
              <a:t>n</a:t>
            </a:r>
            <a:r>
              <a:rPr lang="zh-CN" altLang="en-US" b="0">
                <a:latin typeface="宋体" panose="02010600030101010101" pitchFamily="2" charset="-122"/>
                <a:ea typeface="Arial Unicode MS" panose="020B0604020202020204" pitchFamily="34" charset="-122"/>
              </a:rPr>
              <a:t>是器件中所有门的总数：</a:t>
            </a: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a:t>
            </a:r>
            <a:r>
              <a:rPr lang="en-US" altLang="zh-CN" b="0">
                <a:latin typeface="宋体" panose="02010600030101010101" pitchFamily="2" charset="-122"/>
                <a:ea typeface="Arial Unicode MS" panose="020B0604020202020204" pitchFamily="34" charset="-122"/>
              </a:rPr>
              <a:t>n</a:t>
            </a:r>
            <a:r>
              <a:rPr lang="en-US" altLang="zh-CN" b="0" baseline="-25000">
                <a:latin typeface="宋体" panose="02010600030101010101" pitchFamily="2" charset="-122"/>
                <a:ea typeface="Arial Unicode MS" panose="020B0604020202020204" pitchFamily="34" charset="-122"/>
              </a:rPr>
              <a:t>H</a:t>
            </a:r>
            <a:r>
              <a:rPr lang="zh-CN" altLang="en-US" b="0">
                <a:latin typeface="宋体" panose="02010600030101010101" pitchFamily="2" charset="-122"/>
                <a:ea typeface="Arial Unicode MS" panose="020B0604020202020204" pitchFamily="34" charset="-122"/>
              </a:rPr>
              <a:t>是输出为高电平的逻辑门的数量</a:t>
            </a: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a:t>
            </a:r>
            <a:r>
              <a:rPr lang="en-US" altLang="zh-CN" b="0">
                <a:latin typeface="宋体" panose="02010600030101010101" pitchFamily="2" charset="-122"/>
                <a:ea typeface="Arial Unicode MS" panose="020B0604020202020204" pitchFamily="34" charset="-122"/>
              </a:rPr>
              <a:t>n</a:t>
            </a:r>
            <a:r>
              <a:rPr lang="en-US" altLang="zh-CN" b="0" baseline="-25000">
                <a:latin typeface="宋体" panose="02010600030101010101" pitchFamily="2" charset="-122"/>
                <a:ea typeface="Arial Unicode MS" panose="020B0604020202020204" pitchFamily="34" charset="-122"/>
              </a:rPr>
              <a:t>L</a:t>
            </a:r>
            <a:r>
              <a:rPr lang="zh-CN" altLang="en-US" b="0">
                <a:latin typeface="宋体" panose="02010600030101010101" pitchFamily="2" charset="-122"/>
                <a:ea typeface="Arial Unicode MS" panose="020B0604020202020204" pitchFamily="34" charset="-122"/>
              </a:rPr>
              <a:t>是输出为低电平的逻辑门的数量</a:t>
            </a:r>
          </a:p>
          <a:p>
            <a:pPr eaLnBrk="1" hangingPunct="1">
              <a:spcBef>
                <a:spcPct val="0"/>
              </a:spcBef>
              <a:buClrTx/>
              <a:buFontTx/>
              <a:buNone/>
            </a:pPr>
            <a:endParaRPr lang="zh-CN" altLang="en-US" b="0">
              <a:latin typeface="宋体" panose="02010600030101010101" pitchFamily="2" charset="-122"/>
              <a:ea typeface="Arial Unicode MS" panose="020B0604020202020204" pitchFamily="34" charset="-122"/>
            </a:endParaRP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a:t>
            </a:r>
            <a:r>
              <a:rPr lang="en-US" altLang="zh-CN" b="0">
                <a:latin typeface="宋体" panose="02010600030101010101" pitchFamily="2" charset="-122"/>
                <a:ea typeface="Arial Unicode MS" panose="020B0604020202020204" pitchFamily="34" charset="-122"/>
              </a:rPr>
              <a:t>TTL</a:t>
            </a:r>
            <a:r>
              <a:rPr lang="zh-CN" altLang="en-US" b="0">
                <a:latin typeface="宋体" panose="02010600030101010101" pitchFamily="2" charset="-122"/>
                <a:ea typeface="Arial Unicode MS" panose="020B0604020202020204" pitchFamily="34" charset="-122"/>
              </a:rPr>
              <a:t>芯片的功耗也与逻辑门输出的</a:t>
            </a:r>
            <a:r>
              <a:rPr lang="zh-CN" altLang="en-US">
                <a:solidFill>
                  <a:srgbClr val="0000FF"/>
                </a:solidFill>
                <a:latin typeface="宋体" panose="02010600030101010101" pitchFamily="2" charset="-122"/>
                <a:ea typeface="Arial Unicode MS" panose="020B0604020202020204" pitchFamily="34" charset="-122"/>
              </a:rPr>
              <a:t>占空比</a:t>
            </a:r>
            <a:r>
              <a:rPr lang="zh-CN" altLang="en-US" b="0">
                <a:latin typeface="宋体" panose="02010600030101010101" pitchFamily="2" charset="-122"/>
                <a:ea typeface="Arial Unicode MS" panose="020B0604020202020204" pitchFamily="34" charset="-122"/>
              </a:rPr>
              <a:t>有关</a:t>
            </a: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a:t>
            </a:r>
            <a:r>
              <a:rPr lang="zh-CN" altLang="en-US">
                <a:solidFill>
                  <a:srgbClr val="0000FF"/>
                </a:solidFill>
                <a:latin typeface="宋体" panose="02010600030101010101" pitchFamily="2" charset="-122"/>
                <a:ea typeface="Arial Unicode MS" panose="020B0604020202020204" pitchFamily="34" charset="-122"/>
              </a:rPr>
              <a:t>占空比（</a:t>
            </a:r>
            <a:r>
              <a:rPr lang="en-US" altLang="zh-CN">
                <a:solidFill>
                  <a:srgbClr val="0000FF"/>
                </a:solidFill>
                <a:latin typeface="宋体" panose="02010600030101010101" pitchFamily="2" charset="-122"/>
                <a:ea typeface="Arial Unicode MS" panose="020B0604020202020204" pitchFamily="34" charset="-122"/>
              </a:rPr>
              <a:t>DC</a:t>
            </a:r>
            <a:r>
              <a:rPr lang="zh-CN" altLang="en-US">
                <a:solidFill>
                  <a:srgbClr val="0000FF"/>
                </a:solidFill>
                <a:latin typeface="宋体" panose="02010600030101010101" pitchFamily="2" charset="-122"/>
                <a:ea typeface="Arial Unicode MS" panose="020B0604020202020204" pitchFamily="34" charset="-122"/>
              </a:rPr>
              <a:t>）</a:t>
            </a:r>
            <a:r>
              <a:rPr lang="zh-CN" altLang="en-US" b="0">
                <a:latin typeface="宋体" panose="02010600030101010101" pitchFamily="2" charset="-122"/>
                <a:ea typeface="Arial Unicode MS" panose="020B0604020202020204" pitchFamily="34" charset="-122"/>
              </a:rPr>
              <a:t>：芯片输出为高电平时的时间比。</a:t>
            </a: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如果假设芯片输出的平均占空比为</a:t>
            </a:r>
            <a:r>
              <a:rPr lang="en-US" altLang="zh-CN" b="0">
                <a:latin typeface="宋体" panose="02010600030101010101" pitchFamily="2" charset="-122"/>
                <a:ea typeface="Arial Unicode MS" panose="020B0604020202020204" pitchFamily="34" charset="-122"/>
              </a:rPr>
              <a:t>50</a:t>
            </a:r>
            <a:r>
              <a:rPr lang="zh-CN" altLang="en-US" b="0">
                <a:latin typeface="宋体" panose="02010600030101010101" pitchFamily="2" charset="-122"/>
                <a:ea typeface="Arial Unicode MS" panose="020B0604020202020204" pitchFamily="34" charset="-122"/>
              </a:rPr>
              <a:t>％，电源电流计算如下：</a:t>
            </a:r>
          </a:p>
          <a:p>
            <a:pPr eaLnBrk="1" hangingPunct="1">
              <a:spcBef>
                <a:spcPct val="0"/>
              </a:spcBef>
              <a:buClrTx/>
              <a:buFontTx/>
              <a:buNone/>
            </a:pPr>
            <a:r>
              <a:rPr lang="zh-CN" altLang="en-US" sz="900" b="0">
                <a:latin typeface="宋体" panose="02010600030101010101" pitchFamily="2" charset="-122"/>
                <a:ea typeface="Arial Unicode MS" panose="020B0604020202020204" pitchFamily="34" charset="-122"/>
              </a:rPr>
              <a:t>	</a:t>
            </a:r>
          </a:p>
          <a:p>
            <a:pPr eaLnBrk="1" hangingPunct="1">
              <a:spcBef>
                <a:spcPct val="0"/>
              </a:spcBef>
              <a:buClrTx/>
              <a:buFontTx/>
              <a:buNone/>
            </a:pPr>
            <a:r>
              <a:rPr lang="en-US" altLang="zh-CN" sz="2400">
                <a:solidFill>
                  <a:srgbClr val="0000FF"/>
                </a:solidFill>
                <a:latin typeface="宋体" panose="02010600030101010101" pitchFamily="2" charset="-122"/>
                <a:ea typeface="Arial Unicode MS" panose="020B0604020202020204" pitchFamily="34" charset="-122"/>
              </a:rPr>
              <a:t>	I</a:t>
            </a:r>
            <a:r>
              <a:rPr lang="en-US" altLang="zh-CN" sz="2400" baseline="-25000">
                <a:solidFill>
                  <a:srgbClr val="0000FF"/>
                </a:solidFill>
                <a:latin typeface="宋体" panose="02010600030101010101" pitchFamily="2" charset="-122"/>
                <a:ea typeface="Arial Unicode MS" panose="020B0604020202020204" pitchFamily="34" charset="-122"/>
              </a:rPr>
              <a:t>CC</a:t>
            </a:r>
            <a:r>
              <a:rPr lang="en-US" altLang="zh-CN" sz="2400">
                <a:solidFill>
                  <a:srgbClr val="0000FF"/>
                </a:solidFill>
                <a:latin typeface="宋体" panose="02010600030101010101" pitchFamily="2" charset="-122"/>
                <a:ea typeface="Arial Unicode MS" panose="020B0604020202020204" pitchFamily="34" charset="-122"/>
              </a:rPr>
              <a:t>=(I</a:t>
            </a:r>
            <a:r>
              <a:rPr lang="en-US" altLang="zh-CN" sz="2400" baseline="-25000">
                <a:solidFill>
                  <a:srgbClr val="0000FF"/>
                </a:solidFill>
                <a:latin typeface="宋体" panose="02010600030101010101" pitchFamily="2" charset="-122"/>
                <a:ea typeface="Arial Unicode MS" panose="020B0604020202020204" pitchFamily="34" charset="-122"/>
              </a:rPr>
              <a:t>CCH </a:t>
            </a:r>
            <a:r>
              <a:rPr lang="en-US" altLang="zh-CN" sz="2400">
                <a:solidFill>
                  <a:srgbClr val="0000FF"/>
                </a:solidFill>
                <a:latin typeface="宋体" panose="02010600030101010101" pitchFamily="2" charset="-122"/>
                <a:ea typeface="Arial Unicode MS" panose="020B0604020202020204" pitchFamily="34" charset="-122"/>
              </a:rPr>
              <a:t>+</a:t>
            </a:r>
            <a:r>
              <a:rPr lang="en-US" altLang="zh-CN" sz="2400" baseline="-25000">
                <a:solidFill>
                  <a:srgbClr val="0000FF"/>
                </a:solidFill>
                <a:latin typeface="宋体" panose="02010600030101010101" pitchFamily="2" charset="-122"/>
                <a:ea typeface="Arial Unicode MS" panose="020B0604020202020204" pitchFamily="34" charset="-122"/>
              </a:rPr>
              <a:t> </a:t>
            </a:r>
            <a:r>
              <a:rPr lang="en-US" altLang="zh-CN" sz="2400">
                <a:solidFill>
                  <a:srgbClr val="0000FF"/>
                </a:solidFill>
                <a:latin typeface="宋体" panose="02010600030101010101" pitchFamily="2" charset="-122"/>
                <a:ea typeface="Arial Unicode MS" panose="020B0604020202020204" pitchFamily="34" charset="-122"/>
              </a:rPr>
              <a:t>I</a:t>
            </a:r>
            <a:r>
              <a:rPr lang="en-US" altLang="zh-CN" sz="2400" baseline="-25000">
                <a:solidFill>
                  <a:srgbClr val="0000FF"/>
                </a:solidFill>
                <a:latin typeface="宋体" panose="02010600030101010101" pitchFamily="2" charset="-122"/>
                <a:ea typeface="Arial Unicode MS" panose="020B0604020202020204" pitchFamily="34" charset="-122"/>
              </a:rPr>
              <a:t>CCL</a:t>
            </a:r>
            <a:r>
              <a:rPr lang="en-US" altLang="zh-CN" sz="2400">
                <a:solidFill>
                  <a:srgbClr val="0000FF"/>
                </a:solidFill>
                <a:latin typeface="宋体" panose="02010600030101010101" pitchFamily="2" charset="-122"/>
                <a:ea typeface="Arial Unicode MS" panose="020B0604020202020204" pitchFamily="34" charset="-122"/>
              </a:rPr>
              <a:t>)/2</a:t>
            </a:r>
          </a:p>
          <a:p>
            <a:pPr eaLnBrk="1" hangingPunct="1">
              <a:spcBef>
                <a:spcPct val="0"/>
              </a:spcBef>
              <a:buClrTx/>
              <a:buFontTx/>
              <a:buNone/>
            </a:pPr>
            <a:endParaRPr lang="zh-CN" altLang="en-US" b="0">
              <a:latin typeface="宋体" panose="02010600030101010101" pitchFamily="2" charset="-122"/>
              <a:ea typeface="Arial Unicode MS" panose="020B0604020202020204" pitchFamily="34" charset="-122"/>
            </a:endParaRPr>
          </a:p>
          <a:p>
            <a:pPr eaLnBrk="1" hangingPunct="1">
              <a:spcBef>
                <a:spcPct val="0"/>
              </a:spcBef>
              <a:buClrTx/>
              <a:buFontTx/>
              <a:buNone/>
            </a:pPr>
            <a:r>
              <a:rPr lang="zh-CN" altLang="en-US" b="0">
                <a:latin typeface="宋体" panose="02010600030101010101" pitchFamily="2" charset="-122"/>
                <a:ea typeface="Arial Unicode MS" panose="020B0604020202020204" pitchFamily="34" charset="-122"/>
              </a:rPr>
              <a:t>   如果输出占空比不是</a:t>
            </a:r>
            <a:r>
              <a:rPr lang="en-US" altLang="zh-CN" b="0">
                <a:latin typeface="宋体" panose="02010600030101010101" pitchFamily="2" charset="-122"/>
                <a:ea typeface="Arial Unicode MS" panose="020B0604020202020204" pitchFamily="34" charset="-122"/>
              </a:rPr>
              <a:t>50</a:t>
            </a:r>
            <a:r>
              <a:rPr lang="zh-CN" altLang="en-US" b="0">
                <a:latin typeface="宋体" panose="02010600030101010101" pitchFamily="2" charset="-122"/>
                <a:ea typeface="Arial Unicode MS" panose="020B0604020202020204" pitchFamily="34" charset="-122"/>
              </a:rPr>
              <a:t>％，电源电流计算如下：</a:t>
            </a:r>
          </a:p>
          <a:p>
            <a:pPr eaLnBrk="1" hangingPunct="1">
              <a:spcBef>
                <a:spcPct val="0"/>
              </a:spcBef>
              <a:buClrTx/>
              <a:buFontTx/>
              <a:buNone/>
            </a:pPr>
            <a:endParaRPr lang="zh-CN" altLang="en-US" sz="1000" b="0">
              <a:latin typeface="宋体" panose="02010600030101010101" pitchFamily="2" charset="-122"/>
              <a:ea typeface="Arial Unicode MS" panose="020B0604020202020204" pitchFamily="34" charset="-122"/>
            </a:endParaRPr>
          </a:p>
          <a:p>
            <a:pPr eaLnBrk="1" hangingPunct="1">
              <a:spcBef>
                <a:spcPct val="0"/>
              </a:spcBef>
              <a:buClrTx/>
              <a:buFontTx/>
              <a:buNone/>
            </a:pPr>
            <a:r>
              <a:rPr lang="en-US" altLang="zh-CN" sz="2400">
                <a:solidFill>
                  <a:srgbClr val="0000FF"/>
                </a:solidFill>
                <a:latin typeface="宋体" panose="02010600030101010101" pitchFamily="2" charset="-122"/>
                <a:ea typeface="Arial Unicode MS" panose="020B0604020202020204" pitchFamily="34" charset="-122"/>
              </a:rPr>
              <a:t>	I</a:t>
            </a:r>
            <a:r>
              <a:rPr lang="en-US" altLang="zh-CN" sz="2400" baseline="-25000">
                <a:solidFill>
                  <a:srgbClr val="0000FF"/>
                </a:solidFill>
                <a:latin typeface="宋体" panose="02010600030101010101" pitchFamily="2" charset="-122"/>
                <a:ea typeface="Arial Unicode MS" panose="020B0604020202020204" pitchFamily="34" charset="-122"/>
              </a:rPr>
              <a:t>CC</a:t>
            </a:r>
            <a:r>
              <a:rPr lang="en-US" altLang="zh-CN" sz="2400">
                <a:solidFill>
                  <a:srgbClr val="0000FF"/>
                </a:solidFill>
                <a:latin typeface="宋体" panose="02010600030101010101" pitchFamily="2" charset="-122"/>
                <a:ea typeface="Arial Unicode MS" panose="020B0604020202020204" pitchFamily="34" charset="-122"/>
              </a:rPr>
              <a:t>=DC </a:t>
            </a:r>
            <a:r>
              <a:rPr lang="en-US" altLang="zh-CN" sz="1800">
                <a:solidFill>
                  <a:srgbClr val="0000FF"/>
                </a:solidFill>
                <a:latin typeface="宋体" panose="02010600030101010101" pitchFamily="2" charset="-122"/>
                <a:ea typeface="Arial Unicode MS" panose="020B0604020202020204" pitchFamily="34" charset="-122"/>
              </a:rPr>
              <a:t>∙</a:t>
            </a:r>
            <a:r>
              <a:rPr lang="en-US" altLang="zh-CN" sz="2400" baseline="-25000">
                <a:solidFill>
                  <a:srgbClr val="0000FF"/>
                </a:solidFill>
                <a:latin typeface="宋体" panose="02010600030101010101" pitchFamily="2" charset="-122"/>
                <a:ea typeface="Arial Unicode MS" panose="020B0604020202020204" pitchFamily="34" charset="-122"/>
              </a:rPr>
              <a:t> </a:t>
            </a:r>
            <a:r>
              <a:rPr lang="en-US" altLang="zh-CN" sz="2400">
                <a:solidFill>
                  <a:srgbClr val="0000FF"/>
                </a:solidFill>
                <a:latin typeface="宋体" panose="02010600030101010101" pitchFamily="2" charset="-122"/>
                <a:ea typeface="Arial Unicode MS" panose="020B0604020202020204" pitchFamily="34" charset="-122"/>
              </a:rPr>
              <a:t>I</a:t>
            </a:r>
            <a:r>
              <a:rPr lang="en-US" altLang="zh-CN" sz="2400" baseline="-25000">
                <a:solidFill>
                  <a:srgbClr val="0000FF"/>
                </a:solidFill>
                <a:latin typeface="宋体" panose="02010600030101010101" pitchFamily="2" charset="-122"/>
                <a:ea typeface="Arial Unicode MS" panose="020B0604020202020204" pitchFamily="34" charset="-122"/>
              </a:rPr>
              <a:t>CCH </a:t>
            </a:r>
            <a:r>
              <a:rPr lang="en-US" altLang="zh-CN" sz="2400">
                <a:solidFill>
                  <a:srgbClr val="0000FF"/>
                </a:solidFill>
                <a:latin typeface="宋体" panose="02010600030101010101" pitchFamily="2" charset="-122"/>
                <a:ea typeface="Arial Unicode MS" panose="020B0604020202020204" pitchFamily="34" charset="-122"/>
              </a:rPr>
              <a:t>+(1-DC) </a:t>
            </a:r>
            <a:r>
              <a:rPr lang="en-US" altLang="zh-CN" sz="1800">
                <a:solidFill>
                  <a:srgbClr val="0000FF"/>
                </a:solidFill>
                <a:latin typeface="宋体" panose="02010600030101010101" pitchFamily="2" charset="-122"/>
                <a:ea typeface="Arial Unicode MS" panose="020B0604020202020204" pitchFamily="34" charset="-122"/>
              </a:rPr>
              <a:t>∙</a:t>
            </a:r>
            <a:r>
              <a:rPr lang="en-US" altLang="zh-CN" sz="2400" baseline="-25000">
                <a:solidFill>
                  <a:srgbClr val="0000FF"/>
                </a:solidFill>
                <a:latin typeface="宋体" panose="02010600030101010101" pitchFamily="2" charset="-122"/>
                <a:ea typeface="Arial Unicode MS" panose="020B0604020202020204" pitchFamily="34" charset="-122"/>
              </a:rPr>
              <a:t> </a:t>
            </a:r>
            <a:r>
              <a:rPr lang="en-US" altLang="zh-CN" sz="2400">
                <a:solidFill>
                  <a:srgbClr val="0000FF"/>
                </a:solidFill>
                <a:latin typeface="宋体" panose="02010600030101010101" pitchFamily="2" charset="-122"/>
                <a:ea typeface="Arial Unicode MS" panose="020B0604020202020204" pitchFamily="34" charset="-122"/>
              </a:rPr>
              <a:t>I</a:t>
            </a:r>
            <a:r>
              <a:rPr lang="en-US" altLang="zh-CN" sz="2400" baseline="-25000">
                <a:solidFill>
                  <a:srgbClr val="0000FF"/>
                </a:solidFill>
                <a:latin typeface="宋体" panose="02010600030101010101" pitchFamily="2" charset="-122"/>
                <a:ea typeface="Arial Unicode MS" panose="020B0604020202020204" pitchFamily="34" charset="-122"/>
              </a:rPr>
              <a:t>CCL</a:t>
            </a:r>
            <a:endParaRPr lang="en-US" altLang="zh-CN" b="0">
              <a:latin typeface="宋体" panose="02010600030101010101" pitchFamily="2" charset="-122"/>
              <a:ea typeface="Arial Unicode MS" panose="020B0604020202020204" pitchFamily="34" charset="-122"/>
            </a:endParaRPr>
          </a:p>
        </p:txBody>
      </p:sp>
      <p:graphicFrame>
        <p:nvGraphicFramePr>
          <p:cNvPr id="81926" name="Object 5">
            <a:extLst>
              <a:ext uri="{FF2B5EF4-FFF2-40B4-BE49-F238E27FC236}">
                <a16:creationId xmlns:a16="http://schemas.microsoft.com/office/drawing/2014/main" id="{80B087AF-449A-5079-B3FD-BD7411E75708}"/>
              </a:ext>
            </a:extLst>
          </p:cNvPr>
          <p:cNvGraphicFramePr>
            <a:graphicFrameLocks noChangeAspect="1"/>
          </p:cNvGraphicFramePr>
          <p:nvPr>
            <p:ph idx="1"/>
          </p:nvPr>
        </p:nvGraphicFramePr>
        <p:xfrm>
          <a:off x="2016125" y="2097088"/>
          <a:ext cx="2879725" cy="731837"/>
        </p:xfrm>
        <a:graphic>
          <a:graphicData uri="http://schemas.openxmlformats.org/presentationml/2006/ole">
            <mc:AlternateContent xmlns:mc="http://schemas.openxmlformats.org/markup-compatibility/2006">
              <mc:Choice xmlns:v="urn:schemas-microsoft-com:vml" Requires="v">
                <p:oleObj name="公式" r:id="rId2" imgW="1600200" imgH="406400" progId="Equation.3">
                  <p:embed/>
                </p:oleObj>
              </mc:Choice>
              <mc:Fallback>
                <p:oleObj name="公式" r:id="rId2" imgW="1600200" imgH="4064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2097088"/>
                        <a:ext cx="2879725" cy="731837"/>
                      </a:xfrm>
                      <a:prstGeom prst="rect">
                        <a:avLst/>
                      </a:prstGeom>
                      <a:noFill/>
                      <a:ln>
                        <a:noFill/>
                      </a:ln>
                      <a:effectLst/>
                      <a:extLst>
                        <a:ext uri="{909E8E84-426E-40DD-AFC4-6F175D3DCCD1}">
                          <a14:hiddenFill xmlns:a14="http://schemas.microsoft.com/office/drawing/2010/main">
                            <a:solidFill>
                              <a:srgbClr val="B9CDE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6900">
                                            <p:txEl>
                                              <p:pRg st="11" end="11"/>
                                            </p:txEl>
                                          </p:spTgt>
                                        </p:tgtEl>
                                        <p:attrNameLst>
                                          <p:attrName>style.visibility</p:attrName>
                                        </p:attrNameLst>
                                      </p:cBhvr>
                                      <p:to>
                                        <p:strVal val="visible"/>
                                      </p:to>
                                    </p:set>
                                    <p:animEffect transition="in" filter="box(in)">
                                      <p:cBhvr>
                                        <p:cTn id="7" dur="500"/>
                                        <p:tgtEl>
                                          <p:spTgt spid="336900">
                                            <p:txEl>
                                              <p:pRg st="11" end="1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36900">
                                            <p:txEl>
                                              <p:pRg st="12" end="12"/>
                                            </p:txEl>
                                          </p:spTgt>
                                        </p:tgtEl>
                                        <p:attrNameLst>
                                          <p:attrName>style.visibility</p:attrName>
                                        </p:attrNameLst>
                                      </p:cBhvr>
                                      <p:to>
                                        <p:strVal val="visible"/>
                                      </p:to>
                                    </p:set>
                                    <p:animEffect transition="in" filter="box(in)">
                                      <p:cBhvr>
                                        <p:cTn id="10" dur="500"/>
                                        <p:tgtEl>
                                          <p:spTgt spid="336900">
                                            <p:txEl>
                                              <p:pRg st="12" end="1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36900">
                                            <p:txEl>
                                              <p:pRg st="13" end="13"/>
                                            </p:txEl>
                                          </p:spTgt>
                                        </p:tgtEl>
                                        <p:attrNameLst>
                                          <p:attrName>style.visibility</p:attrName>
                                        </p:attrNameLst>
                                      </p:cBhvr>
                                      <p:to>
                                        <p:strVal val="visible"/>
                                      </p:to>
                                    </p:set>
                                    <p:animEffect transition="in" filter="box(in)">
                                      <p:cBhvr>
                                        <p:cTn id="13" dur="500"/>
                                        <p:tgtEl>
                                          <p:spTgt spid="336900">
                                            <p:txEl>
                                              <p:pRg st="13" end="1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36900">
                                            <p:txEl>
                                              <p:pRg st="14" end="14"/>
                                            </p:txEl>
                                          </p:spTgt>
                                        </p:tgtEl>
                                        <p:attrNameLst>
                                          <p:attrName>style.visibility</p:attrName>
                                        </p:attrNameLst>
                                      </p:cBhvr>
                                      <p:to>
                                        <p:strVal val="visible"/>
                                      </p:to>
                                    </p:set>
                                    <p:animEffect transition="in" filter="box(in)">
                                      <p:cBhvr>
                                        <p:cTn id="16" dur="500"/>
                                        <p:tgtEl>
                                          <p:spTgt spid="336900">
                                            <p:txEl>
                                              <p:pRg st="14" end="1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36900">
                                            <p:txEl>
                                              <p:pRg st="15" end="15"/>
                                            </p:txEl>
                                          </p:spTgt>
                                        </p:tgtEl>
                                        <p:attrNameLst>
                                          <p:attrName>style.visibility</p:attrName>
                                        </p:attrNameLst>
                                      </p:cBhvr>
                                      <p:to>
                                        <p:strVal val="visible"/>
                                      </p:to>
                                    </p:set>
                                    <p:animEffect transition="in" filter="box(in)">
                                      <p:cBhvr>
                                        <p:cTn id="19" dur="500"/>
                                        <p:tgtEl>
                                          <p:spTgt spid="336900">
                                            <p:txEl>
                                              <p:pRg st="15" end="1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336900">
                                            <p:txEl>
                                              <p:pRg st="17" end="17"/>
                                            </p:txEl>
                                          </p:spTgt>
                                        </p:tgtEl>
                                        <p:attrNameLst>
                                          <p:attrName>style.visibility</p:attrName>
                                        </p:attrNameLst>
                                      </p:cBhvr>
                                      <p:to>
                                        <p:strVal val="visible"/>
                                      </p:to>
                                    </p:set>
                                    <p:animEffect transition="in" filter="box(in)">
                                      <p:cBhvr>
                                        <p:cTn id="24" dur="500"/>
                                        <p:tgtEl>
                                          <p:spTgt spid="336900">
                                            <p:txEl>
                                              <p:pRg st="17" end="17"/>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336900">
                                            <p:txEl>
                                              <p:pRg st="19" end="19"/>
                                            </p:txEl>
                                          </p:spTgt>
                                        </p:tgtEl>
                                        <p:attrNameLst>
                                          <p:attrName>style.visibility</p:attrName>
                                        </p:attrNameLst>
                                      </p:cBhvr>
                                      <p:to>
                                        <p:strVal val="visible"/>
                                      </p:to>
                                    </p:set>
                                    <p:animEffect transition="in" filter="box(in)">
                                      <p:cBhvr>
                                        <p:cTn id="27" dur="500"/>
                                        <p:tgtEl>
                                          <p:spTgt spid="336900">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Slide Number Placeholder 9">
            <a:extLst>
              <a:ext uri="{FF2B5EF4-FFF2-40B4-BE49-F238E27FC236}">
                <a16:creationId xmlns:a16="http://schemas.microsoft.com/office/drawing/2014/main" id="{0649F044-1F0F-DBD8-1C79-672C82B947EE}"/>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1DED8938-0883-4199-98D2-DAA953833857}"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53</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82947" name="Text Box 8">
            <a:extLst>
              <a:ext uri="{FF2B5EF4-FFF2-40B4-BE49-F238E27FC236}">
                <a16:creationId xmlns:a16="http://schemas.microsoft.com/office/drawing/2014/main" id="{E8B909CB-AD4C-9296-6F10-543DF8089A84}"/>
              </a:ext>
            </a:extLst>
          </p:cNvPr>
          <p:cNvSpPr txBox="1">
            <a:spLocks noChangeArrowheads="1"/>
          </p:cNvSpPr>
          <p:nvPr/>
        </p:nvSpPr>
        <p:spPr bwMode="auto">
          <a:xfrm>
            <a:off x="1258888" y="981075"/>
            <a:ext cx="7885112"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0"/>
              </a:spcBef>
              <a:buClrTx/>
              <a:buFontTx/>
              <a:buNone/>
            </a:pPr>
            <a:r>
              <a:rPr lang="en-US" altLang="zh-CN" sz="2400">
                <a:latin typeface="Arial" panose="020B0604020202020204" pitchFamily="34" charset="0"/>
                <a:ea typeface="Arial Unicode MS" panose="020B0604020202020204" pitchFamily="34" charset="-122"/>
              </a:rPr>
              <a:t>CMOS</a:t>
            </a:r>
            <a:r>
              <a:rPr lang="zh-CN" altLang="en-US" sz="2400">
                <a:latin typeface="Arial" panose="020B0604020202020204" pitchFamily="34" charset="0"/>
                <a:ea typeface="Arial Unicode MS" panose="020B0604020202020204" pitchFamily="34" charset="-122"/>
              </a:rPr>
              <a:t>电路中电源电路的组成：</a:t>
            </a:r>
          </a:p>
          <a:p>
            <a:pPr eaLnBrk="1" hangingPunct="1">
              <a:lnSpc>
                <a:spcPct val="120000"/>
              </a:lnSpc>
              <a:spcBef>
                <a:spcPct val="0"/>
              </a:spcBef>
            </a:pPr>
            <a:r>
              <a:rPr lang="zh-CN" altLang="en-US" sz="2400">
                <a:solidFill>
                  <a:srgbClr val="0000FF"/>
                </a:solidFill>
                <a:latin typeface="Arial" panose="020B0604020202020204" pitchFamily="34" charset="0"/>
                <a:ea typeface="Arial Unicode MS" panose="020B0604020202020204" pitchFamily="34" charset="-122"/>
              </a:rPr>
              <a:t>静态部分功耗与门处于静态时的静态电流有关</a:t>
            </a:r>
            <a:r>
              <a:rPr lang="en-US" altLang="zh-CN" sz="2400" b="0">
                <a:latin typeface="Arial" panose="020B0604020202020204" pitchFamily="34" charset="0"/>
                <a:ea typeface="Arial Unicode MS" panose="020B0604020202020204" pitchFamily="34" charset="-122"/>
              </a:rPr>
              <a:t>——</a:t>
            </a:r>
          </a:p>
          <a:p>
            <a:pPr eaLnBrk="1" hangingPunct="1">
              <a:lnSpc>
                <a:spcPct val="120000"/>
              </a:lnSpc>
              <a:spcBef>
                <a:spcPct val="0"/>
              </a:spcBef>
              <a:buFont typeface="Wingdings" panose="05000000000000000000" pitchFamily="2" charset="2"/>
              <a:buNone/>
            </a:pPr>
            <a:r>
              <a:rPr lang="zh-CN" altLang="en-US" sz="2400" b="0">
                <a:latin typeface="Arial" panose="020B0604020202020204" pitchFamily="34" charset="0"/>
                <a:ea typeface="Arial Unicode MS" panose="020B0604020202020204" pitchFamily="34" charset="-122"/>
              </a:rPr>
              <a:t>    </a:t>
            </a:r>
            <a:r>
              <a:rPr lang="zh-CN" altLang="en-US" b="0">
                <a:latin typeface="Arial" panose="020B0604020202020204" pitchFamily="34" charset="0"/>
                <a:ea typeface="Arial Unicode MS" panose="020B0604020202020204" pitchFamily="34" charset="-122"/>
              </a:rPr>
              <a:t>静态电流指整个芯片组件的电流，而不考虑芯片中逻辑门的数量</a:t>
            </a:r>
          </a:p>
          <a:p>
            <a:pPr eaLnBrk="1" hangingPunct="1">
              <a:lnSpc>
                <a:spcPct val="120000"/>
              </a:lnSpc>
              <a:spcBef>
                <a:spcPct val="0"/>
              </a:spcBef>
              <a:buFont typeface="Wingdings" panose="05000000000000000000" pitchFamily="2" charset="2"/>
              <a:buNone/>
            </a:pPr>
            <a:r>
              <a:rPr lang="zh-CN" altLang="en-US" b="0">
                <a:latin typeface="Arial" panose="020B0604020202020204" pitchFamily="34" charset="0"/>
                <a:ea typeface="Arial Unicode MS" panose="020B0604020202020204" pitchFamily="34" charset="-122"/>
              </a:rPr>
              <a:t> 		</a:t>
            </a:r>
            <a:r>
              <a:rPr lang="en-US" altLang="zh-CN" sz="2800">
                <a:solidFill>
                  <a:schemeClr val="hlink"/>
                </a:solidFill>
                <a:latin typeface="Arial" panose="020B0604020202020204" pitchFamily="34" charset="0"/>
                <a:ea typeface="Arial Unicode MS" panose="020B0604020202020204" pitchFamily="34" charset="-122"/>
              </a:rPr>
              <a:t>P</a:t>
            </a:r>
            <a:r>
              <a:rPr lang="en-US" altLang="zh-CN" sz="2800" baseline="-25000">
                <a:solidFill>
                  <a:schemeClr val="hlink"/>
                </a:solidFill>
                <a:latin typeface="Arial" panose="020B0604020202020204" pitchFamily="34" charset="0"/>
                <a:ea typeface="Arial Unicode MS" panose="020B0604020202020204" pitchFamily="34" charset="-122"/>
              </a:rPr>
              <a:t>D1 </a:t>
            </a:r>
            <a:r>
              <a:rPr lang="en-US" altLang="zh-CN" sz="2800">
                <a:solidFill>
                  <a:schemeClr val="hlink"/>
                </a:solidFill>
                <a:latin typeface="Arial" panose="020B0604020202020204" pitchFamily="34" charset="0"/>
                <a:ea typeface="Arial Unicode MS" panose="020B0604020202020204" pitchFamily="34" charset="-122"/>
              </a:rPr>
              <a:t>= V</a:t>
            </a:r>
            <a:r>
              <a:rPr lang="en-US" altLang="zh-CN" sz="2800" baseline="-25000">
                <a:solidFill>
                  <a:schemeClr val="hlink"/>
                </a:solidFill>
                <a:latin typeface="Arial" panose="020B0604020202020204" pitchFamily="34" charset="0"/>
                <a:ea typeface="Arial Unicode MS" panose="020B0604020202020204" pitchFamily="34" charset="-122"/>
              </a:rPr>
              <a:t>CC</a:t>
            </a:r>
            <a:r>
              <a:rPr lang="en-US" altLang="zh-CN" sz="2800">
                <a:solidFill>
                  <a:schemeClr val="hlink"/>
                </a:solidFill>
                <a:latin typeface="Arial Unicode MS" panose="020B0604020202020204" pitchFamily="34" charset="-122"/>
                <a:ea typeface="Arial Unicode MS" panose="020B0604020202020204" pitchFamily="34" charset="-122"/>
              </a:rPr>
              <a:t>·</a:t>
            </a:r>
            <a:r>
              <a:rPr lang="en-US" altLang="zh-CN" sz="2800">
                <a:solidFill>
                  <a:schemeClr val="hlink"/>
                </a:solidFill>
                <a:latin typeface="Arial" panose="020B0604020202020204" pitchFamily="34" charset="0"/>
                <a:ea typeface="Arial Unicode MS" panose="020B0604020202020204" pitchFamily="34" charset="-122"/>
              </a:rPr>
              <a:t>I</a:t>
            </a:r>
            <a:r>
              <a:rPr lang="en-US" altLang="zh-CN" sz="2800" baseline="-25000">
                <a:solidFill>
                  <a:schemeClr val="hlink"/>
                </a:solidFill>
                <a:latin typeface="Arial" panose="020B0604020202020204" pitchFamily="34" charset="0"/>
                <a:ea typeface="Arial Unicode MS" panose="020B0604020202020204" pitchFamily="34" charset="-122"/>
              </a:rPr>
              <a:t>CC</a:t>
            </a:r>
          </a:p>
          <a:p>
            <a:pPr eaLnBrk="1" hangingPunct="1">
              <a:lnSpc>
                <a:spcPct val="120000"/>
              </a:lnSpc>
              <a:spcBef>
                <a:spcPct val="0"/>
              </a:spcBef>
              <a:buFont typeface="Wingdings" panose="05000000000000000000" pitchFamily="2" charset="2"/>
              <a:buNone/>
            </a:pPr>
            <a:endParaRPr lang="zh-CN" altLang="en-US" sz="1000" b="0">
              <a:solidFill>
                <a:schemeClr val="hlink"/>
              </a:solidFill>
              <a:latin typeface="Arial" panose="020B0604020202020204" pitchFamily="34" charset="0"/>
              <a:ea typeface="Arial Unicode MS" panose="020B0604020202020204" pitchFamily="34" charset="-122"/>
            </a:endParaRPr>
          </a:p>
          <a:p>
            <a:pPr eaLnBrk="1" hangingPunct="1">
              <a:lnSpc>
                <a:spcPct val="120000"/>
              </a:lnSpc>
              <a:spcBef>
                <a:spcPct val="0"/>
              </a:spcBef>
            </a:pPr>
            <a:r>
              <a:rPr lang="zh-CN" altLang="en-US" sz="2400">
                <a:solidFill>
                  <a:srgbClr val="0000FF"/>
                </a:solidFill>
                <a:latin typeface="Arial" panose="020B0604020202020204" pitchFamily="34" charset="0"/>
                <a:ea typeface="Arial Unicode MS" panose="020B0604020202020204" pitchFamily="34" charset="-122"/>
              </a:rPr>
              <a:t>动态部分功耗与工作频率有关</a:t>
            </a:r>
            <a:r>
              <a:rPr lang="en-US" altLang="zh-CN" sz="2400" b="0">
                <a:latin typeface="Arial" panose="020B0604020202020204" pitchFamily="34" charset="0"/>
                <a:ea typeface="Arial Unicode MS" panose="020B0604020202020204" pitchFamily="34" charset="-122"/>
              </a:rPr>
              <a:t>——</a:t>
            </a:r>
          </a:p>
          <a:p>
            <a:pPr eaLnBrk="1" hangingPunct="1">
              <a:lnSpc>
                <a:spcPct val="120000"/>
              </a:lnSpc>
              <a:spcBef>
                <a:spcPct val="0"/>
              </a:spcBef>
              <a:buFont typeface="Wingdings" panose="05000000000000000000" pitchFamily="2" charset="2"/>
              <a:buNone/>
            </a:pPr>
            <a:r>
              <a:rPr lang="zh-CN" altLang="en-US" sz="2400" b="0">
                <a:latin typeface="Arial" panose="020B0604020202020204" pitchFamily="34" charset="0"/>
                <a:ea typeface="Arial Unicode MS" panose="020B0604020202020204" pitchFamily="34" charset="-122"/>
              </a:rPr>
              <a:t>    </a:t>
            </a:r>
            <a:r>
              <a:rPr lang="zh-CN" altLang="en-US" b="0">
                <a:latin typeface="Arial" panose="020B0604020202020204" pitchFamily="34" charset="0"/>
                <a:ea typeface="Arial Unicode MS" panose="020B0604020202020204" pitchFamily="34" charset="-122"/>
              </a:rPr>
              <a:t>利用内部电容和负载电容计算每个门电路的动态功耗</a:t>
            </a:r>
            <a:endParaRPr lang="zh-CN" altLang="en-US" sz="2400" b="0">
              <a:latin typeface="Arial" panose="020B0604020202020204" pitchFamily="34" charset="0"/>
              <a:ea typeface="Arial Unicode MS" panose="020B0604020202020204" pitchFamily="34" charset="-122"/>
            </a:endParaRPr>
          </a:p>
          <a:p>
            <a:pPr eaLnBrk="1" hangingPunct="1">
              <a:lnSpc>
                <a:spcPct val="120000"/>
              </a:lnSpc>
              <a:spcBef>
                <a:spcPct val="0"/>
              </a:spcBef>
              <a:buClrTx/>
              <a:buFontTx/>
              <a:buNone/>
            </a:pPr>
            <a:r>
              <a:rPr lang="en-US" altLang="zh-CN" sz="2400" b="0">
                <a:latin typeface="Arial" panose="020B0604020202020204" pitchFamily="34" charset="0"/>
                <a:ea typeface="Arial Unicode MS" panose="020B0604020202020204" pitchFamily="34" charset="-122"/>
                <a:sym typeface="Wingdings" panose="05000000000000000000" pitchFamily="2" charset="2"/>
              </a:rPr>
              <a:t>		</a:t>
            </a:r>
            <a:r>
              <a:rPr lang="en-US" altLang="zh-CN" sz="2800">
                <a:solidFill>
                  <a:schemeClr val="hlink"/>
                </a:solidFill>
                <a:latin typeface="Arial" panose="020B0604020202020204" pitchFamily="34" charset="0"/>
                <a:ea typeface="Arial Unicode MS" panose="020B0604020202020204" pitchFamily="34" charset="-122"/>
              </a:rPr>
              <a:t>P</a:t>
            </a:r>
            <a:r>
              <a:rPr lang="en-US" altLang="zh-CN" sz="2800" baseline="-25000">
                <a:solidFill>
                  <a:schemeClr val="hlink"/>
                </a:solidFill>
                <a:latin typeface="Arial" panose="020B0604020202020204" pitchFamily="34" charset="0"/>
                <a:ea typeface="Arial Unicode MS" panose="020B0604020202020204" pitchFamily="34" charset="-122"/>
              </a:rPr>
              <a:t>D2</a:t>
            </a:r>
            <a:r>
              <a:rPr lang="en-US" altLang="zh-CN" sz="2400" b="0">
                <a:solidFill>
                  <a:schemeClr val="hlink"/>
                </a:solidFill>
                <a:latin typeface="Arial" panose="020B0604020202020204" pitchFamily="34" charset="0"/>
                <a:ea typeface="Arial Unicode MS" panose="020B0604020202020204" pitchFamily="34" charset="-122"/>
                <a:sym typeface="Wingdings" panose="05000000000000000000" pitchFamily="2" charset="2"/>
              </a:rPr>
              <a:t> = </a:t>
            </a:r>
            <a:r>
              <a:rPr lang="en-US" altLang="zh-CN" sz="2800">
                <a:solidFill>
                  <a:schemeClr val="hlink"/>
                </a:solidFill>
                <a:latin typeface="Arial" panose="020B0604020202020204" pitchFamily="34" charset="0"/>
                <a:ea typeface="Arial Unicode MS" panose="020B0604020202020204" pitchFamily="34" charset="-122"/>
                <a:sym typeface="Wingdings" panose="05000000000000000000" pitchFamily="2" charset="2"/>
              </a:rPr>
              <a:t>(C</a:t>
            </a:r>
            <a:r>
              <a:rPr lang="en-US" altLang="zh-CN" sz="2800" baseline="-25000">
                <a:solidFill>
                  <a:schemeClr val="hlink"/>
                </a:solidFill>
                <a:latin typeface="Arial" panose="020B0604020202020204" pitchFamily="34" charset="0"/>
                <a:ea typeface="Arial Unicode MS" panose="020B0604020202020204" pitchFamily="34" charset="-122"/>
                <a:sym typeface="Wingdings" panose="05000000000000000000" pitchFamily="2" charset="2"/>
              </a:rPr>
              <a:t>L</a:t>
            </a:r>
            <a:r>
              <a:rPr lang="en-US" altLang="zh-CN" sz="2800">
                <a:solidFill>
                  <a:schemeClr val="hlink"/>
                </a:solidFill>
                <a:latin typeface="Arial" panose="020B0604020202020204" pitchFamily="34" charset="0"/>
                <a:ea typeface="Arial Unicode MS" panose="020B0604020202020204" pitchFamily="34" charset="-122"/>
                <a:sym typeface="Wingdings" panose="05000000000000000000" pitchFamily="2" charset="2"/>
              </a:rPr>
              <a:t>+C</a:t>
            </a:r>
            <a:r>
              <a:rPr lang="en-US" altLang="zh-CN" sz="2800" baseline="-25000">
                <a:solidFill>
                  <a:schemeClr val="hlink"/>
                </a:solidFill>
                <a:latin typeface="Arial" panose="020B0604020202020204" pitchFamily="34" charset="0"/>
                <a:ea typeface="Arial Unicode MS" panose="020B0604020202020204" pitchFamily="34" charset="-122"/>
                <a:sym typeface="Wingdings" panose="05000000000000000000" pitchFamily="2" charset="2"/>
              </a:rPr>
              <a:t>PD</a:t>
            </a:r>
            <a:r>
              <a:rPr lang="en-US" altLang="zh-CN" sz="2800">
                <a:solidFill>
                  <a:schemeClr val="hlink"/>
                </a:solidFill>
                <a:latin typeface="Arial" panose="020B0604020202020204" pitchFamily="34" charset="0"/>
                <a:ea typeface="Arial Unicode MS" panose="020B0604020202020204" pitchFamily="34" charset="-122"/>
                <a:sym typeface="Wingdings" panose="05000000000000000000" pitchFamily="2" charset="2"/>
              </a:rPr>
              <a:t>)V</a:t>
            </a:r>
            <a:r>
              <a:rPr lang="en-US" altLang="zh-CN" sz="2800" baseline="-25000">
                <a:solidFill>
                  <a:schemeClr val="hlink"/>
                </a:solidFill>
                <a:latin typeface="Arial" panose="020B0604020202020204" pitchFamily="34" charset="0"/>
                <a:ea typeface="Arial Unicode MS" panose="020B0604020202020204" pitchFamily="34" charset="-122"/>
                <a:sym typeface="Wingdings" panose="05000000000000000000" pitchFamily="2" charset="2"/>
              </a:rPr>
              <a:t>CC</a:t>
            </a:r>
            <a:r>
              <a:rPr lang="en-US" altLang="zh-CN" sz="2800" baseline="30000">
                <a:solidFill>
                  <a:schemeClr val="hlink"/>
                </a:solidFill>
                <a:latin typeface="Arial" panose="020B0604020202020204" pitchFamily="34" charset="0"/>
                <a:ea typeface="Arial Unicode MS" panose="020B0604020202020204" pitchFamily="34" charset="-122"/>
                <a:sym typeface="Wingdings" panose="05000000000000000000" pitchFamily="2" charset="2"/>
              </a:rPr>
              <a:t>2</a:t>
            </a:r>
            <a:r>
              <a:rPr lang="en-US" altLang="zh-CN" sz="2800">
                <a:solidFill>
                  <a:schemeClr val="hlink"/>
                </a:solidFill>
                <a:latin typeface="Arial" panose="020B0604020202020204" pitchFamily="34" charset="0"/>
                <a:cs typeface="Arial" panose="020B0604020202020204" pitchFamily="34" charset="0"/>
                <a:sym typeface="Wingdings" panose="05000000000000000000" pitchFamily="2" charset="2"/>
              </a:rPr>
              <a:t>·</a:t>
            </a:r>
            <a:r>
              <a:rPr lang="en-US" altLang="zh-CN" sz="2800">
                <a:solidFill>
                  <a:schemeClr val="hlink"/>
                </a:solidFill>
                <a:latin typeface="Arial" panose="020B0604020202020204" pitchFamily="34" charset="0"/>
                <a:ea typeface="Arial Unicode MS" panose="020B0604020202020204" pitchFamily="34" charset="-122"/>
                <a:sym typeface="Symbol" panose="05050102010706020507" pitchFamily="18" charset="2"/>
              </a:rPr>
              <a:t></a:t>
            </a:r>
          </a:p>
        </p:txBody>
      </p:sp>
      <p:sp>
        <p:nvSpPr>
          <p:cNvPr id="82948" name="Text Box 8">
            <a:extLst>
              <a:ext uri="{FF2B5EF4-FFF2-40B4-BE49-F238E27FC236}">
                <a16:creationId xmlns:a16="http://schemas.microsoft.com/office/drawing/2014/main" id="{DDEC4554-0F5E-7FBA-40B0-9C85087B8685}"/>
              </a:ext>
            </a:extLst>
          </p:cNvPr>
          <p:cNvSpPr txBox="1">
            <a:spLocks noChangeArrowheads="1"/>
          </p:cNvSpPr>
          <p:nvPr/>
        </p:nvSpPr>
        <p:spPr bwMode="auto">
          <a:xfrm>
            <a:off x="1042988" y="6200775"/>
            <a:ext cx="7885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 typeface="Wingdings" panose="05000000000000000000" pitchFamily="2" charset="2"/>
              <a:buNone/>
            </a:pPr>
            <a:r>
              <a:rPr lang="zh-CN" altLang="en-US" sz="2400">
                <a:solidFill>
                  <a:srgbClr val="0000FF"/>
                </a:solidFill>
                <a:latin typeface="Arial" panose="020B0604020202020204" pitchFamily="34" charset="0"/>
                <a:ea typeface="Arial Unicode MS" panose="020B0604020202020204" pitchFamily="34" charset="-122"/>
              </a:rPr>
              <a:t>注：</a:t>
            </a:r>
            <a:r>
              <a:rPr lang="zh-CN" altLang="en-US" sz="2400" b="0">
                <a:latin typeface="Arial" panose="020B0604020202020204" pitchFamily="34" charset="0"/>
                <a:ea typeface="Arial Unicode MS" panose="020B0604020202020204" pitchFamily="34" charset="-122"/>
              </a:rPr>
              <a:t>高频</a:t>
            </a:r>
            <a:r>
              <a:rPr lang="en-US" altLang="zh-CN" sz="2400" b="0">
                <a:latin typeface="Arial" panose="020B0604020202020204" pitchFamily="34" charset="0"/>
                <a:ea typeface="Arial Unicode MS" panose="020B0604020202020204" pitchFamily="34" charset="-122"/>
              </a:rPr>
              <a:t>(</a:t>
            </a:r>
            <a:r>
              <a:rPr lang="zh-CN" altLang="en-US" sz="2400" b="0">
                <a:latin typeface="Arial" panose="020B0604020202020204" pitchFamily="34" charset="0"/>
                <a:ea typeface="Arial Unicode MS" panose="020B0604020202020204" pitchFamily="34" charset="-122"/>
              </a:rPr>
              <a:t>大约</a:t>
            </a:r>
            <a:r>
              <a:rPr lang="en-US" altLang="zh-CN" sz="2400" b="0">
                <a:latin typeface="Arial" panose="020B0604020202020204" pitchFamily="34" charset="0"/>
                <a:ea typeface="Arial Unicode MS" panose="020B0604020202020204" pitchFamily="34" charset="-122"/>
              </a:rPr>
              <a:t>1MHz</a:t>
            </a:r>
            <a:r>
              <a:rPr lang="zh-CN" altLang="en-US" sz="2400" b="0">
                <a:latin typeface="Arial" panose="020B0604020202020204" pitchFamily="34" charset="0"/>
                <a:ea typeface="Arial Unicode MS" panose="020B0604020202020204" pitchFamily="34" charset="-122"/>
              </a:rPr>
              <a:t>或更高</a:t>
            </a:r>
            <a:r>
              <a:rPr lang="en-US" altLang="zh-CN" sz="2400" b="0">
                <a:latin typeface="Arial" panose="020B0604020202020204" pitchFamily="34" charset="0"/>
                <a:ea typeface="Arial Unicode MS" panose="020B0604020202020204" pitchFamily="34" charset="-122"/>
              </a:rPr>
              <a:t>)</a:t>
            </a:r>
            <a:r>
              <a:rPr lang="zh-CN" altLang="en-US" sz="2400" b="0">
                <a:latin typeface="Arial" panose="020B0604020202020204" pitchFamily="34" charset="0"/>
                <a:ea typeface="Arial Unicode MS" panose="020B0604020202020204" pitchFamily="34" charset="-122"/>
              </a:rPr>
              <a:t>情况下，静态电流可忽略</a:t>
            </a:r>
          </a:p>
        </p:txBody>
      </p:sp>
      <p:sp>
        <p:nvSpPr>
          <p:cNvPr id="344071" name="Rectangle 7">
            <a:extLst>
              <a:ext uri="{FF2B5EF4-FFF2-40B4-BE49-F238E27FC236}">
                <a16:creationId xmlns:a16="http://schemas.microsoft.com/office/drawing/2014/main" id="{59D09DC4-41DE-7AAF-6BCE-79B58E2513A5}"/>
              </a:ext>
            </a:extLst>
          </p:cNvPr>
          <p:cNvSpPr>
            <a:spLocks noGrp="1"/>
          </p:cNvSpPr>
          <p:nvPr>
            <p:ph type="title" idx="4294967295"/>
          </p:nvPr>
        </p:nvSpPr>
        <p:spPr/>
        <p:txBody>
          <a:bodyPr/>
          <a:lstStyle/>
          <a:p>
            <a:pPr>
              <a:defRPr/>
            </a:pPr>
            <a:r>
              <a:rPr lang="en-US" altLang="zh-CN" sz="2400" cap="none"/>
              <a:t>2</a:t>
            </a:r>
            <a:r>
              <a:rPr lang="zh-CN" altLang="en-US" sz="2400" cap="none"/>
              <a:t>）</a:t>
            </a:r>
            <a:r>
              <a:rPr lang="en-US" altLang="zh-CN" sz="2400" cap="none"/>
              <a:t>COMS</a:t>
            </a:r>
            <a:r>
              <a:rPr lang="zh-CN" altLang="en-US" sz="2400" cap="none"/>
              <a:t>芯片的功耗</a:t>
            </a:r>
          </a:p>
        </p:txBody>
      </p:sp>
      <p:sp>
        <p:nvSpPr>
          <p:cNvPr id="82950" name="Rectangle 8">
            <a:extLst>
              <a:ext uri="{FF2B5EF4-FFF2-40B4-BE49-F238E27FC236}">
                <a16:creationId xmlns:a16="http://schemas.microsoft.com/office/drawing/2014/main" id="{AB3DFBFA-49E0-051C-F2CD-BEAB6B03BBCC}"/>
              </a:ext>
            </a:extLst>
          </p:cNvPr>
          <p:cNvSpPr>
            <a:spLocks noChangeArrowheads="1"/>
          </p:cNvSpPr>
          <p:nvPr/>
        </p:nvSpPr>
        <p:spPr bwMode="auto">
          <a:xfrm>
            <a:off x="1136650" y="188913"/>
            <a:ext cx="8007350" cy="442912"/>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nSpc>
                <a:spcPct val="80000"/>
              </a:lnSpc>
              <a:buFont typeface="Wingdings" panose="05000000000000000000" pitchFamily="2" charset="2"/>
              <a:buNone/>
            </a:pPr>
            <a:r>
              <a:rPr lang="en-US" altLang="zh-CN" sz="2800">
                <a:latin typeface="宋体" panose="02010600030101010101" pitchFamily="2" charset="-122"/>
                <a:ea typeface="Arial Unicode MS" panose="020B0604020202020204" pitchFamily="34" charset="-122"/>
              </a:rPr>
              <a:t>2) CMOS</a:t>
            </a:r>
            <a:r>
              <a:rPr lang="zh-CN" altLang="en-US" sz="2800">
                <a:latin typeface="宋体" panose="02010600030101010101" pitchFamily="2" charset="-122"/>
                <a:ea typeface="Arial Unicode MS" panose="020B0604020202020204" pitchFamily="34" charset="-122"/>
              </a:rPr>
              <a:t>芯片的功耗</a:t>
            </a:r>
            <a:r>
              <a:rPr lang="en-US" altLang="zh-CN" sz="2800">
                <a:latin typeface="宋体" panose="02010600030101010101" pitchFamily="2" charset="-122"/>
                <a:ea typeface="Arial Unicode MS" panose="020B0604020202020204" pitchFamily="34" charset="-122"/>
              </a:rPr>
              <a:t>: </a:t>
            </a:r>
            <a:r>
              <a:rPr lang="en-US" altLang="zh-CN" sz="2400">
                <a:latin typeface="Arial" panose="020B0604020202020204" pitchFamily="34" charset="0"/>
                <a:ea typeface="Arial Unicode MS" panose="020B0604020202020204" pitchFamily="34" charset="-122"/>
              </a:rPr>
              <a:t>P</a:t>
            </a:r>
            <a:r>
              <a:rPr lang="en-US" altLang="zh-CN" sz="2400" baseline="-25000">
                <a:latin typeface="Arial" panose="020B0604020202020204" pitchFamily="34" charset="0"/>
                <a:ea typeface="Arial Unicode MS" panose="020B0604020202020204" pitchFamily="34" charset="-122"/>
              </a:rPr>
              <a:t>D</a:t>
            </a:r>
            <a:r>
              <a:rPr lang="en-US" altLang="zh-CN" sz="2400">
                <a:latin typeface="Arial" panose="020B0604020202020204" pitchFamily="34" charset="0"/>
                <a:ea typeface="Arial Unicode MS" panose="020B0604020202020204" pitchFamily="34" charset="-122"/>
              </a:rPr>
              <a:t>=</a:t>
            </a:r>
            <a:r>
              <a:rPr lang="zh-CN" altLang="en-US" sz="2400">
                <a:latin typeface="宋体" panose="02010600030101010101" pitchFamily="2" charset="-122"/>
                <a:ea typeface="Arial Unicode MS" panose="020B0604020202020204" pitchFamily="34" charset="-122"/>
              </a:rPr>
              <a:t>静态部分功耗</a:t>
            </a:r>
            <a:r>
              <a:rPr lang="en-US" altLang="zh-CN" sz="2400">
                <a:latin typeface="宋体" panose="02010600030101010101" pitchFamily="2" charset="-122"/>
                <a:ea typeface="Arial Unicode MS" panose="020B0604020202020204" pitchFamily="34" charset="-122"/>
              </a:rPr>
              <a:t>+</a:t>
            </a:r>
            <a:r>
              <a:rPr lang="zh-CN" altLang="en-US" sz="2400">
                <a:latin typeface="宋体" panose="02010600030101010101" pitchFamily="2" charset="-122"/>
                <a:ea typeface="Arial Unicode MS" panose="020B0604020202020204" pitchFamily="34" charset="-122"/>
              </a:rPr>
              <a:t>动态部分功耗</a:t>
            </a:r>
            <a:r>
              <a:rPr lang="zh-CN" altLang="en-US" sz="1800">
                <a:latin typeface="Arial" panose="020B0604020202020204" pitchFamily="34" charset="0"/>
                <a:ea typeface="Arial Unicode MS" panose="020B0604020202020204" pitchFamily="34" charset="-122"/>
              </a:rPr>
              <a:t> </a:t>
            </a:r>
          </a:p>
        </p:txBody>
      </p:sp>
      <p:sp>
        <p:nvSpPr>
          <p:cNvPr id="19" name="矩形 18">
            <a:extLst>
              <a:ext uri="{FF2B5EF4-FFF2-40B4-BE49-F238E27FC236}">
                <a16:creationId xmlns:a16="http://schemas.microsoft.com/office/drawing/2014/main" id="{682A3AEA-E003-4E90-8DE6-016926DDBC01}"/>
              </a:ext>
            </a:extLst>
          </p:cNvPr>
          <p:cNvSpPr>
            <a:spLocks noChangeArrowheads="1"/>
          </p:cNvSpPr>
          <p:nvPr/>
        </p:nvSpPr>
        <p:spPr bwMode="auto">
          <a:xfrm>
            <a:off x="2519363" y="4689475"/>
            <a:ext cx="4140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0"/>
              </a:spcBef>
            </a:pPr>
            <a:r>
              <a:rPr lang="en-US" altLang="zh-CN" sz="1800">
                <a:solidFill>
                  <a:schemeClr val="hlink"/>
                </a:solidFill>
                <a:latin typeface="Arial" panose="020B0604020202020204" pitchFamily="34" charset="0"/>
                <a:ea typeface="Arial Unicode MS" panose="020B0604020202020204" pitchFamily="34" charset="-122"/>
              </a:rPr>
              <a:t> C</a:t>
            </a:r>
            <a:r>
              <a:rPr lang="en-US" altLang="zh-CN" sz="1800" baseline="-25000">
                <a:solidFill>
                  <a:schemeClr val="hlink"/>
                </a:solidFill>
                <a:latin typeface="Arial" panose="020B0604020202020204" pitchFamily="34" charset="0"/>
                <a:ea typeface="Arial Unicode MS" panose="020B0604020202020204" pitchFamily="34" charset="-122"/>
              </a:rPr>
              <a:t>L    </a:t>
            </a:r>
            <a:r>
              <a:rPr lang="zh-CN" altLang="en-US" sz="1800">
                <a:latin typeface="Arial" panose="020B0604020202020204" pitchFamily="34" charset="0"/>
                <a:ea typeface="Arial Unicode MS" panose="020B0604020202020204" pitchFamily="34" charset="-122"/>
              </a:rPr>
              <a:t>：	 逻辑门的负载电容；</a:t>
            </a:r>
          </a:p>
          <a:p>
            <a:pPr eaLnBrk="1" hangingPunct="1">
              <a:lnSpc>
                <a:spcPct val="120000"/>
              </a:lnSpc>
              <a:spcBef>
                <a:spcPct val="0"/>
              </a:spcBef>
            </a:pPr>
            <a:r>
              <a:rPr lang="zh-CN" altLang="en-US" sz="1800">
                <a:latin typeface="Arial" panose="020B0604020202020204" pitchFamily="34" charset="0"/>
                <a:ea typeface="Arial Unicode MS" panose="020B0604020202020204" pitchFamily="34" charset="-122"/>
              </a:rPr>
              <a:t> </a:t>
            </a:r>
            <a:r>
              <a:rPr lang="en-US" altLang="zh-CN" sz="1800">
                <a:solidFill>
                  <a:schemeClr val="hlink"/>
                </a:solidFill>
                <a:latin typeface="Arial" panose="020B0604020202020204" pitchFamily="34" charset="0"/>
                <a:ea typeface="Arial Unicode MS" panose="020B0604020202020204" pitchFamily="34" charset="-122"/>
              </a:rPr>
              <a:t>C</a:t>
            </a:r>
            <a:r>
              <a:rPr lang="en-US" altLang="zh-CN" sz="1800" baseline="-25000">
                <a:solidFill>
                  <a:schemeClr val="hlink"/>
                </a:solidFill>
                <a:latin typeface="Arial" panose="020B0604020202020204" pitchFamily="34" charset="0"/>
                <a:ea typeface="Arial Unicode MS" panose="020B0604020202020204" pitchFamily="34" charset="-122"/>
              </a:rPr>
              <a:t>PD </a:t>
            </a:r>
            <a:r>
              <a:rPr lang="zh-CN" altLang="en-US" sz="1800">
                <a:latin typeface="Arial" panose="020B0604020202020204" pitchFamily="34" charset="0"/>
                <a:ea typeface="Arial Unicode MS" panose="020B0604020202020204" pitchFamily="34" charset="-122"/>
              </a:rPr>
              <a:t>：逻辑门的内部电容；</a:t>
            </a:r>
            <a:endParaRPr lang="en-US" altLang="zh-CN" sz="1800" b="0" baseline="-25000">
              <a:latin typeface="Arial" panose="020B0604020202020204" pitchFamily="34" charset="0"/>
              <a:ea typeface="Arial Unicode MS" panose="020B0604020202020204" pitchFamily="34" charset="-122"/>
            </a:endParaRPr>
          </a:p>
          <a:p>
            <a:pPr eaLnBrk="1" hangingPunct="1">
              <a:lnSpc>
                <a:spcPct val="120000"/>
              </a:lnSpc>
              <a:spcBef>
                <a:spcPct val="0"/>
              </a:spcBef>
            </a:pPr>
            <a:r>
              <a:rPr lang="en-US" altLang="zh-CN" sz="1800">
                <a:solidFill>
                  <a:schemeClr val="hlink"/>
                </a:solidFill>
                <a:latin typeface="Arial" panose="020B0604020202020204" pitchFamily="34" charset="0"/>
                <a:ea typeface="Arial Unicode MS" panose="020B0604020202020204" pitchFamily="34" charset="-122"/>
              </a:rPr>
              <a:t> </a:t>
            </a:r>
            <a:r>
              <a:rPr lang="en-US" altLang="zh-CN" sz="2400">
                <a:solidFill>
                  <a:schemeClr val="hlink"/>
                </a:solidFill>
                <a:latin typeface="Arial" panose="020B0604020202020204" pitchFamily="34" charset="0"/>
                <a:ea typeface="Arial Unicode MS" panose="020B0604020202020204" pitchFamily="34" charset="-122"/>
                <a:sym typeface="Symbol" panose="05050102010706020507" pitchFamily="18" charset="2"/>
              </a:rPr>
              <a:t></a:t>
            </a:r>
            <a:r>
              <a:rPr lang="en-US" altLang="zh-CN" sz="1800">
                <a:solidFill>
                  <a:schemeClr val="hlink"/>
                </a:solidFill>
                <a:latin typeface="Arial" panose="020B0604020202020204" pitchFamily="34" charset="0"/>
                <a:ea typeface="Arial Unicode MS" panose="020B0604020202020204" pitchFamily="34" charset="-122"/>
              </a:rPr>
              <a:t>    </a:t>
            </a:r>
            <a:r>
              <a:rPr lang="zh-CN" altLang="en-US" sz="1800">
                <a:latin typeface="Arial" panose="020B0604020202020204" pitchFamily="34" charset="0"/>
                <a:ea typeface="Arial Unicode MS" panose="020B0604020202020204" pitchFamily="34" charset="-122"/>
              </a:rPr>
              <a:t>：	 逻辑门的转换频率</a:t>
            </a:r>
            <a:r>
              <a:rPr lang="zh-CN" altLang="en-US" sz="1800" b="0">
                <a:latin typeface="Arial" panose="020B0604020202020204" pitchFamily="34" charset="0"/>
                <a:ea typeface="Arial Unicode MS" panose="020B0604020202020204" pitchFamily="34"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9">
            <a:extLst>
              <a:ext uri="{FF2B5EF4-FFF2-40B4-BE49-F238E27FC236}">
                <a16:creationId xmlns:a16="http://schemas.microsoft.com/office/drawing/2014/main" id="{318B7DEA-C2F5-B2F7-F594-72A7B0A9853E}"/>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9108F07B-D4FD-4CFF-92D2-079F65C76382}"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54</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37922" name="Rectangle 2">
            <a:extLst>
              <a:ext uri="{FF2B5EF4-FFF2-40B4-BE49-F238E27FC236}">
                <a16:creationId xmlns:a16="http://schemas.microsoft.com/office/drawing/2014/main" id="{28F2AC96-0FC5-DFE8-DAAA-DCB31D388E2C}"/>
              </a:ext>
            </a:extLst>
          </p:cNvPr>
          <p:cNvSpPr>
            <a:spLocks noGrp="1"/>
          </p:cNvSpPr>
          <p:nvPr>
            <p:ph type="title"/>
          </p:nvPr>
        </p:nvSpPr>
        <p:spPr/>
        <p:txBody>
          <a:bodyPr/>
          <a:lstStyle/>
          <a:p>
            <a:pPr>
              <a:defRPr/>
            </a:pPr>
            <a:r>
              <a:rPr lang="zh-CN" altLang="en-US" sz="2400" cap="none">
                <a:latin typeface="Arial Unicode MS" pitchFamily="34" charset="-122"/>
                <a:ea typeface="宋体" pitchFamily="2" charset="-122"/>
              </a:rPr>
              <a:t>功耗举例</a:t>
            </a:r>
            <a:r>
              <a:rPr lang="en-US" altLang="zh-CN" sz="2400" cap="none">
                <a:latin typeface="Arial Unicode MS" pitchFamily="34" charset="-122"/>
                <a:ea typeface="宋体" pitchFamily="2" charset="-122"/>
              </a:rPr>
              <a:t>1</a:t>
            </a:r>
          </a:p>
        </p:txBody>
      </p:sp>
      <p:sp>
        <p:nvSpPr>
          <p:cNvPr id="83972" name="Rectangle 3">
            <a:extLst>
              <a:ext uri="{FF2B5EF4-FFF2-40B4-BE49-F238E27FC236}">
                <a16:creationId xmlns:a16="http://schemas.microsoft.com/office/drawing/2014/main" id="{299FE15E-0EC0-7087-8FAA-B1113460BDD5}"/>
              </a:ext>
            </a:extLst>
          </p:cNvPr>
          <p:cNvSpPr>
            <a:spLocks noChangeArrowheads="1"/>
          </p:cNvSpPr>
          <p:nvPr/>
        </p:nvSpPr>
        <p:spPr bwMode="auto">
          <a:xfrm>
            <a:off x="792163" y="6350"/>
            <a:ext cx="1344612"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功耗举例</a:t>
            </a:r>
            <a:r>
              <a:rPr lang="en-US" altLang="zh-CN">
                <a:latin typeface="宋体" panose="02010600030101010101" pitchFamily="2" charset="-122"/>
                <a:ea typeface="Arial Unicode MS" panose="020B0604020202020204" pitchFamily="34" charset="-122"/>
              </a:rPr>
              <a:t>1</a:t>
            </a:r>
          </a:p>
        </p:txBody>
      </p:sp>
      <p:sp>
        <p:nvSpPr>
          <p:cNvPr id="83973" name="Rectangle 4">
            <a:extLst>
              <a:ext uri="{FF2B5EF4-FFF2-40B4-BE49-F238E27FC236}">
                <a16:creationId xmlns:a16="http://schemas.microsoft.com/office/drawing/2014/main" id="{454AD8E7-978F-0641-5B70-153D26FF6699}"/>
              </a:ext>
            </a:extLst>
          </p:cNvPr>
          <p:cNvSpPr>
            <a:spLocks noChangeArrowheads="1"/>
          </p:cNvSpPr>
          <p:nvPr/>
        </p:nvSpPr>
        <p:spPr bwMode="auto">
          <a:xfrm>
            <a:off x="792163" y="441325"/>
            <a:ext cx="8172450" cy="1016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图中给出了</a:t>
            </a:r>
            <a:r>
              <a:rPr lang="en-US" altLang="zh-CN">
                <a:latin typeface="宋体" panose="02010600030101010101" pitchFamily="2" charset="-122"/>
                <a:ea typeface="Arial Unicode MS" panose="020B0604020202020204" pitchFamily="34" charset="-122"/>
              </a:rPr>
              <a:t>74XX00</a:t>
            </a:r>
            <a:r>
              <a:rPr lang="zh-CN" altLang="en-US">
                <a:latin typeface="宋体" panose="02010600030101010101" pitchFamily="2" charset="-122"/>
                <a:ea typeface="Arial Unicode MS" panose="020B0604020202020204" pitchFamily="34" charset="-122"/>
              </a:rPr>
              <a:t>四个</a:t>
            </a:r>
            <a:r>
              <a:rPr lang="en-US" altLang="zh-CN">
                <a:latin typeface="宋体" panose="02010600030101010101" pitchFamily="2" charset="-122"/>
                <a:ea typeface="Arial Unicode MS" panose="020B0604020202020204" pitchFamily="34" charset="-122"/>
              </a:rPr>
              <a:t>2</a:t>
            </a:r>
            <a:r>
              <a:rPr lang="zh-CN" altLang="en-US">
                <a:latin typeface="宋体" panose="02010600030101010101" pitchFamily="2" charset="-122"/>
                <a:ea typeface="Arial Unicode MS" panose="020B0604020202020204" pitchFamily="34" charset="-122"/>
              </a:rPr>
              <a:t>输入与非门组成的电路，利用给出的数据手</a:t>
            </a:r>
          </a:p>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册确定输入</a:t>
            </a:r>
            <a:r>
              <a:rPr lang="en-US" altLang="zh-CN">
                <a:latin typeface="宋体" panose="02010600030101010101" pitchFamily="2" charset="-122"/>
                <a:ea typeface="Arial Unicode MS" panose="020B0604020202020204" pitchFamily="34" charset="-122"/>
              </a:rPr>
              <a:t>DCBA=100l</a:t>
            </a:r>
            <a:r>
              <a:rPr lang="zh-CN" altLang="en-US">
                <a:latin typeface="宋体" panose="02010600030101010101" pitchFamily="2" charset="-122"/>
                <a:ea typeface="Arial Unicode MS" panose="020B0604020202020204" pitchFamily="34" charset="-122"/>
              </a:rPr>
              <a:t>，并且所有逻辑门都是</a:t>
            </a:r>
            <a:r>
              <a:rPr lang="en-US" altLang="zh-CN">
                <a:latin typeface="宋体" panose="02010600030101010101" pitchFamily="2" charset="-122"/>
                <a:ea typeface="Arial Unicode MS" panose="020B0604020202020204" pitchFamily="34" charset="-122"/>
              </a:rPr>
              <a:t>74LS00</a:t>
            </a:r>
            <a:r>
              <a:rPr lang="zh-CN" altLang="en-US">
                <a:latin typeface="宋体" panose="02010600030101010101" pitchFamily="2" charset="-122"/>
                <a:ea typeface="Arial Unicode MS" panose="020B0604020202020204" pitchFamily="34" charset="-122"/>
              </a:rPr>
              <a:t>与非门时的电路功耗。请寻找相关数据表，并计算利用</a:t>
            </a:r>
            <a:r>
              <a:rPr lang="en-US" altLang="zh-CN">
                <a:latin typeface="宋体" panose="02010600030101010101" pitchFamily="2" charset="-122"/>
                <a:ea typeface="Arial Unicode MS" panose="020B0604020202020204" pitchFamily="34" charset="-122"/>
              </a:rPr>
              <a:t>74ALS00</a:t>
            </a:r>
            <a:r>
              <a:rPr lang="zh-CN" altLang="en-US">
                <a:latin typeface="宋体" panose="02010600030101010101" pitchFamily="2" charset="-122"/>
                <a:ea typeface="Arial Unicode MS" panose="020B0604020202020204" pitchFamily="34" charset="-122"/>
              </a:rPr>
              <a:t>和</a:t>
            </a:r>
            <a:r>
              <a:rPr lang="en-US" altLang="zh-CN">
                <a:latin typeface="宋体" panose="02010600030101010101" pitchFamily="2" charset="-122"/>
                <a:ea typeface="Arial Unicode MS" panose="020B0604020202020204" pitchFamily="34" charset="-122"/>
              </a:rPr>
              <a:t>74AS00</a:t>
            </a:r>
            <a:r>
              <a:rPr lang="zh-CN" altLang="en-US">
                <a:latin typeface="宋体" panose="02010600030101010101" pitchFamily="2" charset="-122"/>
                <a:ea typeface="Arial Unicode MS" panose="020B0604020202020204" pitchFamily="34" charset="-122"/>
              </a:rPr>
              <a:t>门的情况。</a:t>
            </a:r>
          </a:p>
        </p:txBody>
      </p:sp>
      <p:sp>
        <p:nvSpPr>
          <p:cNvPr id="337929" name="Rectangle 9">
            <a:extLst>
              <a:ext uri="{FF2B5EF4-FFF2-40B4-BE49-F238E27FC236}">
                <a16:creationId xmlns:a16="http://schemas.microsoft.com/office/drawing/2014/main" id="{FA254DC9-6862-BBFA-FAA1-B3075E71A3E4}"/>
              </a:ext>
            </a:extLst>
          </p:cNvPr>
          <p:cNvSpPr>
            <a:spLocks noChangeArrowheads="1"/>
          </p:cNvSpPr>
          <p:nvPr/>
        </p:nvSpPr>
        <p:spPr bwMode="auto">
          <a:xfrm>
            <a:off x="971550" y="4184650"/>
            <a:ext cx="4572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0"/>
              </a:spcBef>
              <a:buClrTx/>
              <a:buFontTx/>
              <a:buNone/>
            </a:pPr>
            <a:r>
              <a:rPr lang="zh-CN" altLang="en-US" b="0">
                <a:latin typeface="Arial" panose="020B0604020202020204" pitchFamily="34" charset="0"/>
                <a:ea typeface="Arial Unicode MS" panose="020B0604020202020204" pitchFamily="34" charset="-122"/>
              </a:rPr>
              <a:t>解：</a:t>
            </a:r>
          </a:p>
          <a:p>
            <a:pPr eaLnBrk="1" hangingPunct="1">
              <a:lnSpc>
                <a:spcPct val="120000"/>
              </a:lnSpc>
              <a:spcBef>
                <a:spcPct val="0"/>
              </a:spcBef>
              <a:buClrTx/>
              <a:buFontTx/>
              <a:buNone/>
            </a:pPr>
            <a:r>
              <a:rPr lang="zh-CN" altLang="en-US" b="0">
                <a:latin typeface="Arial" panose="020B0604020202020204" pitchFamily="34" charset="0"/>
                <a:ea typeface="Arial Unicode MS" panose="020B0604020202020204" pitchFamily="34" charset="-122"/>
              </a:rPr>
              <a:t>门</a:t>
            </a:r>
            <a:r>
              <a:rPr lang="en-US" altLang="zh-CN" b="0">
                <a:latin typeface="Arial" panose="020B0604020202020204" pitchFamily="34" charset="0"/>
                <a:ea typeface="Arial Unicode MS" panose="020B0604020202020204" pitchFamily="34" charset="-122"/>
              </a:rPr>
              <a:t>1</a:t>
            </a:r>
            <a:r>
              <a:rPr lang="en-US" altLang="zh-CN" b="0">
                <a:latin typeface="Arial" panose="020B0604020202020204" pitchFamily="34" charset="0"/>
                <a:ea typeface="Arial Unicode MS" panose="020B0604020202020204" pitchFamily="34" charset="-122"/>
                <a:sym typeface="Wingdings" panose="05000000000000000000" pitchFamily="2" charset="2"/>
              </a:rPr>
              <a:t>: (</a:t>
            </a:r>
            <a:r>
              <a:rPr lang="en-US" altLang="zh-CN" b="0">
                <a:latin typeface="Arial" panose="020B0604020202020204" pitchFamily="34" charset="0"/>
                <a:ea typeface="Arial Unicode MS" panose="020B0604020202020204" pitchFamily="34" charset="-122"/>
              </a:rPr>
              <a:t>AB)</a:t>
            </a:r>
            <a:r>
              <a:rPr lang="en-US" altLang="zh-CN" b="0">
                <a:latin typeface="Arial Unicode MS" panose="020B0604020202020204" pitchFamily="34" charset="-122"/>
                <a:ea typeface="Arial Unicode MS" panose="020B0604020202020204" pitchFamily="34" charset="-122"/>
              </a:rPr>
              <a:t>’</a:t>
            </a:r>
            <a:r>
              <a:rPr lang="en-US" altLang="zh-CN" b="0">
                <a:latin typeface="Arial" panose="020B0604020202020204" pitchFamily="34" charset="0"/>
                <a:ea typeface="Arial Unicode MS" panose="020B0604020202020204" pitchFamily="34" charset="-122"/>
              </a:rPr>
              <a:t>=1</a:t>
            </a:r>
          </a:p>
          <a:p>
            <a:pPr eaLnBrk="1" hangingPunct="1">
              <a:lnSpc>
                <a:spcPct val="120000"/>
              </a:lnSpc>
              <a:spcBef>
                <a:spcPct val="0"/>
              </a:spcBef>
              <a:buClrTx/>
              <a:buFontTx/>
              <a:buNone/>
            </a:pPr>
            <a:r>
              <a:rPr lang="zh-CN" altLang="en-US" b="0">
                <a:latin typeface="Arial" panose="020B0604020202020204" pitchFamily="34" charset="0"/>
                <a:ea typeface="Arial Unicode MS" panose="020B0604020202020204" pitchFamily="34" charset="-122"/>
              </a:rPr>
              <a:t>门</a:t>
            </a:r>
            <a:r>
              <a:rPr lang="en-US" altLang="zh-CN" b="0">
                <a:latin typeface="Arial" panose="020B0604020202020204" pitchFamily="34" charset="0"/>
                <a:ea typeface="Arial Unicode MS" panose="020B0604020202020204" pitchFamily="34" charset="-122"/>
              </a:rPr>
              <a:t>2</a:t>
            </a:r>
            <a:r>
              <a:rPr lang="en-US" altLang="zh-CN" b="0">
                <a:latin typeface="Arial" panose="020B0604020202020204" pitchFamily="34" charset="0"/>
                <a:ea typeface="Arial Unicode MS" panose="020B0604020202020204" pitchFamily="34" charset="-122"/>
                <a:sym typeface="Wingdings" panose="05000000000000000000" pitchFamily="2" charset="2"/>
              </a:rPr>
              <a:t>: (</a:t>
            </a:r>
            <a:r>
              <a:rPr lang="en-US" altLang="zh-CN" b="0">
                <a:latin typeface="Arial" panose="020B0604020202020204" pitchFamily="34" charset="0"/>
                <a:ea typeface="Arial Unicode MS" panose="020B0604020202020204" pitchFamily="34" charset="-122"/>
              </a:rPr>
              <a:t>CD)</a:t>
            </a:r>
            <a:r>
              <a:rPr lang="en-US" altLang="zh-CN" b="0">
                <a:latin typeface="Arial Unicode MS" panose="020B0604020202020204" pitchFamily="34" charset="-122"/>
                <a:ea typeface="Arial Unicode MS" panose="020B0604020202020204" pitchFamily="34" charset="-122"/>
              </a:rPr>
              <a:t>’</a:t>
            </a:r>
            <a:r>
              <a:rPr lang="en-US" altLang="zh-CN" b="0">
                <a:latin typeface="Arial" panose="020B0604020202020204" pitchFamily="34" charset="0"/>
                <a:ea typeface="Arial Unicode MS" panose="020B0604020202020204" pitchFamily="34" charset="-122"/>
              </a:rPr>
              <a:t>=1</a:t>
            </a:r>
          </a:p>
          <a:p>
            <a:pPr eaLnBrk="1" hangingPunct="1">
              <a:lnSpc>
                <a:spcPct val="120000"/>
              </a:lnSpc>
              <a:spcBef>
                <a:spcPct val="0"/>
              </a:spcBef>
              <a:buClrTx/>
              <a:buFontTx/>
              <a:buNone/>
            </a:pPr>
            <a:r>
              <a:rPr lang="zh-CN" altLang="en-US" b="0">
                <a:latin typeface="Arial" panose="020B0604020202020204" pitchFamily="34" charset="0"/>
                <a:ea typeface="Arial Unicode MS" panose="020B0604020202020204" pitchFamily="34" charset="-122"/>
              </a:rPr>
              <a:t>门</a:t>
            </a:r>
            <a:r>
              <a:rPr lang="en-US" altLang="zh-CN" b="0">
                <a:latin typeface="Arial" panose="020B0604020202020204" pitchFamily="34" charset="0"/>
                <a:ea typeface="Arial Unicode MS" panose="020B0604020202020204" pitchFamily="34" charset="-122"/>
              </a:rPr>
              <a:t>3</a:t>
            </a:r>
            <a:r>
              <a:rPr lang="en-US" altLang="zh-CN" b="0">
                <a:latin typeface="Arial" panose="020B0604020202020204" pitchFamily="34" charset="0"/>
                <a:ea typeface="Arial Unicode MS" panose="020B0604020202020204" pitchFamily="34" charset="-122"/>
                <a:sym typeface="Wingdings" panose="05000000000000000000" pitchFamily="2" charset="2"/>
              </a:rPr>
              <a:t>: ((</a:t>
            </a:r>
            <a:r>
              <a:rPr lang="en-US" altLang="zh-CN" b="0">
                <a:latin typeface="Arial" panose="020B0604020202020204" pitchFamily="34" charset="0"/>
                <a:ea typeface="Arial Unicode MS" panose="020B0604020202020204" pitchFamily="34" charset="-122"/>
              </a:rPr>
              <a:t>AB)</a:t>
            </a:r>
            <a:r>
              <a:rPr lang="en-US" altLang="zh-CN" b="0">
                <a:latin typeface="Arial Unicode MS" panose="020B0604020202020204" pitchFamily="34" charset="-122"/>
                <a:ea typeface="Arial Unicode MS" panose="020B0604020202020204" pitchFamily="34" charset="-122"/>
              </a:rPr>
              <a:t>’</a:t>
            </a:r>
            <a:r>
              <a:rPr lang="en-US" altLang="zh-CN" b="0">
                <a:latin typeface="Arial" panose="020B0604020202020204" pitchFamily="34" charset="0"/>
                <a:ea typeface="Arial Unicode MS" panose="020B0604020202020204" pitchFamily="34" charset="-122"/>
                <a:sym typeface="Wingdings" panose="05000000000000000000" pitchFamily="2" charset="2"/>
              </a:rPr>
              <a:t> (</a:t>
            </a:r>
            <a:r>
              <a:rPr lang="en-US" altLang="zh-CN" b="0">
                <a:latin typeface="Arial" panose="020B0604020202020204" pitchFamily="34" charset="0"/>
                <a:ea typeface="Arial Unicode MS" panose="020B0604020202020204" pitchFamily="34" charset="-122"/>
              </a:rPr>
              <a:t>CD)</a:t>
            </a:r>
            <a:r>
              <a:rPr lang="en-US" altLang="zh-CN" b="0">
                <a:latin typeface="Arial Unicode MS" panose="020B0604020202020204" pitchFamily="34" charset="-122"/>
                <a:ea typeface="Arial Unicode MS" panose="020B0604020202020204" pitchFamily="34" charset="-122"/>
              </a:rPr>
              <a:t>’</a:t>
            </a:r>
            <a:r>
              <a:rPr lang="en-US" altLang="zh-CN" b="0">
                <a:latin typeface="Arial" panose="020B0604020202020204" pitchFamily="34" charset="0"/>
                <a:ea typeface="Arial Unicode MS" panose="020B0604020202020204" pitchFamily="34" charset="-122"/>
              </a:rPr>
              <a:t>)</a:t>
            </a:r>
            <a:r>
              <a:rPr lang="en-US" altLang="zh-CN" b="0">
                <a:latin typeface="Arial Unicode MS" panose="020B0604020202020204" pitchFamily="34" charset="-122"/>
                <a:ea typeface="Arial Unicode MS" panose="020B0604020202020204" pitchFamily="34" charset="-122"/>
              </a:rPr>
              <a:t>’</a:t>
            </a:r>
            <a:r>
              <a:rPr lang="en-US" altLang="zh-CN" b="0">
                <a:latin typeface="Arial" panose="020B0604020202020204" pitchFamily="34" charset="0"/>
                <a:ea typeface="Arial Unicode MS" panose="020B0604020202020204" pitchFamily="34" charset="-122"/>
              </a:rPr>
              <a:t> = </a:t>
            </a:r>
            <a:r>
              <a:rPr lang="en-US" altLang="zh-CN" b="0">
                <a:latin typeface="Arial" panose="020B0604020202020204" pitchFamily="34" charset="0"/>
                <a:ea typeface="Arial Unicode MS" panose="020B0604020202020204" pitchFamily="34" charset="-122"/>
                <a:sym typeface="Wingdings" panose="05000000000000000000" pitchFamily="2" charset="2"/>
              </a:rPr>
              <a:t>AB+CD</a:t>
            </a:r>
            <a:r>
              <a:rPr lang="en-US" altLang="zh-CN" b="0">
                <a:latin typeface="Arial" panose="020B0604020202020204" pitchFamily="34" charset="0"/>
                <a:ea typeface="Arial Unicode MS" panose="020B0604020202020204" pitchFamily="34" charset="-122"/>
              </a:rPr>
              <a:t> = 0</a:t>
            </a:r>
          </a:p>
          <a:p>
            <a:pPr eaLnBrk="1" hangingPunct="1">
              <a:lnSpc>
                <a:spcPct val="120000"/>
              </a:lnSpc>
              <a:spcBef>
                <a:spcPct val="0"/>
              </a:spcBef>
              <a:buClrTx/>
              <a:buFontTx/>
              <a:buNone/>
            </a:pPr>
            <a:r>
              <a:rPr lang="zh-CN" altLang="en-US" b="0">
                <a:latin typeface="Arial" panose="020B0604020202020204" pitchFamily="34" charset="0"/>
                <a:ea typeface="Arial Unicode MS" panose="020B0604020202020204" pitchFamily="34" charset="-122"/>
              </a:rPr>
              <a:t>门</a:t>
            </a:r>
            <a:r>
              <a:rPr lang="en-US" altLang="zh-CN" b="0">
                <a:latin typeface="Arial" panose="020B0604020202020204" pitchFamily="34" charset="0"/>
                <a:ea typeface="Arial Unicode MS" panose="020B0604020202020204" pitchFamily="34" charset="-122"/>
              </a:rPr>
              <a:t>4</a:t>
            </a:r>
            <a:r>
              <a:rPr lang="en-US" altLang="zh-CN" b="0">
                <a:latin typeface="Arial" panose="020B0604020202020204" pitchFamily="34" charset="0"/>
                <a:ea typeface="Arial Unicode MS" panose="020B0604020202020204" pitchFamily="34" charset="-122"/>
                <a:sym typeface="Wingdings" panose="05000000000000000000" pitchFamily="2" charset="2"/>
              </a:rPr>
              <a:t>: (AB+CD</a:t>
            </a:r>
            <a:r>
              <a:rPr lang="en-US" altLang="zh-CN" b="0">
                <a:latin typeface="Arial" panose="020B0604020202020204" pitchFamily="34" charset="0"/>
                <a:ea typeface="Arial Unicode MS" panose="020B0604020202020204" pitchFamily="34" charset="-122"/>
              </a:rPr>
              <a:t>)</a:t>
            </a:r>
            <a:r>
              <a:rPr lang="en-US" altLang="zh-CN" b="0">
                <a:latin typeface="Arial Unicode MS" panose="020B0604020202020204" pitchFamily="34" charset="-122"/>
                <a:ea typeface="Arial Unicode MS" panose="020B0604020202020204" pitchFamily="34" charset="-122"/>
              </a:rPr>
              <a:t>’</a:t>
            </a:r>
            <a:r>
              <a:rPr lang="en-US" altLang="zh-CN" b="0">
                <a:latin typeface="Arial" panose="020B0604020202020204" pitchFamily="34" charset="0"/>
                <a:ea typeface="Arial Unicode MS" panose="020B0604020202020204" pitchFamily="34" charset="-122"/>
              </a:rPr>
              <a:t>=1</a:t>
            </a:r>
          </a:p>
        </p:txBody>
      </p:sp>
      <p:sp>
        <p:nvSpPr>
          <p:cNvPr id="337930" name="Rectangle 10">
            <a:extLst>
              <a:ext uri="{FF2B5EF4-FFF2-40B4-BE49-F238E27FC236}">
                <a16:creationId xmlns:a16="http://schemas.microsoft.com/office/drawing/2014/main" id="{665E19BF-B92E-3A46-8187-F9D1CE66ED8F}"/>
              </a:ext>
            </a:extLst>
          </p:cNvPr>
          <p:cNvSpPr>
            <a:spLocks noChangeArrowheads="1"/>
          </p:cNvSpPr>
          <p:nvPr/>
        </p:nvSpPr>
        <p:spPr bwMode="auto">
          <a:xfrm>
            <a:off x="5219700" y="4184650"/>
            <a:ext cx="37449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20000"/>
              </a:lnSpc>
              <a:spcBef>
                <a:spcPct val="0"/>
              </a:spcBef>
              <a:buClrTx/>
              <a:buFontTx/>
              <a:buNone/>
            </a:pPr>
            <a:r>
              <a:rPr lang="zh-CN" altLang="en-US" b="0">
                <a:latin typeface="Arial" panose="020B0604020202020204" pitchFamily="34" charset="0"/>
                <a:ea typeface="Arial Unicode MS" panose="020B0604020202020204" pitchFamily="34" charset="-122"/>
              </a:rPr>
              <a:t>由于三个输出为高，一个为低，</a:t>
            </a:r>
          </a:p>
          <a:p>
            <a:pPr eaLnBrk="1" hangingPunct="1">
              <a:lnSpc>
                <a:spcPct val="120000"/>
              </a:lnSpc>
              <a:spcBef>
                <a:spcPct val="0"/>
              </a:spcBef>
              <a:buClrTx/>
              <a:buFontTx/>
              <a:buNone/>
            </a:pPr>
            <a:r>
              <a:rPr lang="zh-CN" altLang="en-US" b="0">
                <a:latin typeface="Arial" panose="020B0604020202020204" pitchFamily="34" charset="0"/>
                <a:ea typeface="Arial Unicode MS" panose="020B0604020202020204" pitchFamily="34" charset="-122"/>
              </a:rPr>
              <a:t>所以电源电流为：</a:t>
            </a:r>
            <a:endParaRPr lang="en-US" altLang="zh-CN" b="0">
              <a:latin typeface="Arial" panose="020B0604020202020204" pitchFamily="34" charset="0"/>
              <a:ea typeface="Arial Unicode MS" panose="020B0604020202020204" pitchFamily="34" charset="-122"/>
            </a:endParaRPr>
          </a:p>
        </p:txBody>
      </p:sp>
      <p:pic>
        <p:nvPicPr>
          <p:cNvPr id="83976" name="Picture 11">
            <a:extLst>
              <a:ext uri="{FF2B5EF4-FFF2-40B4-BE49-F238E27FC236}">
                <a16:creationId xmlns:a16="http://schemas.microsoft.com/office/drawing/2014/main" id="{2C1C0C71-C747-69E6-E035-3B50A2304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592263"/>
            <a:ext cx="669607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7932" name="Object 12">
            <a:extLst>
              <a:ext uri="{FF2B5EF4-FFF2-40B4-BE49-F238E27FC236}">
                <a16:creationId xmlns:a16="http://schemas.microsoft.com/office/drawing/2014/main" id="{E353ACD1-DB0A-0223-2E04-E7EC7A868553}"/>
              </a:ext>
            </a:extLst>
          </p:cNvPr>
          <p:cNvGraphicFramePr>
            <a:graphicFrameLocks noChangeAspect="1"/>
          </p:cNvGraphicFramePr>
          <p:nvPr>
            <p:ph idx="1"/>
          </p:nvPr>
        </p:nvGraphicFramePr>
        <p:xfrm>
          <a:off x="5364163" y="4868863"/>
          <a:ext cx="3290887" cy="1724025"/>
        </p:xfrm>
        <a:graphic>
          <a:graphicData uri="http://schemas.openxmlformats.org/presentationml/2006/ole">
            <mc:AlternateContent xmlns:mc="http://schemas.openxmlformats.org/markup-compatibility/2006">
              <mc:Choice xmlns:v="urn:schemas-microsoft-com:vml" Requires="v">
                <p:oleObj name="Equation" r:id="rId3" imgW="1600200" imgH="838200" progId="Equation.DSMT4">
                  <p:embed/>
                </p:oleObj>
              </mc:Choice>
              <mc:Fallback>
                <p:oleObj name="Equation" r:id="rId3" imgW="1600200" imgH="8382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4868863"/>
                        <a:ext cx="3290887" cy="1724025"/>
                      </a:xfrm>
                      <a:prstGeom prst="rect">
                        <a:avLst/>
                      </a:prstGeom>
                      <a:noFill/>
                      <a:ln>
                        <a:noFill/>
                      </a:ln>
                      <a:effectLst/>
                      <a:extLst>
                        <a:ext uri="{909E8E84-426E-40DD-AFC4-6F175D3DCCD1}">
                          <a14:hiddenFill xmlns:a14="http://schemas.microsoft.com/office/drawing/2010/main">
                            <a:solidFill>
                              <a:srgbClr val="B9CDE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7929"/>
                                        </p:tgtEl>
                                        <p:attrNameLst>
                                          <p:attrName>style.visibility</p:attrName>
                                        </p:attrNameLst>
                                      </p:cBhvr>
                                      <p:to>
                                        <p:strVal val="visible"/>
                                      </p:to>
                                    </p:set>
                                    <p:animEffect transition="in" filter="box(in)">
                                      <p:cBhvr>
                                        <p:cTn id="7" dur="500"/>
                                        <p:tgtEl>
                                          <p:spTgt spid="3379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37930"/>
                                        </p:tgtEl>
                                        <p:attrNameLst>
                                          <p:attrName>style.visibility</p:attrName>
                                        </p:attrNameLst>
                                      </p:cBhvr>
                                      <p:to>
                                        <p:strVal val="visible"/>
                                      </p:to>
                                    </p:set>
                                    <p:animEffect transition="in" filter="box(in)">
                                      <p:cBhvr>
                                        <p:cTn id="12" dur="500"/>
                                        <p:tgtEl>
                                          <p:spTgt spid="3379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37932"/>
                                        </p:tgtEl>
                                        <p:attrNameLst>
                                          <p:attrName>style.visibility</p:attrName>
                                        </p:attrNameLst>
                                      </p:cBhvr>
                                      <p:to>
                                        <p:strVal val="visible"/>
                                      </p:to>
                                    </p:set>
                                    <p:animEffect transition="in" filter="box(in)">
                                      <p:cBhvr>
                                        <p:cTn id="17" dur="500"/>
                                        <p:tgtEl>
                                          <p:spTgt spid="337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9" grpId="0"/>
      <p:bldP spid="3379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9">
            <a:extLst>
              <a:ext uri="{FF2B5EF4-FFF2-40B4-BE49-F238E27FC236}">
                <a16:creationId xmlns:a16="http://schemas.microsoft.com/office/drawing/2014/main" id="{EC8453CB-57F6-1D80-302D-98C0BD28BF7C}"/>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C7DCA560-08B3-4D09-AC0F-90348F651099}"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55</a:t>
            </a:fld>
            <a:endParaRPr lang="en-US" altLang="zh-CN" sz="1800">
              <a:solidFill>
                <a:schemeClr val="bg2"/>
              </a:solidFill>
              <a:latin typeface="Arial" panose="020B0604020202020204" pitchFamily="34" charset="0"/>
              <a:ea typeface="Arial Unicode MS" panose="020B0604020202020204" pitchFamily="34" charset="-122"/>
            </a:endParaRPr>
          </a:p>
        </p:txBody>
      </p:sp>
      <p:pic>
        <p:nvPicPr>
          <p:cNvPr id="84995" name="Picture 2">
            <a:extLst>
              <a:ext uri="{FF2B5EF4-FFF2-40B4-BE49-F238E27FC236}">
                <a16:creationId xmlns:a16="http://schemas.microsoft.com/office/drawing/2014/main" id="{5A3920B8-3E34-C073-D58D-EC57220D5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8" y="333375"/>
            <a:ext cx="6191250" cy="2300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947" name="Rectangle 3">
            <a:extLst>
              <a:ext uri="{FF2B5EF4-FFF2-40B4-BE49-F238E27FC236}">
                <a16:creationId xmlns:a16="http://schemas.microsoft.com/office/drawing/2014/main" id="{C4148C18-7215-851F-5142-3C66A0753002}"/>
              </a:ext>
            </a:extLst>
          </p:cNvPr>
          <p:cNvSpPr>
            <a:spLocks noGrp="1"/>
          </p:cNvSpPr>
          <p:nvPr>
            <p:ph type="title"/>
          </p:nvPr>
        </p:nvSpPr>
        <p:spPr/>
        <p:txBody>
          <a:bodyPr/>
          <a:lstStyle/>
          <a:p>
            <a:pPr>
              <a:defRPr/>
            </a:pPr>
            <a:r>
              <a:rPr lang="zh-CN" altLang="en-US" sz="2400" cap="none">
                <a:latin typeface="Arial Unicode MS" pitchFamily="34" charset="-122"/>
                <a:ea typeface="宋体" pitchFamily="2" charset="-122"/>
              </a:rPr>
              <a:t>功耗举例</a:t>
            </a:r>
            <a:r>
              <a:rPr lang="en-US" altLang="zh-CN" sz="2400" cap="none">
                <a:latin typeface="Arial Unicode MS" pitchFamily="34" charset="-122"/>
                <a:ea typeface="宋体" pitchFamily="2" charset="-122"/>
              </a:rPr>
              <a:t>1</a:t>
            </a:r>
          </a:p>
        </p:txBody>
      </p:sp>
      <p:sp>
        <p:nvSpPr>
          <p:cNvPr id="84997" name="Rectangle 4">
            <a:extLst>
              <a:ext uri="{FF2B5EF4-FFF2-40B4-BE49-F238E27FC236}">
                <a16:creationId xmlns:a16="http://schemas.microsoft.com/office/drawing/2014/main" id="{430CB01A-4DD5-C1F0-4E18-9F92FC45E442}"/>
              </a:ext>
            </a:extLst>
          </p:cNvPr>
          <p:cNvSpPr>
            <a:spLocks noChangeArrowheads="1"/>
          </p:cNvSpPr>
          <p:nvPr/>
        </p:nvSpPr>
        <p:spPr bwMode="auto">
          <a:xfrm>
            <a:off x="792163" y="-4763"/>
            <a:ext cx="1344612" cy="406401"/>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功耗举例</a:t>
            </a:r>
            <a:r>
              <a:rPr lang="en-US" altLang="zh-CN">
                <a:latin typeface="宋体" panose="02010600030101010101" pitchFamily="2" charset="-122"/>
                <a:ea typeface="Arial Unicode MS" panose="020B0604020202020204" pitchFamily="34" charset="-122"/>
              </a:rPr>
              <a:t>1</a:t>
            </a:r>
          </a:p>
        </p:txBody>
      </p:sp>
      <p:pic>
        <p:nvPicPr>
          <p:cNvPr id="338949" name="Picture 5">
            <a:extLst>
              <a:ext uri="{FF2B5EF4-FFF2-40B4-BE49-F238E27FC236}">
                <a16:creationId xmlns:a16="http://schemas.microsoft.com/office/drawing/2014/main" id="{C8CD4EA7-8BD5-C50B-49E2-A06C664D1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2673350"/>
            <a:ext cx="6275388"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9" name="Picture 6">
            <a:extLst>
              <a:ext uri="{FF2B5EF4-FFF2-40B4-BE49-F238E27FC236}">
                <a16:creationId xmlns:a16="http://schemas.microsoft.com/office/drawing/2014/main" id="{578D9CF9-DD14-CF1A-A197-2085A96BC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325" y="0"/>
            <a:ext cx="2733675" cy="15224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8949"/>
                                        </p:tgtEl>
                                        <p:attrNameLst>
                                          <p:attrName>style.visibility</p:attrName>
                                        </p:attrNameLst>
                                      </p:cBhvr>
                                      <p:to>
                                        <p:strVal val="visible"/>
                                      </p:to>
                                    </p:set>
                                    <p:anim calcmode="lin" valueType="num">
                                      <p:cBhvr additive="base">
                                        <p:cTn id="7" dur="500" fill="hold"/>
                                        <p:tgtEl>
                                          <p:spTgt spid="338949"/>
                                        </p:tgtEl>
                                        <p:attrNameLst>
                                          <p:attrName>ppt_x</p:attrName>
                                        </p:attrNameLst>
                                      </p:cBhvr>
                                      <p:tavLst>
                                        <p:tav tm="0">
                                          <p:val>
                                            <p:strVal val="#ppt_x"/>
                                          </p:val>
                                        </p:tav>
                                        <p:tav tm="100000">
                                          <p:val>
                                            <p:strVal val="#ppt_x"/>
                                          </p:val>
                                        </p:tav>
                                      </p:tavLst>
                                    </p:anim>
                                    <p:anim calcmode="lin" valueType="num">
                                      <p:cBhvr additive="base">
                                        <p:cTn id="8" dur="500" fill="hold"/>
                                        <p:tgtEl>
                                          <p:spTgt spid="3389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9">
            <a:extLst>
              <a:ext uri="{FF2B5EF4-FFF2-40B4-BE49-F238E27FC236}">
                <a16:creationId xmlns:a16="http://schemas.microsoft.com/office/drawing/2014/main" id="{0652A966-C70A-2F59-F805-DF3B685BACC4}"/>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75D439DD-DF6E-4B13-9A22-6B3D6D928B0C}"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56</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39970" name="Rectangle 2">
            <a:extLst>
              <a:ext uri="{FF2B5EF4-FFF2-40B4-BE49-F238E27FC236}">
                <a16:creationId xmlns:a16="http://schemas.microsoft.com/office/drawing/2014/main" id="{06828DAD-3C59-C486-8487-C432BC6AA37D}"/>
              </a:ext>
            </a:extLst>
          </p:cNvPr>
          <p:cNvSpPr>
            <a:spLocks noGrp="1"/>
          </p:cNvSpPr>
          <p:nvPr>
            <p:ph type="title"/>
          </p:nvPr>
        </p:nvSpPr>
        <p:spPr/>
        <p:txBody>
          <a:bodyPr/>
          <a:lstStyle/>
          <a:p>
            <a:pPr>
              <a:defRPr/>
            </a:pPr>
            <a:r>
              <a:rPr lang="zh-CN" altLang="en-US" sz="2400" cap="none">
                <a:latin typeface="Arial Unicode MS" pitchFamily="34" charset="-122"/>
                <a:ea typeface="宋体" pitchFamily="2" charset="-122"/>
              </a:rPr>
              <a:t>功耗举例</a:t>
            </a:r>
            <a:r>
              <a:rPr lang="en-US" altLang="zh-CN" sz="2400" cap="none">
                <a:latin typeface="Arial Unicode MS" pitchFamily="34" charset="-122"/>
                <a:ea typeface="宋体" pitchFamily="2" charset="-122"/>
              </a:rPr>
              <a:t>2</a:t>
            </a:r>
          </a:p>
        </p:txBody>
      </p:sp>
      <p:sp>
        <p:nvSpPr>
          <p:cNvPr id="86020" name="Rectangle 3">
            <a:extLst>
              <a:ext uri="{FF2B5EF4-FFF2-40B4-BE49-F238E27FC236}">
                <a16:creationId xmlns:a16="http://schemas.microsoft.com/office/drawing/2014/main" id="{DC19110F-9193-C93C-1E33-D33AC3C983AF}"/>
              </a:ext>
            </a:extLst>
          </p:cNvPr>
          <p:cNvSpPr>
            <a:spLocks noChangeArrowheads="1"/>
          </p:cNvSpPr>
          <p:nvPr/>
        </p:nvSpPr>
        <p:spPr bwMode="auto">
          <a:xfrm>
            <a:off x="792163" y="15875"/>
            <a:ext cx="1344612"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宋体" panose="02010600030101010101" pitchFamily="2" charset="-122"/>
                <a:ea typeface="Arial Unicode MS" panose="020B0604020202020204" pitchFamily="34" charset="-122"/>
              </a:rPr>
              <a:t>功耗举例</a:t>
            </a:r>
            <a:r>
              <a:rPr lang="en-US" altLang="zh-CN">
                <a:latin typeface="宋体" panose="02010600030101010101" pitchFamily="2" charset="-122"/>
                <a:ea typeface="Arial Unicode MS" panose="020B0604020202020204" pitchFamily="34" charset="-122"/>
              </a:rPr>
              <a:t>2</a:t>
            </a:r>
          </a:p>
        </p:txBody>
      </p:sp>
      <p:sp>
        <p:nvSpPr>
          <p:cNvPr id="86021" name="Rectangle 4">
            <a:extLst>
              <a:ext uri="{FF2B5EF4-FFF2-40B4-BE49-F238E27FC236}">
                <a16:creationId xmlns:a16="http://schemas.microsoft.com/office/drawing/2014/main" id="{8FAB04EF-97DF-E3E7-EDB9-385609B4C077}"/>
              </a:ext>
            </a:extLst>
          </p:cNvPr>
          <p:cNvSpPr>
            <a:spLocks noChangeArrowheads="1"/>
          </p:cNvSpPr>
          <p:nvPr/>
        </p:nvSpPr>
        <p:spPr bwMode="auto">
          <a:xfrm>
            <a:off x="971550" y="441325"/>
            <a:ext cx="7956550" cy="37623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1800">
                <a:latin typeface="宋体" panose="02010600030101010101" pitchFamily="2" charset="-122"/>
                <a:ea typeface="Arial Unicode MS" panose="020B0604020202020204" pitchFamily="34" charset="-122"/>
              </a:rPr>
              <a:t>计算电路的最大功耗，其中逻辑门是</a:t>
            </a:r>
            <a:r>
              <a:rPr lang="en-US" altLang="zh-CN" sz="1800">
                <a:latin typeface="宋体" panose="02010600030101010101" pitchFamily="2" charset="-122"/>
                <a:ea typeface="Arial Unicode MS" panose="020B0604020202020204" pitchFamily="34" charset="-122"/>
              </a:rPr>
              <a:t>74LS00</a:t>
            </a:r>
            <a:r>
              <a:rPr lang="zh-CN" altLang="en-US" sz="1800">
                <a:latin typeface="宋体" panose="02010600030101010101" pitchFamily="2" charset="-122"/>
                <a:ea typeface="Arial Unicode MS" panose="020B0604020202020204" pitchFamily="34" charset="-122"/>
              </a:rPr>
              <a:t>，门输出开关平均占空比为</a:t>
            </a:r>
            <a:r>
              <a:rPr lang="en-US" altLang="zh-CN" sz="1800">
                <a:latin typeface="宋体" panose="02010600030101010101" pitchFamily="2" charset="-122"/>
                <a:ea typeface="Arial Unicode MS" panose="020B0604020202020204" pitchFamily="34" charset="-122"/>
              </a:rPr>
              <a:t>30%</a:t>
            </a:r>
            <a:r>
              <a:rPr lang="zh-CN" altLang="en-US" sz="1800">
                <a:latin typeface="宋体" panose="02010600030101010101" pitchFamily="2" charset="-122"/>
                <a:ea typeface="Arial Unicode MS" panose="020B0604020202020204" pitchFamily="34" charset="-122"/>
              </a:rPr>
              <a:t>。</a:t>
            </a:r>
          </a:p>
        </p:txBody>
      </p:sp>
      <p:pic>
        <p:nvPicPr>
          <p:cNvPr id="86022" name="Picture 5">
            <a:extLst>
              <a:ext uri="{FF2B5EF4-FFF2-40B4-BE49-F238E27FC236}">
                <a16:creationId xmlns:a16="http://schemas.microsoft.com/office/drawing/2014/main" id="{3879727E-07F7-C671-913B-F1CA5901C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763" y="1016000"/>
            <a:ext cx="6191250" cy="2300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9976" name="Picture 8">
            <a:extLst>
              <a:ext uri="{FF2B5EF4-FFF2-40B4-BE49-F238E27FC236}">
                <a16:creationId xmlns:a16="http://schemas.microsoft.com/office/drawing/2014/main" id="{E4995F00-6F93-BEE6-338E-AB1324611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3933825"/>
            <a:ext cx="467995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9976"/>
                                        </p:tgtEl>
                                        <p:attrNameLst>
                                          <p:attrName>style.visibility</p:attrName>
                                        </p:attrNameLst>
                                      </p:cBhvr>
                                      <p:to>
                                        <p:strVal val="visible"/>
                                      </p:to>
                                    </p:set>
                                    <p:animEffect transition="in" filter="box(in)">
                                      <p:cBhvr>
                                        <p:cTn id="7" dur="500"/>
                                        <p:tgtEl>
                                          <p:spTgt spid="339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9">
            <a:extLst>
              <a:ext uri="{FF2B5EF4-FFF2-40B4-BE49-F238E27FC236}">
                <a16:creationId xmlns:a16="http://schemas.microsoft.com/office/drawing/2014/main" id="{6E171AFA-9E71-AE2E-56A4-471119C09222}"/>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73F4A25E-B4DD-4EB4-A144-3B2BD3EA4129}"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57</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87043" name="Text Box 4">
            <a:extLst>
              <a:ext uri="{FF2B5EF4-FFF2-40B4-BE49-F238E27FC236}">
                <a16:creationId xmlns:a16="http://schemas.microsoft.com/office/drawing/2014/main" id="{25B5D42C-1FE7-1BCE-5984-C485C52079BB}"/>
              </a:ext>
            </a:extLst>
          </p:cNvPr>
          <p:cNvSpPr txBox="1">
            <a:spLocks noChangeArrowheads="1"/>
          </p:cNvSpPr>
          <p:nvPr/>
        </p:nvSpPr>
        <p:spPr bwMode="auto">
          <a:xfrm>
            <a:off x="935038" y="1844675"/>
            <a:ext cx="70580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3.5.1 C</a:t>
            </a:r>
            <a:r>
              <a:rPr lang="en-US" altLang="en-US" sz="2800">
                <a:latin typeface="Arial" panose="020B0604020202020204" pitchFamily="34" charset="0"/>
                <a:ea typeface="Arial Unicode MS" panose="020B0604020202020204" pitchFamily="34" charset="-122"/>
              </a:rPr>
              <a:t>MOS集成</a:t>
            </a:r>
            <a:r>
              <a:rPr lang="zh-CN" altLang="en-US" sz="2800">
                <a:latin typeface="Arial" panose="020B0604020202020204" pitchFamily="34" charset="0"/>
                <a:ea typeface="Arial Unicode MS" panose="020B0604020202020204" pitchFamily="34" charset="-122"/>
              </a:rPr>
              <a:t>逻辑门</a:t>
            </a:r>
            <a:r>
              <a:rPr lang="en-US" altLang="en-US" sz="2800">
                <a:latin typeface="Arial" panose="020B0604020202020204" pitchFamily="34" charset="0"/>
                <a:ea typeface="Arial Unicode MS" panose="020B0604020202020204" pitchFamily="34" charset="-122"/>
              </a:rPr>
              <a:t>电路</a:t>
            </a:r>
            <a:endParaRPr lang="zh-CN" altLang="en-US" sz="2800">
              <a:latin typeface="Arial" panose="020B0604020202020204" pitchFamily="34" charset="0"/>
              <a:ea typeface="Arial Unicode MS" panose="020B0604020202020204" pitchFamily="34" charset="-122"/>
            </a:endParaRPr>
          </a:p>
        </p:txBody>
      </p:sp>
      <p:sp>
        <p:nvSpPr>
          <p:cNvPr id="392196" name="Rectangle 4">
            <a:extLst>
              <a:ext uri="{FF2B5EF4-FFF2-40B4-BE49-F238E27FC236}">
                <a16:creationId xmlns:a16="http://schemas.microsoft.com/office/drawing/2014/main" id="{09A2339B-9332-44B6-7446-976AF0FBF157}"/>
              </a:ext>
            </a:extLst>
          </p:cNvPr>
          <p:cNvSpPr>
            <a:spLocks noGrp="1"/>
          </p:cNvSpPr>
          <p:nvPr>
            <p:ph type="title" idx="4294967295"/>
          </p:nvPr>
        </p:nvSpPr>
        <p:spPr/>
        <p:txBody>
          <a:bodyPr/>
          <a:lstStyle/>
          <a:p>
            <a:pPr>
              <a:defRPr/>
            </a:pPr>
            <a:r>
              <a:rPr lang="en-US" altLang="zh-CN" sz="2400" cap="none"/>
              <a:t>CMOS</a:t>
            </a:r>
            <a:r>
              <a:rPr lang="zh-CN" altLang="en-US" sz="2400" cap="none"/>
              <a:t>集成电路的各种系列</a:t>
            </a:r>
          </a:p>
        </p:txBody>
      </p:sp>
      <p:sp>
        <p:nvSpPr>
          <p:cNvPr id="87045" name="Text Box 4">
            <a:extLst>
              <a:ext uri="{FF2B5EF4-FFF2-40B4-BE49-F238E27FC236}">
                <a16:creationId xmlns:a16="http://schemas.microsoft.com/office/drawing/2014/main" id="{AA788357-8197-3EF0-3201-4A62A64167C6}"/>
              </a:ext>
            </a:extLst>
          </p:cNvPr>
          <p:cNvSpPr txBox="1">
            <a:spLocks noChangeArrowheads="1"/>
          </p:cNvSpPr>
          <p:nvPr/>
        </p:nvSpPr>
        <p:spPr bwMode="auto">
          <a:xfrm>
            <a:off x="827088" y="692150"/>
            <a:ext cx="71659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3.5 COMS</a:t>
            </a:r>
            <a:r>
              <a:rPr lang="zh-CN" altLang="en-US" sz="2800">
                <a:latin typeface="Arial" panose="020B0604020202020204" pitchFamily="34" charset="0"/>
                <a:ea typeface="Arial Unicode MS" panose="020B0604020202020204" pitchFamily="34" charset="-122"/>
              </a:rPr>
              <a:t>和</a:t>
            </a:r>
            <a:r>
              <a:rPr lang="en-US" altLang="zh-CN" sz="2800">
                <a:latin typeface="Arial" panose="020B0604020202020204" pitchFamily="34" charset="0"/>
                <a:ea typeface="Arial Unicode MS" panose="020B0604020202020204" pitchFamily="34" charset="-122"/>
              </a:rPr>
              <a:t>TTL</a:t>
            </a:r>
            <a:r>
              <a:rPr lang="zh-CN" altLang="en-US" sz="2800">
                <a:latin typeface="Arial" panose="020B0604020202020204" pitchFamily="34" charset="0"/>
                <a:ea typeface="Arial Unicode MS" panose="020B0604020202020204" pitchFamily="34" charset="-122"/>
              </a:rPr>
              <a:t>集成逻辑门电路简介</a:t>
            </a:r>
          </a:p>
        </p:txBody>
      </p:sp>
      <p:sp>
        <p:nvSpPr>
          <p:cNvPr id="87046" name="Text Box 4">
            <a:extLst>
              <a:ext uri="{FF2B5EF4-FFF2-40B4-BE49-F238E27FC236}">
                <a16:creationId xmlns:a16="http://schemas.microsoft.com/office/drawing/2014/main" id="{E26B2463-BEC2-2887-415B-8C8CB11496DB}"/>
              </a:ext>
            </a:extLst>
          </p:cNvPr>
          <p:cNvSpPr txBox="1">
            <a:spLocks noChangeArrowheads="1"/>
          </p:cNvSpPr>
          <p:nvPr/>
        </p:nvSpPr>
        <p:spPr bwMode="auto">
          <a:xfrm>
            <a:off x="935038" y="2852738"/>
            <a:ext cx="70580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3.5.2 TTL</a:t>
            </a:r>
            <a:r>
              <a:rPr lang="en-US" altLang="en-US" sz="2800">
                <a:latin typeface="Arial" panose="020B0604020202020204" pitchFamily="34" charset="0"/>
                <a:ea typeface="Arial Unicode MS" panose="020B0604020202020204" pitchFamily="34" charset="-122"/>
              </a:rPr>
              <a:t>集成</a:t>
            </a:r>
            <a:r>
              <a:rPr lang="zh-CN" altLang="en-US" sz="2800">
                <a:latin typeface="Arial" panose="020B0604020202020204" pitchFamily="34" charset="0"/>
                <a:ea typeface="Arial Unicode MS" panose="020B0604020202020204" pitchFamily="34" charset="-122"/>
              </a:rPr>
              <a:t>逻辑门</a:t>
            </a:r>
            <a:r>
              <a:rPr lang="en-US" altLang="en-US" sz="2800">
                <a:latin typeface="Arial" panose="020B0604020202020204" pitchFamily="34" charset="0"/>
                <a:ea typeface="Arial Unicode MS" panose="020B0604020202020204" pitchFamily="34" charset="-122"/>
              </a:rPr>
              <a:t>电路</a:t>
            </a:r>
            <a:endParaRPr lang="zh-CN" altLang="en-US" sz="2800">
              <a:latin typeface="Arial" panose="020B0604020202020204" pitchFamily="34" charset="0"/>
              <a:ea typeface="Arial Unicode MS" panose="020B0604020202020204" pitchFamily="34"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9">
            <a:extLst>
              <a:ext uri="{FF2B5EF4-FFF2-40B4-BE49-F238E27FC236}">
                <a16:creationId xmlns:a16="http://schemas.microsoft.com/office/drawing/2014/main" id="{DC3FF856-CD2D-F70B-3A2C-DA31FB44604B}"/>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5177EEFB-AF6A-4CF3-9D53-F0E3451A6EE1}"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58</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88067" name="Text Box 4">
            <a:extLst>
              <a:ext uri="{FF2B5EF4-FFF2-40B4-BE49-F238E27FC236}">
                <a16:creationId xmlns:a16="http://schemas.microsoft.com/office/drawing/2014/main" id="{546279A6-D4BA-04B8-A799-8EBFDB2EE226}"/>
              </a:ext>
            </a:extLst>
          </p:cNvPr>
          <p:cNvSpPr txBox="1">
            <a:spLocks noChangeArrowheads="1"/>
          </p:cNvSpPr>
          <p:nvPr/>
        </p:nvSpPr>
        <p:spPr bwMode="auto">
          <a:xfrm>
            <a:off x="827088" y="152400"/>
            <a:ext cx="8316912"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3.5.1 C</a:t>
            </a:r>
            <a:r>
              <a:rPr lang="en-US" altLang="en-US" sz="2400">
                <a:latin typeface="Arial" panose="020B0604020202020204" pitchFamily="34" charset="0"/>
                <a:ea typeface="Arial Unicode MS" panose="020B0604020202020204" pitchFamily="34" charset="-122"/>
              </a:rPr>
              <a:t>MOS集成</a:t>
            </a:r>
            <a:r>
              <a:rPr lang="zh-CN" altLang="en-US" sz="2400">
                <a:latin typeface="Arial" panose="020B0604020202020204" pitchFamily="34" charset="0"/>
                <a:ea typeface="Arial Unicode MS" panose="020B0604020202020204" pitchFamily="34" charset="-122"/>
              </a:rPr>
              <a:t>逻辑门</a:t>
            </a:r>
            <a:r>
              <a:rPr lang="en-US" altLang="en-US" sz="2400">
                <a:latin typeface="Arial" panose="020B0604020202020204" pitchFamily="34" charset="0"/>
                <a:ea typeface="Arial Unicode MS" panose="020B0604020202020204" pitchFamily="34" charset="-122"/>
              </a:rPr>
              <a:t>电路的</a:t>
            </a:r>
            <a:r>
              <a:rPr lang="zh-CN" altLang="en-US" sz="2400">
                <a:latin typeface="Arial" panose="020B0604020202020204" pitchFamily="34" charset="0"/>
                <a:ea typeface="Arial Unicode MS" panose="020B0604020202020204" pitchFamily="34" charset="-122"/>
              </a:rPr>
              <a:t>主要</a:t>
            </a:r>
            <a:r>
              <a:rPr lang="en-US" altLang="en-US" sz="2400">
                <a:latin typeface="Arial" panose="020B0604020202020204" pitchFamily="34" charset="0"/>
                <a:ea typeface="Arial Unicode MS" panose="020B0604020202020204" pitchFamily="34" charset="-122"/>
              </a:rPr>
              <a:t>系列</a:t>
            </a:r>
            <a:endParaRPr lang="zh-CN" altLang="en-US" sz="2400">
              <a:latin typeface="Arial" panose="020B0604020202020204" pitchFamily="34" charset="0"/>
              <a:ea typeface="Arial Unicode MS" panose="020B0604020202020204" pitchFamily="34" charset="-122"/>
            </a:endParaRPr>
          </a:p>
        </p:txBody>
      </p:sp>
      <p:sp>
        <p:nvSpPr>
          <p:cNvPr id="88068" name="矩形 23">
            <a:extLst>
              <a:ext uri="{FF2B5EF4-FFF2-40B4-BE49-F238E27FC236}">
                <a16:creationId xmlns:a16="http://schemas.microsoft.com/office/drawing/2014/main" id="{AA027121-A276-077B-754C-017A9F6F1C28}"/>
              </a:ext>
            </a:extLst>
          </p:cNvPr>
          <p:cNvSpPr>
            <a:spLocks noChangeArrowheads="1"/>
          </p:cNvSpPr>
          <p:nvPr/>
        </p:nvSpPr>
        <p:spPr bwMode="auto">
          <a:xfrm>
            <a:off x="935038" y="620713"/>
            <a:ext cx="80406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2438">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b="0">
                <a:latin typeface="Arial" panose="020B0604020202020204" pitchFamily="34" charset="0"/>
                <a:ea typeface="Arial Unicode MS" panose="020B0604020202020204" pitchFamily="34" charset="-122"/>
              </a:rPr>
              <a:t>在小规模和中规模集成电路中，</a:t>
            </a:r>
            <a:r>
              <a:rPr lang="en-US" altLang="zh-CN" b="0">
                <a:latin typeface="Arial" panose="020B0604020202020204" pitchFamily="34" charset="0"/>
                <a:ea typeface="Arial Unicode MS" panose="020B0604020202020204" pitchFamily="34" charset="-122"/>
              </a:rPr>
              <a:t>CMOS </a:t>
            </a:r>
            <a:r>
              <a:rPr lang="zh-CN" altLang="en-US" b="0">
                <a:latin typeface="Arial" panose="020B0604020202020204" pitchFamily="34" charset="0"/>
                <a:ea typeface="Arial Unicode MS" panose="020B0604020202020204" pitchFamily="34" charset="-122"/>
              </a:rPr>
              <a:t>系列集成电路性能越来越好，并逐渐取代</a:t>
            </a:r>
            <a:r>
              <a:rPr lang="en-US" altLang="zh-CN" b="0">
                <a:latin typeface="Arial" panose="020B0604020202020204" pitchFamily="34" charset="0"/>
                <a:ea typeface="Arial Unicode MS" panose="020B0604020202020204" pitchFamily="34" charset="-122"/>
              </a:rPr>
              <a:t>TTL</a:t>
            </a:r>
            <a:r>
              <a:rPr lang="zh-CN" altLang="en-US" b="0">
                <a:latin typeface="Arial" panose="020B0604020202020204" pitchFamily="34" charset="0"/>
                <a:ea typeface="Arial Unicode MS" panose="020B0604020202020204" pitchFamily="34" charset="-122"/>
              </a:rPr>
              <a:t>集成电路。</a:t>
            </a:r>
          </a:p>
          <a:p>
            <a:pPr eaLnBrk="1" hangingPunct="1">
              <a:spcBef>
                <a:spcPct val="0"/>
              </a:spcBef>
              <a:buClrTx/>
              <a:buFontTx/>
              <a:buNone/>
            </a:pPr>
            <a:r>
              <a:rPr lang="en-US" altLang="zh-CN" b="0">
                <a:latin typeface="Arial" panose="020B0604020202020204" pitchFamily="34" charset="0"/>
                <a:ea typeface="Arial Unicode MS" panose="020B0604020202020204" pitchFamily="34" charset="-122"/>
              </a:rPr>
              <a:t>CMOS</a:t>
            </a:r>
            <a:r>
              <a:rPr lang="zh-CN" altLang="en-US" b="0">
                <a:latin typeface="Arial" panose="020B0604020202020204" pitchFamily="34" charset="0"/>
                <a:ea typeface="Arial Unicode MS" panose="020B0604020202020204" pitchFamily="34" charset="-122"/>
              </a:rPr>
              <a:t>集成电路不但能提供所有</a:t>
            </a:r>
            <a:r>
              <a:rPr lang="en-US" altLang="zh-CN" b="0">
                <a:latin typeface="Arial" panose="020B0604020202020204" pitchFamily="34" charset="0"/>
                <a:ea typeface="Arial Unicode MS" panose="020B0604020202020204" pitchFamily="34" charset="-122"/>
              </a:rPr>
              <a:t>TTL</a:t>
            </a:r>
            <a:r>
              <a:rPr lang="zh-CN" altLang="en-US" b="0">
                <a:latin typeface="Arial" panose="020B0604020202020204" pitchFamily="34" charset="0"/>
                <a:ea typeface="Arial Unicode MS" panose="020B0604020202020204" pitchFamily="34" charset="-122"/>
              </a:rPr>
              <a:t>中用到的逻辑功能，而且还提供</a:t>
            </a:r>
            <a:r>
              <a:rPr lang="en-US" altLang="zh-CN" b="0">
                <a:latin typeface="Arial" panose="020B0604020202020204" pitchFamily="34" charset="0"/>
                <a:ea typeface="Arial Unicode MS" panose="020B0604020202020204" pitchFamily="34" charset="-122"/>
              </a:rPr>
              <a:t>TTL</a:t>
            </a:r>
            <a:r>
              <a:rPr lang="zh-CN" altLang="en-US" b="0">
                <a:latin typeface="Arial" panose="020B0604020202020204" pitchFamily="34" charset="0"/>
                <a:ea typeface="Arial Unicode MS" panose="020B0604020202020204" pitchFamily="34" charset="-122"/>
              </a:rPr>
              <a:t>不具备的一些特殊逻辑功能。</a:t>
            </a:r>
          </a:p>
        </p:txBody>
      </p:sp>
      <p:sp>
        <p:nvSpPr>
          <p:cNvPr id="392196" name="Rectangle 4">
            <a:extLst>
              <a:ext uri="{FF2B5EF4-FFF2-40B4-BE49-F238E27FC236}">
                <a16:creationId xmlns:a16="http://schemas.microsoft.com/office/drawing/2014/main" id="{76C3B067-90FD-45BA-9BA6-B6559B5076B1}"/>
              </a:ext>
            </a:extLst>
          </p:cNvPr>
          <p:cNvSpPr>
            <a:spLocks noGrp="1"/>
          </p:cNvSpPr>
          <p:nvPr>
            <p:ph type="title" idx="4294967295"/>
          </p:nvPr>
        </p:nvSpPr>
        <p:spPr/>
        <p:txBody>
          <a:bodyPr/>
          <a:lstStyle/>
          <a:p>
            <a:pPr>
              <a:defRPr/>
            </a:pPr>
            <a:r>
              <a:rPr lang="en-US" altLang="zh-CN" sz="2400" cap="none"/>
              <a:t>CMOS</a:t>
            </a:r>
            <a:r>
              <a:rPr lang="zh-CN" altLang="en-US" sz="2400" cap="none"/>
              <a:t>集成电路的各种系列</a:t>
            </a:r>
          </a:p>
        </p:txBody>
      </p:sp>
      <p:sp>
        <p:nvSpPr>
          <p:cNvPr id="392203" name="矩形 23">
            <a:extLst>
              <a:ext uri="{FF2B5EF4-FFF2-40B4-BE49-F238E27FC236}">
                <a16:creationId xmlns:a16="http://schemas.microsoft.com/office/drawing/2014/main" id="{CC266AC8-B385-601A-F124-F48B4FA15A48}"/>
              </a:ext>
            </a:extLst>
          </p:cNvPr>
          <p:cNvSpPr>
            <a:spLocks noChangeArrowheads="1"/>
          </p:cNvSpPr>
          <p:nvPr/>
        </p:nvSpPr>
        <p:spPr bwMode="auto">
          <a:xfrm>
            <a:off x="863600" y="1916113"/>
            <a:ext cx="8040688" cy="1749425"/>
          </a:xfrm>
          <a:prstGeom prst="rect">
            <a:avLst/>
          </a:prstGeom>
          <a:solidFill>
            <a:srgbClr val="99CCFF"/>
          </a:solidFill>
          <a:ln w="9525">
            <a:solidFill>
              <a:schemeClr val="tx1"/>
            </a:solidFill>
            <a:miter lim="800000"/>
            <a:headEnd/>
            <a:tailEnd/>
          </a:ln>
        </p:spPr>
        <p:txBody>
          <a:bodyPr>
            <a:spAutoFit/>
          </a:bodyPr>
          <a:lstStyle>
            <a:lvl1pPr marL="452438">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chemeClr val="hlink"/>
                </a:solidFill>
                <a:latin typeface="Arial" panose="020B0604020202020204" pitchFamily="34" charset="0"/>
                <a:ea typeface="Arial Unicode MS" panose="020B0604020202020204" pitchFamily="34" charset="-122"/>
              </a:rPr>
              <a:t>1. 4000</a:t>
            </a:r>
            <a:r>
              <a:rPr lang="zh-CN" altLang="en-US" sz="1800">
                <a:solidFill>
                  <a:schemeClr val="hlink"/>
                </a:solidFill>
                <a:latin typeface="Arial" panose="020B0604020202020204" pitchFamily="34" charset="0"/>
                <a:ea typeface="Arial Unicode MS" panose="020B0604020202020204" pitchFamily="34" charset="-122"/>
              </a:rPr>
              <a:t>系列</a:t>
            </a:r>
          </a:p>
          <a:p>
            <a:pPr eaLnBrk="1" hangingPunct="1">
              <a:spcBef>
                <a:spcPct val="0"/>
              </a:spcBef>
            </a:pPr>
            <a:r>
              <a:rPr lang="zh-CN" altLang="en-US" sz="1800" b="0">
                <a:latin typeface="Arial" panose="020B0604020202020204" pitchFamily="34" charset="0"/>
                <a:ea typeface="Arial Unicode MS" panose="020B0604020202020204" pitchFamily="34" charset="-122"/>
              </a:rPr>
              <a:t>  器件功耗低，工作电压范围较宽</a:t>
            </a:r>
            <a:r>
              <a:rPr lang="en-US" altLang="zh-CN" sz="1800" b="0">
                <a:latin typeface="Arial" panose="020B0604020202020204" pitchFamily="34" charset="0"/>
                <a:ea typeface="Arial Unicode MS" panose="020B0604020202020204" pitchFamily="34" charset="-122"/>
              </a:rPr>
              <a:t>(3~15V) </a:t>
            </a:r>
            <a:r>
              <a:rPr lang="zh-CN" altLang="en-US" sz="1800" b="0">
                <a:latin typeface="Arial" panose="020B0604020202020204" pitchFamily="34" charset="0"/>
                <a:ea typeface="Arial Unicode MS" panose="020B0604020202020204" pitchFamily="34" charset="-122"/>
              </a:rPr>
              <a:t>；</a:t>
            </a:r>
          </a:p>
          <a:p>
            <a:pPr eaLnBrk="1" hangingPunct="1">
              <a:spcBef>
                <a:spcPct val="0"/>
              </a:spcBef>
            </a:pPr>
            <a:r>
              <a:rPr lang="zh-CN" altLang="en-US" sz="1800" b="0">
                <a:latin typeface="Arial" panose="020B0604020202020204" pitchFamily="34" charset="0"/>
                <a:ea typeface="Arial Unicode MS" panose="020B0604020202020204" pitchFamily="34" charset="-122"/>
              </a:rPr>
              <a:t>  传输延迟时间很长，带负载能力较弱；</a:t>
            </a:r>
          </a:p>
          <a:p>
            <a:pPr eaLnBrk="1" hangingPunct="1">
              <a:spcBef>
                <a:spcPct val="0"/>
              </a:spcBef>
            </a:pPr>
            <a:r>
              <a:rPr lang="zh-CN" altLang="en-US" sz="1800" b="0">
                <a:latin typeface="Arial" panose="020B0604020202020204" pitchFamily="34" charset="0"/>
                <a:ea typeface="Arial Unicode MS" panose="020B0604020202020204" pitchFamily="34" charset="-122"/>
              </a:rPr>
              <a:t>  不具有与</a:t>
            </a:r>
            <a:r>
              <a:rPr lang="en-US" altLang="zh-CN" sz="1800" b="0">
                <a:latin typeface="Arial" panose="020B0604020202020204" pitchFamily="34" charset="0"/>
                <a:ea typeface="Arial Unicode MS" panose="020B0604020202020204" pitchFamily="34" charset="-122"/>
              </a:rPr>
              <a:t>TTL</a:t>
            </a:r>
            <a:r>
              <a:rPr lang="zh-CN" altLang="en-US" sz="1800" b="0">
                <a:latin typeface="Arial" panose="020B0604020202020204" pitchFamily="34" charset="0"/>
                <a:ea typeface="Arial Unicode MS" panose="020B0604020202020204" pitchFamily="34" charset="-122"/>
              </a:rPr>
              <a:t>系列的</a:t>
            </a:r>
            <a:r>
              <a:rPr lang="zh-CN" altLang="en-US" sz="1800">
                <a:solidFill>
                  <a:schemeClr val="hlink"/>
                </a:solidFill>
                <a:latin typeface="Arial" panose="020B0604020202020204" pitchFamily="34" charset="0"/>
                <a:ea typeface="Arial Unicode MS" panose="020B0604020202020204" pitchFamily="34" charset="-122"/>
              </a:rPr>
              <a:t>管脚兼容性</a:t>
            </a:r>
            <a:r>
              <a:rPr lang="zh-CN" altLang="en-US" sz="1800" b="0">
                <a:latin typeface="Arial" panose="020B0604020202020204" pitchFamily="34" charset="0"/>
                <a:ea typeface="Arial Unicode MS" panose="020B0604020202020204" pitchFamily="34" charset="-122"/>
              </a:rPr>
              <a:t>（两种</a:t>
            </a:r>
            <a:r>
              <a:rPr lang="en-US" altLang="zh-CN" sz="1800" b="0">
                <a:latin typeface="Arial" panose="020B0604020202020204" pitchFamily="34" charset="0"/>
                <a:ea typeface="Arial Unicode MS" panose="020B0604020202020204" pitchFamily="34" charset="-122"/>
              </a:rPr>
              <a:t>IC</a:t>
            </a:r>
            <a:r>
              <a:rPr lang="zh-CN" altLang="en-US" sz="1800" b="0">
                <a:latin typeface="Arial" panose="020B0604020202020204" pitchFamily="34" charset="0"/>
                <a:ea typeface="Arial Unicode MS" panose="020B0604020202020204" pitchFamily="34" charset="-122"/>
              </a:rPr>
              <a:t>管脚结构相同）；</a:t>
            </a:r>
          </a:p>
          <a:p>
            <a:pPr eaLnBrk="1" hangingPunct="1">
              <a:spcBef>
                <a:spcPct val="0"/>
              </a:spcBef>
            </a:pPr>
            <a:r>
              <a:rPr lang="zh-CN" altLang="en-US" sz="1800" b="0">
                <a:latin typeface="Arial" panose="020B0604020202020204" pitchFamily="34" charset="0"/>
                <a:ea typeface="Arial Unicode MS" panose="020B0604020202020204" pitchFamily="34" charset="-122"/>
              </a:rPr>
              <a:t>  不具备与</a:t>
            </a:r>
            <a:r>
              <a:rPr lang="en-US" altLang="zh-CN" sz="1800" b="0">
                <a:latin typeface="Arial" panose="020B0604020202020204" pitchFamily="34" charset="0"/>
                <a:ea typeface="Arial Unicode MS" panose="020B0604020202020204" pitchFamily="34" charset="-122"/>
              </a:rPr>
              <a:t>TTL</a:t>
            </a:r>
            <a:r>
              <a:rPr lang="zh-CN" altLang="en-US" sz="1800" b="0">
                <a:latin typeface="Arial" panose="020B0604020202020204" pitchFamily="34" charset="0"/>
                <a:ea typeface="Arial Unicode MS" panose="020B0604020202020204" pitchFamily="34" charset="-122"/>
              </a:rPr>
              <a:t>系列的</a:t>
            </a:r>
            <a:r>
              <a:rPr lang="zh-CN" altLang="en-US" sz="1800">
                <a:solidFill>
                  <a:schemeClr val="hlink"/>
                </a:solidFill>
                <a:latin typeface="Arial" panose="020B0604020202020204" pitchFamily="34" charset="0"/>
                <a:ea typeface="Arial Unicode MS" panose="020B0604020202020204" pitchFamily="34" charset="-122"/>
              </a:rPr>
              <a:t>电气兼容性</a:t>
            </a:r>
            <a:r>
              <a:rPr lang="zh-CN" altLang="en-US" sz="1800" b="0">
                <a:latin typeface="Arial" panose="020B0604020202020204" pitchFamily="34" charset="0"/>
                <a:ea typeface="Arial Unicode MS" panose="020B0604020202020204" pitchFamily="34" charset="-122"/>
              </a:rPr>
              <a:t>（两种</a:t>
            </a:r>
            <a:r>
              <a:rPr lang="en-US" altLang="zh-CN" sz="1800" b="0">
                <a:latin typeface="Arial" panose="020B0604020202020204" pitchFamily="34" charset="0"/>
                <a:ea typeface="Arial Unicode MS" panose="020B0604020202020204" pitchFamily="34" charset="-122"/>
              </a:rPr>
              <a:t>IC</a:t>
            </a:r>
            <a:r>
              <a:rPr lang="zh-CN" altLang="en-US" sz="1800" b="0">
                <a:latin typeface="Arial" panose="020B0604020202020204" pitchFamily="34" charset="0"/>
                <a:ea typeface="Arial Unicode MS" panose="020B0604020202020204" pitchFamily="34" charset="-122"/>
              </a:rPr>
              <a:t>能相互连接而不需要采</a:t>
            </a:r>
          </a:p>
          <a:p>
            <a:pPr eaLnBrk="1" hangingPunct="1">
              <a:spcBef>
                <a:spcPct val="0"/>
              </a:spcBef>
              <a:buFont typeface="Wingdings" panose="05000000000000000000" pitchFamily="2" charset="2"/>
              <a:buNone/>
            </a:pPr>
            <a:r>
              <a:rPr lang="zh-CN" altLang="en-US" sz="1800" b="0">
                <a:latin typeface="Arial" panose="020B0604020202020204" pitchFamily="34" charset="0"/>
                <a:ea typeface="Arial Unicode MS" panose="020B0604020202020204" pitchFamily="34" charset="-122"/>
              </a:rPr>
              <a:t>     取任何特殊措施来保证正常工作）；</a:t>
            </a:r>
          </a:p>
        </p:txBody>
      </p:sp>
      <p:sp>
        <p:nvSpPr>
          <p:cNvPr id="392204" name="Rectangle 12">
            <a:extLst>
              <a:ext uri="{FF2B5EF4-FFF2-40B4-BE49-F238E27FC236}">
                <a16:creationId xmlns:a16="http://schemas.microsoft.com/office/drawing/2014/main" id="{44D9BC07-51A0-5DDD-2A45-82713E08949A}"/>
              </a:ext>
            </a:extLst>
          </p:cNvPr>
          <p:cNvSpPr>
            <a:spLocks noChangeArrowheads="1"/>
          </p:cNvSpPr>
          <p:nvPr/>
        </p:nvSpPr>
        <p:spPr bwMode="auto">
          <a:xfrm>
            <a:off x="863600" y="3716338"/>
            <a:ext cx="8029575" cy="1200150"/>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2438">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1800">
                <a:solidFill>
                  <a:schemeClr val="hlink"/>
                </a:solidFill>
                <a:latin typeface="Arial" panose="020B0604020202020204" pitchFamily="34" charset="0"/>
                <a:ea typeface="Arial Unicode MS" panose="020B0604020202020204" pitchFamily="34" charset="-122"/>
              </a:rPr>
              <a:t>2. 74C </a:t>
            </a:r>
            <a:r>
              <a:rPr lang="zh-CN" altLang="en-US" sz="1800">
                <a:solidFill>
                  <a:schemeClr val="hlink"/>
                </a:solidFill>
                <a:latin typeface="Arial" panose="020B0604020202020204" pitchFamily="34" charset="0"/>
                <a:ea typeface="Arial Unicode MS" panose="020B0604020202020204" pitchFamily="34" charset="-122"/>
              </a:rPr>
              <a:t>系列</a:t>
            </a:r>
            <a:endParaRPr lang="zh-CN" altLang="en-US" sz="1800" b="0">
              <a:latin typeface="Arial" panose="020B0604020202020204" pitchFamily="34" charset="0"/>
              <a:ea typeface="Arial Unicode MS" panose="020B0604020202020204" pitchFamily="34" charset="-122"/>
            </a:endParaRPr>
          </a:p>
          <a:p>
            <a:pPr eaLnBrk="1" hangingPunct="1">
              <a:spcBef>
                <a:spcPct val="0"/>
              </a:spcBef>
            </a:pPr>
            <a:r>
              <a:rPr lang="zh-CN" altLang="en-US" sz="1800" b="0">
                <a:latin typeface="Arial" panose="020B0604020202020204" pitchFamily="34" charset="0"/>
                <a:ea typeface="Arial Unicode MS" panose="020B0604020202020204" pitchFamily="34" charset="-122"/>
              </a:rPr>
              <a:t>  与相同编号的</a:t>
            </a:r>
            <a:r>
              <a:rPr lang="en-US" altLang="zh-CN" sz="1800" b="0">
                <a:latin typeface="Arial" panose="020B0604020202020204" pitchFamily="34" charset="0"/>
                <a:ea typeface="Arial Unicode MS" panose="020B0604020202020204" pitchFamily="34" charset="-122"/>
              </a:rPr>
              <a:t>TTL</a:t>
            </a:r>
            <a:r>
              <a:rPr lang="zh-CN" altLang="en-US" sz="1800" b="0">
                <a:latin typeface="Arial" panose="020B0604020202020204" pitchFamily="34" charset="0"/>
                <a:ea typeface="Arial Unicode MS" panose="020B0604020202020204" pitchFamily="34" charset="-122"/>
              </a:rPr>
              <a:t>器件管脚兼容、逻辑功能等效；</a:t>
            </a:r>
          </a:p>
          <a:p>
            <a:pPr eaLnBrk="1" hangingPunct="1">
              <a:spcBef>
                <a:spcPct val="0"/>
              </a:spcBef>
            </a:pPr>
            <a:r>
              <a:rPr lang="zh-CN" altLang="en-US" sz="1800" b="0">
                <a:latin typeface="Arial" panose="020B0604020202020204" pitchFamily="34" charset="0"/>
                <a:ea typeface="Arial Unicode MS" panose="020B0604020202020204" pitchFamily="34" charset="-122"/>
              </a:rPr>
              <a:t>  例如，</a:t>
            </a:r>
            <a:r>
              <a:rPr lang="en-US" altLang="zh-CN" sz="1800" b="0">
                <a:latin typeface="Arial" panose="020B0604020202020204" pitchFamily="34" charset="0"/>
                <a:ea typeface="Arial Unicode MS" panose="020B0604020202020204" pitchFamily="34" charset="-122"/>
              </a:rPr>
              <a:t>7430</a:t>
            </a:r>
            <a:r>
              <a:rPr lang="zh-CN" altLang="en-US" sz="1800" b="0">
                <a:latin typeface="Arial" panose="020B0604020202020204" pitchFamily="34" charset="0"/>
                <a:ea typeface="Arial Unicode MS" panose="020B0604020202020204" pitchFamily="34" charset="-122"/>
              </a:rPr>
              <a:t>和</a:t>
            </a:r>
            <a:r>
              <a:rPr lang="en-US" altLang="zh-CN" sz="1800" b="0">
                <a:latin typeface="Arial" panose="020B0604020202020204" pitchFamily="34" charset="0"/>
                <a:ea typeface="Arial Unicode MS" panose="020B0604020202020204" pitchFamily="34" charset="-122"/>
              </a:rPr>
              <a:t>74C30 </a:t>
            </a:r>
            <a:r>
              <a:rPr lang="zh-CN" altLang="en-US" sz="1800" b="0">
                <a:latin typeface="Arial" panose="020B0604020202020204" pitchFamily="34" charset="0"/>
                <a:ea typeface="Arial Unicode MS" panose="020B0604020202020204" pitchFamily="34" charset="-122"/>
              </a:rPr>
              <a:t>都是</a:t>
            </a:r>
            <a:r>
              <a:rPr lang="en-US" altLang="zh-CN" sz="1800" b="0">
                <a:latin typeface="Arial" panose="020B0604020202020204" pitchFamily="34" charset="0"/>
                <a:ea typeface="Arial Unicode MS" panose="020B0604020202020204" pitchFamily="34" charset="-122"/>
              </a:rPr>
              <a:t>8 </a:t>
            </a:r>
            <a:r>
              <a:rPr lang="zh-CN" altLang="en-US" sz="1800" b="0">
                <a:latin typeface="Arial" panose="020B0604020202020204" pitchFamily="34" charset="0"/>
                <a:ea typeface="Arial Unicode MS" panose="020B0604020202020204" pitchFamily="34" charset="-122"/>
              </a:rPr>
              <a:t>输入与非门，且管脚排列完全相同；</a:t>
            </a:r>
          </a:p>
          <a:p>
            <a:pPr eaLnBrk="1" hangingPunct="1">
              <a:spcBef>
                <a:spcPct val="0"/>
              </a:spcBef>
            </a:pPr>
            <a:r>
              <a:rPr lang="en-US" altLang="zh-CN" sz="1800" b="0">
                <a:latin typeface="Arial" panose="020B0604020202020204" pitchFamily="34" charset="0"/>
                <a:ea typeface="Arial Unicode MS" panose="020B0604020202020204" pitchFamily="34" charset="-122"/>
              </a:rPr>
              <a:t>  74C </a:t>
            </a:r>
            <a:r>
              <a:rPr lang="zh-CN" altLang="en-US" sz="1800" b="0">
                <a:latin typeface="Arial" panose="020B0604020202020204" pitchFamily="34" charset="0"/>
                <a:ea typeface="Arial Unicode MS" panose="020B0604020202020204" pitchFamily="34" charset="-122"/>
              </a:rPr>
              <a:t>系列的性能与</a:t>
            </a:r>
            <a:r>
              <a:rPr lang="en-US" altLang="zh-CN" sz="1800" b="0">
                <a:latin typeface="Arial" panose="020B0604020202020204" pitchFamily="34" charset="0"/>
                <a:ea typeface="Arial Unicode MS" panose="020B0604020202020204" pitchFamily="34" charset="-122"/>
              </a:rPr>
              <a:t>4000</a:t>
            </a:r>
            <a:r>
              <a:rPr lang="zh-CN" altLang="en-US" sz="1800" b="0">
                <a:latin typeface="Arial" panose="020B0604020202020204" pitchFamily="34" charset="0"/>
                <a:ea typeface="Arial Unicode MS" panose="020B0604020202020204" pitchFamily="34" charset="-122"/>
              </a:rPr>
              <a:t>系列的性能基本上相同；</a:t>
            </a:r>
          </a:p>
        </p:txBody>
      </p:sp>
      <p:sp>
        <p:nvSpPr>
          <p:cNvPr id="392205" name="Rectangle 13">
            <a:extLst>
              <a:ext uri="{FF2B5EF4-FFF2-40B4-BE49-F238E27FC236}">
                <a16:creationId xmlns:a16="http://schemas.microsoft.com/office/drawing/2014/main" id="{1B10C602-C726-5D3F-793C-1B023F9B2F4B}"/>
              </a:ext>
            </a:extLst>
          </p:cNvPr>
          <p:cNvSpPr>
            <a:spLocks noChangeArrowheads="1"/>
          </p:cNvSpPr>
          <p:nvPr/>
        </p:nvSpPr>
        <p:spPr bwMode="auto">
          <a:xfrm>
            <a:off x="863600" y="5013325"/>
            <a:ext cx="8029575" cy="1749425"/>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2438">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1800">
                <a:solidFill>
                  <a:schemeClr val="hlink"/>
                </a:solidFill>
                <a:latin typeface="Arial" panose="020B0604020202020204" pitchFamily="34" charset="0"/>
                <a:ea typeface="Arial Unicode MS" panose="020B0604020202020204" pitchFamily="34" charset="-122"/>
              </a:rPr>
              <a:t>3.  74HC/HCT(High-speed CMOS/ High-speed CMOS, TTL</a:t>
            </a:r>
            <a:r>
              <a:rPr lang="en-US" altLang="zh-CN" sz="1800" b="0">
                <a:latin typeface="Arial" panose="020B0604020202020204" pitchFamily="34" charset="0"/>
                <a:ea typeface="Arial Unicode MS" panose="020B0604020202020204" pitchFamily="34" charset="-122"/>
              </a:rPr>
              <a:t> </a:t>
            </a:r>
            <a:r>
              <a:rPr lang="en-US" altLang="zh-CN" sz="1800">
                <a:solidFill>
                  <a:schemeClr val="hlink"/>
                </a:solidFill>
                <a:latin typeface="Arial" panose="020B0604020202020204" pitchFamily="34" charset="0"/>
                <a:ea typeface="Arial Unicode MS" panose="020B0604020202020204" pitchFamily="34" charset="-122"/>
              </a:rPr>
              <a:t>compatible)</a:t>
            </a:r>
            <a:r>
              <a:rPr lang="zh-CN" altLang="en-US" sz="1800">
                <a:solidFill>
                  <a:schemeClr val="hlink"/>
                </a:solidFill>
                <a:latin typeface="Arial" panose="020B0604020202020204" pitchFamily="34" charset="0"/>
                <a:ea typeface="Arial Unicode MS" panose="020B0604020202020204" pitchFamily="34" charset="-122"/>
              </a:rPr>
              <a:t>系列</a:t>
            </a:r>
          </a:p>
          <a:p>
            <a:pPr eaLnBrk="1" hangingPunct="1">
              <a:spcBef>
                <a:spcPct val="0"/>
              </a:spcBef>
            </a:pPr>
            <a:r>
              <a:rPr lang="zh-CN" altLang="en-US" sz="1800" b="0">
                <a:latin typeface="Arial" panose="020B0604020202020204" pitchFamily="34" charset="0"/>
                <a:ea typeface="Arial Unicode MS" panose="020B0604020202020204" pitchFamily="34" charset="-122"/>
              </a:rPr>
              <a:t>   高速</a:t>
            </a:r>
            <a:r>
              <a:rPr lang="en-US" altLang="zh-CN" sz="1800" b="0">
                <a:latin typeface="Arial" panose="020B0604020202020204" pitchFamily="34" charset="0"/>
                <a:ea typeface="Arial Unicode MS" panose="020B0604020202020204" pitchFamily="34" charset="-122"/>
              </a:rPr>
              <a:t>CMOS</a:t>
            </a:r>
            <a:r>
              <a:rPr lang="zh-CN" altLang="en-US" sz="1800" b="0">
                <a:latin typeface="Arial" panose="020B0604020202020204" pitchFamily="34" charset="0"/>
                <a:ea typeface="Arial Unicode MS" panose="020B0604020202020204" pitchFamily="34" charset="-122"/>
              </a:rPr>
              <a:t>，与</a:t>
            </a:r>
            <a:r>
              <a:rPr lang="en-US" altLang="zh-CN" sz="1800" b="0">
                <a:latin typeface="Arial" panose="020B0604020202020204" pitchFamily="34" charset="0"/>
                <a:ea typeface="Arial Unicode MS" panose="020B0604020202020204" pitchFamily="34" charset="-122"/>
              </a:rPr>
              <a:t>74LS</a:t>
            </a:r>
            <a:r>
              <a:rPr lang="zh-CN" altLang="en-US" sz="1800" b="0">
                <a:latin typeface="Arial" panose="020B0604020202020204" pitchFamily="34" charset="0"/>
                <a:ea typeface="Arial Unicode MS" panose="020B0604020202020204" pitchFamily="34" charset="-122"/>
              </a:rPr>
              <a:t>器件相比，它的开关速度提高了</a:t>
            </a:r>
            <a:r>
              <a:rPr lang="en-US" altLang="zh-CN" sz="1800" b="0">
                <a:latin typeface="Arial" panose="020B0604020202020204" pitchFamily="34" charset="0"/>
                <a:ea typeface="Arial Unicode MS" panose="020B0604020202020204" pitchFamily="34" charset="-122"/>
              </a:rPr>
              <a:t>10</a:t>
            </a:r>
            <a:r>
              <a:rPr lang="zh-CN" altLang="en-US" sz="1800" b="0">
                <a:latin typeface="Arial" panose="020B0604020202020204" pitchFamily="34" charset="0"/>
                <a:ea typeface="Arial Unicode MS" panose="020B0604020202020204" pitchFamily="34" charset="-122"/>
              </a:rPr>
              <a:t>倍；</a:t>
            </a:r>
          </a:p>
          <a:p>
            <a:pPr eaLnBrk="1" hangingPunct="1">
              <a:spcBef>
                <a:spcPct val="0"/>
              </a:spcBef>
            </a:pPr>
            <a:r>
              <a:rPr lang="zh-CN" altLang="en-US" sz="1800" b="0">
                <a:latin typeface="Arial" panose="020B0604020202020204" pitchFamily="34" charset="0"/>
                <a:ea typeface="Arial Unicode MS" panose="020B0604020202020204" pitchFamily="34" charset="-122"/>
              </a:rPr>
              <a:t>   比</a:t>
            </a:r>
            <a:r>
              <a:rPr lang="en-US" altLang="zh-CN" sz="1800" b="0">
                <a:latin typeface="Arial" panose="020B0604020202020204" pitchFamily="34" charset="0"/>
                <a:ea typeface="Arial Unicode MS" panose="020B0604020202020204" pitchFamily="34" charset="-122"/>
              </a:rPr>
              <a:t>74C </a:t>
            </a:r>
            <a:r>
              <a:rPr lang="zh-CN" altLang="en-US" sz="1800" b="0">
                <a:latin typeface="Arial" panose="020B0604020202020204" pitchFamily="34" charset="0"/>
                <a:ea typeface="Arial Unicode MS" panose="020B0604020202020204" pitchFamily="34" charset="-122"/>
              </a:rPr>
              <a:t>系列具有更高的输出电流；</a:t>
            </a:r>
          </a:p>
          <a:p>
            <a:pPr eaLnBrk="1" hangingPunct="1">
              <a:spcBef>
                <a:spcPct val="0"/>
              </a:spcBef>
            </a:pPr>
            <a:r>
              <a:rPr lang="zh-CN" altLang="en-US" sz="1800" b="0">
                <a:latin typeface="Arial" panose="020B0604020202020204" pitchFamily="34" charset="0"/>
                <a:ea typeface="Arial Unicode MS" panose="020B0604020202020204" pitchFamily="34" charset="-122"/>
              </a:rPr>
              <a:t>   与相同编号的</a:t>
            </a:r>
            <a:r>
              <a:rPr lang="en-US" altLang="zh-CN" sz="1800" b="0">
                <a:latin typeface="Arial" panose="020B0604020202020204" pitchFamily="34" charset="0"/>
                <a:ea typeface="Arial Unicode MS" panose="020B0604020202020204" pitchFamily="34" charset="-122"/>
              </a:rPr>
              <a:t>TTL</a:t>
            </a:r>
            <a:r>
              <a:rPr lang="zh-CN" altLang="en-US" sz="1800" b="0">
                <a:latin typeface="Arial" panose="020B0604020202020204" pitchFamily="34" charset="0"/>
                <a:ea typeface="Arial Unicode MS" panose="020B0604020202020204" pitchFamily="34" charset="-122"/>
              </a:rPr>
              <a:t>器件管脚兼容、逻辑功能等效；</a:t>
            </a:r>
          </a:p>
          <a:p>
            <a:pPr eaLnBrk="1" hangingPunct="1">
              <a:spcBef>
                <a:spcPct val="0"/>
              </a:spcBef>
            </a:pPr>
            <a:r>
              <a:rPr lang="en-US" altLang="zh-CN" sz="1800" b="0">
                <a:latin typeface="Arial" panose="020B0604020202020204" pitchFamily="34" charset="0"/>
                <a:ea typeface="Arial Unicode MS" panose="020B0604020202020204" pitchFamily="34" charset="-122"/>
              </a:rPr>
              <a:t>   74HCT</a:t>
            </a:r>
            <a:r>
              <a:rPr lang="zh-CN" altLang="en-US" sz="1800" b="0">
                <a:latin typeface="Arial" panose="020B0604020202020204" pitchFamily="34" charset="0"/>
                <a:ea typeface="Arial Unicode MS" panose="020B0604020202020204" pitchFamily="34" charset="-122"/>
              </a:rPr>
              <a:t>器件与</a:t>
            </a:r>
            <a:r>
              <a:rPr lang="en-US" altLang="zh-CN" sz="1800" b="0">
                <a:latin typeface="Arial" panose="020B0604020202020204" pitchFamily="34" charset="0"/>
                <a:ea typeface="Arial Unicode MS" panose="020B0604020202020204" pitchFamily="34" charset="-122"/>
              </a:rPr>
              <a:t>TTL</a:t>
            </a:r>
            <a:r>
              <a:rPr lang="zh-CN" altLang="en-US" sz="1800" b="0">
                <a:latin typeface="Arial" panose="020B0604020202020204" pitchFamily="34" charset="0"/>
                <a:ea typeface="Arial Unicode MS" panose="020B0604020202020204" pitchFamily="34" charset="-122"/>
              </a:rPr>
              <a:t>器件具有电气兼容性；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2203"/>
                                        </p:tgtEl>
                                        <p:attrNameLst>
                                          <p:attrName>style.visibility</p:attrName>
                                        </p:attrNameLst>
                                      </p:cBhvr>
                                      <p:to>
                                        <p:strVal val="visible"/>
                                      </p:to>
                                    </p:set>
                                    <p:animEffect transition="in" filter="box(in)">
                                      <p:cBhvr>
                                        <p:cTn id="7" dur="500"/>
                                        <p:tgtEl>
                                          <p:spTgt spid="3922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92204"/>
                                        </p:tgtEl>
                                        <p:attrNameLst>
                                          <p:attrName>style.visibility</p:attrName>
                                        </p:attrNameLst>
                                      </p:cBhvr>
                                      <p:to>
                                        <p:strVal val="visible"/>
                                      </p:to>
                                    </p:set>
                                    <p:animEffect transition="in" filter="box(in)">
                                      <p:cBhvr>
                                        <p:cTn id="12" dur="500"/>
                                        <p:tgtEl>
                                          <p:spTgt spid="3922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92205"/>
                                        </p:tgtEl>
                                        <p:attrNameLst>
                                          <p:attrName>style.visibility</p:attrName>
                                        </p:attrNameLst>
                                      </p:cBhvr>
                                      <p:to>
                                        <p:strVal val="visible"/>
                                      </p:to>
                                    </p:set>
                                    <p:animEffect transition="in" filter="box(in)">
                                      <p:cBhvr>
                                        <p:cTn id="17" dur="500"/>
                                        <p:tgtEl>
                                          <p:spTgt spid="392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03" grpId="0" animBg="1"/>
      <p:bldP spid="392204" grpId="0" animBg="1"/>
      <p:bldP spid="39220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9">
            <a:extLst>
              <a:ext uri="{FF2B5EF4-FFF2-40B4-BE49-F238E27FC236}">
                <a16:creationId xmlns:a16="http://schemas.microsoft.com/office/drawing/2014/main" id="{71D72EBF-8B10-25DD-9E61-9F66051E71BA}"/>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4A97D726-A919-4D0D-AD05-33DE7ECD1589}"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59</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401412" name="Rectangle 4">
            <a:extLst>
              <a:ext uri="{FF2B5EF4-FFF2-40B4-BE49-F238E27FC236}">
                <a16:creationId xmlns:a16="http://schemas.microsoft.com/office/drawing/2014/main" id="{30191B39-92A3-06BB-EB50-5B0A0873E83E}"/>
              </a:ext>
            </a:extLst>
          </p:cNvPr>
          <p:cNvSpPr>
            <a:spLocks noGrp="1"/>
          </p:cNvSpPr>
          <p:nvPr>
            <p:ph type="title" idx="4294967295"/>
          </p:nvPr>
        </p:nvSpPr>
        <p:spPr/>
        <p:txBody>
          <a:bodyPr/>
          <a:lstStyle/>
          <a:p>
            <a:pPr>
              <a:defRPr/>
            </a:pPr>
            <a:r>
              <a:rPr lang="en-US" altLang="zh-CN" sz="2400" cap="none"/>
              <a:t>CMOS</a:t>
            </a:r>
            <a:r>
              <a:rPr lang="zh-CN" altLang="en-US" sz="2400" cap="none"/>
              <a:t>集成电路的各种系列</a:t>
            </a:r>
          </a:p>
        </p:txBody>
      </p:sp>
      <p:sp>
        <p:nvSpPr>
          <p:cNvPr id="401413" name="矩形 23">
            <a:extLst>
              <a:ext uri="{FF2B5EF4-FFF2-40B4-BE49-F238E27FC236}">
                <a16:creationId xmlns:a16="http://schemas.microsoft.com/office/drawing/2014/main" id="{05167AEA-24A8-36A8-E84D-8FE5D86BD287}"/>
              </a:ext>
            </a:extLst>
          </p:cNvPr>
          <p:cNvSpPr>
            <a:spLocks noChangeArrowheads="1"/>
          </p:cNvSpPr>
          <p:nvPr/>
        </p:nvSpPr>
        <p:spPr bwMode="auto">
          <a:xfrm>
            <a:off x="863600" y="863600"/>
            <a:ext cx="8040688" cy="1749425"/>
          </a:xfrm>
          <a:prstGeom prst="rect">
            <a:avLst/>
          </a:prstGeom>
          <a:solidFill>
            <a:srgbClr val="99CCFF"/>
          </a:solidFill>
          <a:ln w="9525">
            <a:solidFill>
              <a:schemeClr val="tx1"/>
            </a:solidFill>
            <a:miter lim="800000"/>
            <a:headEnd/>
            <a:tailEnd/>
          </a:ln>
        </p:spPr>
        <p:txBody>
          <a:bodyPr>
            <a:spAutoFit/>
          </a:bodyPr>
          <a:lstStyle>
            <a:lvl1pPr marL="452438">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1093788"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1800">
                <a:solidFill>
                  <a:schemeClr val="hlink"/>
                </a:solidFill>
                <a:latin typeface="Arial" panose="020B0604020202020204" pitchFamily="34" charset="0"/>
                <a:ea typeface="Arial Unicode MS" panose="020B0604020202020204" pitchFamily="34" charset="-122"/>
              </a:rPr>
              <a:t>4. 74AC/ACT(Advanced CMOS Logic, ACL)</a:t>
            </a:r>
            <a:r>
              <a:rPr lang="zh-CN" altLang="en-US" sz="1800">
                <a:solidFill>
                  <a:schemeClr val="hlink"/>
                </a:solidFill>
                <a:latin typeface="Arial" panose="020B0604020202020204" pitchFamily="34" charset="0"/>
                <a:ea typeface="Arial Unicode MS" panose="020B0604020202020204" pitchFamily="34" charset="-122"/>
              </a:rPr>
              <a:t>系列</a:t>
            </a:r>
          </a:p>
          <a:p>
            <a:pPr eaLnBrk="1" hangingPunct="1">
              <a:spcBef>
                <a:spcPct val="0"/>
              </a:spcBef>
            </a:pPr>
            <a:r>
              <a:rPr lang="zh-CN" altLang="en-US" sz="1800" b="0">
                <a:latin typeface="Arial" panose="020B0604020202020204" pitchFamily="34" charset="0"/>
                <a:ea typeface="Arial Unicode MS" panose="020B0604020202020204" pitchFamily="34" charset="-122"/>
              </a:rPr>
              <a:t>  先进</a:t>
            </a:r>
            <a:r>
              <a:rPr lang="en-US" altLang="zh-CN" sz="1800" b="0">
                <a:latin typeface="Arial" panose="020B0604020202020204" pitchFamily="34" charset="0"/>
                <a:ea typeface="Arial Unicode MS" panose="020B0604020202020204" pitchFamily="34" charset="-122"/>
              </a:rPr>
              <a:t>MOS</a:t>
            </a:r>
            <a:r>
              <a:rPr lang="zh-CN" altLang="en-US" sz="1800" b="0">
                <a:latin typeface="Arial" panose="020B0604020202020204" pitchFamily="34" charset="0"/>
                <a:ea typeface="Arial Unicode MS" panose="020B0604020202020204" pitchFamily="34" charset="-122"/>
              </a:rPr>
              <a:t>逻辑系列，与各种</a:t>
            </a:r>
            <a:r>
              <a:rPr lang="en-US" altLang="zh-CN" sz="1800" b="0">
                <a:latin typeface="Arial" panose="020B0604020202020204" pitchFamily="34" charset="0"/>
                <a:ea typeface="Arial Unicode MS" panose="020B0604020202020204" pitchFamily="34" charset="-122"/>
              </a:rPr>
              <a:t>TTL</a:t>
            </a:r>
            <a:r>
              <a:rPr lang="zh-CN" altLang="en-US" sz="1800" b="0">
                <a:latin typeface="Arial" panose="020B0604020202020204" pitchFamily="34" charset="0"/>
                <a:ea typeface="Arial Unicode MS" panose="020B0604020202020204" pitchFamily="34" charset="-122"/>
              </a:rPr>
              <a:t>系列逻辑功能等效；</a:t>
            </a:r>
          </a:p>
          <a:p>
            <a:pPr eaLnBrk="1" hangingPunct="1">
              <a:spcBef>
                <a:spcPct val="0"/>
              </a:spcBef>
            </a:pPr>
            <a:r>
              <a:rPr lang="zh-CN" altLang="en-US" sz="1800" b="0">
                <a:latin typeface="Arial" panose="020B0604020202020204" pitchFamily="34" charset="0"/>
                <a:ea typeface="Arial Unicode MS" panose="020B0604020202020204" pitchFamily="34" charset="-122"/>
              </a:rPr>
              <a:t>  </a:t>
            </a:r>
            <a:r>
              <a:rPr lang="en-US" altLang="zh-CN" sz="1800" b="0">
                <a:latin typeface="Arial" panose="020B0604020202020204" pitchFamily="34" charset="0"/>
                <a:ea typeface="Arial Unicode MS" panose="020B0604020202020204" pitchFamily="34" charset="-122"/>
              </a:rPr>
              <a:t>74AC</a:t>
            </a:r>
            <a:r>
              <a:rPr lang="zh-CN" altLang="en-US" sz="1800" b="0">
                <a:latin typeface="Arial" panose="020B0604020202020204" pitchFamily="34" charset="0"/>
                <a:ea typeface="Arial Unicode MS" panose="020B0604020202020204" pitchFamily="34" charset="-122"/>
              </a:rPr>
              <a:t>与</a:t>
            </a:r>
            <a:r>
              <a:rPr lang="en-US" altLang="zh-CN" sz="1800" b="0">
                <a:latin typeface="Arial" panose="020B0604020202020204" pitchFamily="34" charset="0"/>
                <a:ea typeface="Arial Unicode MS" panose="020B0604020202020204" pitchFamily="34" charset="-122"/>
              </a:rPr>
              <a:t>TTL</a:t>
            </a:r>
            <a:r>
              <a:rPr lang="zh-CN" altLang="en-US" sz="1800" b="0">
                <a:latin typeface="Arial" panose="020B0604020202020204" pitchFamily="34" charset="0"/>
                <a:ea typeface="Arial Unicode MS" panose="020B0604020202020204" pitchFamily="34" charset="-122"/>
              </a:rPr>
              <a:t>不具有电气兼容性，</a:t>
            </a:r>
            <a:r>
              <a:rPr lang="en-US" altLang="zh-CN" sz="1800" b="0">
                <a:latin typeface="Arial" panose="020B0604020202020204" pitchFamily="34" charset="0"/>
                <a:ea typeface="Arial Unicode MS" panose="020B0604020202020204" pitchFamily="34" charset="-122"/>
              </a:rPr>
              <a:t>74ACT</a:t>
            </a:r>
            <a:r>
              <a:rPr lang="zh-CN" altLang="en-US" sz="1800" b="0">
                <a:latin typeface="Arial" panose="020B0604020202020204" pitchFamily="34" charset="0"/>
                <a:ea typeface="Arial Unicode MS" panose="020B0604020202020204" pitchFamily="34" charset="-122"/>
              </a:rPr>
              <a:t>能直接与</a:t>
            </a:r>
            <a:r>
              <a:rPr lang="en-US" altLang="zh-CN" sz="1800" b="0">
                <a:latin typeface="Arial" panose="020B0604020202020204" pitchFamily="34" charset="0"/>
                <a:ea typeface="Arial Unicode MS" panose="020B0604020202020204" pitchFamily="34" charset="-122"/>
              </a:rPr>
              <a:t>TTL</a:t>
            </a:r>
            <a:r>
              <a:rPr lang="zh-CN" altLang="en-US" sz="1800" b="0">
                <a:latin typeface="Arial" panose="020B0604020202020204" pitchFamily="34" charset="0"/>
                <a:ea typeface="Arial Unicode MS" panose="020B0604020202020204" pitchFamily="34" charset="-122"/>
              </a:rPr>
              <a:t>相连；</a:t>
            </a:r>
          </a:p>
          <a:p>
            <a:pPr eaLnBrk="1" hangingPunct="1">
              <a:spcBef>
                <a:spcPct val="0"/>
              </a:spcBef>
            </a:pPr>
            <a:r>
              <a:rPr lang="zh-CN" altLang="en-US" sz="1800" b="0">
                <a:latin typeface="Arial" panose="020B0604020202020204" pitchFamily="34" charset="0"/>
                <a:ea typeface="Arial Unicode MS" panose="020B0604020202020204" pitchFamily="34" charset="-122"/>
              </a:rPr>
              <a:t>  该系列器件的编号采用</a:t>
            </a:r>
            <a:r>
              <a:rPr lang="en-US" altLang="zh-CN" sz="1800" b="0">
                <a:latin typeface="Arial" panose="020B0604020202020204" pitchFamily="34" charset="0"/>
                <a:ea typeface="Arial Unicode MS" panose="020B0604020202020204" pitchFamily="34" charset="-122"/>
              </a:rPr>
              <a:t>5</a:t>
            </a:r>
            <a:r>
              <a:rPr lang="zh-CN" altLang="en-US" sz="1800" b="0">
                <a:latin typeface="Arial" panose="020B0604020202020204" pitchFamily="34" charset="0"/>
                <a:ea typeface="Arial Unicode MS" panose="020B0604020202020204" pitchFamily="34" charset="-122"/>
              </a:rPr>
              <a:t>位数字编号，开头是</a:t>
            </a:r>
            <a:r>
              <a:rPr lang="en-US" altLang="zh-CN" sz="1800" b="0">
                <a:latin typeface="Arial" panose="020B0604020202020204" pitchFamily="34" charset="0"/>
                <a:ea typeface="Arial Unicode MS" panose="020B0604020202020204" pitchFamily="34" charset="-122"/>
              </a:rPr>
              <a:t>11</a:t>
            </a:r>
            <a:r>
              <a:rPr lang="zh-CN" altLang="en-US" sz="1800" b="0">
                <a:latin typeface="Arial" panose="020B0604020202020204" pitchFamily="34" charset="0"/>
                <a:ea typeface="Arial Unicode MS" panose="020B0604020202020204" pitchFamily="34" charset="-122"/>
              </a:rPr>
              <a:t>，例如：</a:t>
            </a:r>
          </a:p>
          <a:p>
            <a:pPr lvl="1" eaLnBrk="1" hangingPunct="1">
              <a:spcBef>
                <a:spcPct val="0"/>
              </a:spcBef>
            </a:pPr>
            <a:r>
              <a:rPr lang="en-US" altLang="zh-CN" b="0">
                <a:latin typeface="Arial" panose="020B0604020202020204" pitchFamily="34" charset="0"/>
                <a:ea typeface="Arial Unicode MS" panose="020B0604020202020204" pitchFamily="34" charset="-122"/>
              </a:rPr>
              <a:t>74AC11004</a:t>
            </a:r>
            <a:r>
              <a:rPr lang="zh-CN" altLang="en-US" b="0">
                <a:latin typeface="Arial" panose="020B0604020202020204" pitchFamily="34" charset="0"/>
                <a:ea typeface="Arial Unicode MS" panose="020B0604020202020204" pitchFamily="34" charset="-122"/>
              </a:rPr>
              <a:t>与</a:t>
            </a:r>
            <a:r>
              <a:rPr lang="en-US" altLang="zh-CN" b="0">
                <a:latin typeface="Arial" panose="020B0604020202020204" pitchFamily="34" charset="0"/>
                <a:ea typeface="Arial Unicode MS" panose="020B0604020202020204" pitchFamily="34" charset="-122"/>
              </a:rPr>
              <a:t>74HC04</a:t>
            </a:r>
            <a:r>
              <a:rPr lang="zh-CN" altLang="en-US" b="0">
                <a:latin typeface="Arial" panose="020B0604020202020204" pitchFamily="34" charset="0"/>
                <a:ea typeface="Arial Unicode MS" panose="020B0604020202020204" pitchFamily="34" charset="-122"/>
              </a:rPr>
              <a:t>逻辑功能等效</a:t>
            </a:r>
            <a:r>
              <a:rPr lang="en-US" altLang="zh-CN" b="0">
                <a:latin typeface="Arial" panose="020B0604020202020204" pitchFamily="34" charset="0"/>
                <a:ea typeface="Arial Unicode MS" panose="020B0604020202020204" pitchFamily="34" charset="-122"/>
              </a:rPr>
              <a:t>;</a:t>
            </a:r>
          </a:p>
          <a:p>
            <a:pPr lvl="1" eaLnBrk="1" hangingPunct="1">
              <a:spcBef>
                <a:spcPct val="0"/>
              </a:spcBef>
            </a:pPr>
            <a:r>
              <a:rPr lang="en-US" altLang="zh-CN" b="0">
                <a:latin typeface="Arial" panose="020B0604020202020204" pitchFamily="34" charset="0"/>
                <a:ea typeface="Arial Unicode MS" panose="020B0604020202020204" pitchFamily="34" charset="-122"/>
              </a:rPr>
              <a:t>74ACT11293</a:t>
            </a:r>
            <a:r>
              <a:rPr lang="zh-CN" altLang="en-US" b="0">
                <a:latin typeface="Arial" panose="020B0604020202020204" pitchFamily="34" charset="0"/>
                <a:ea typeface="Arial Unicode MS" panose="020B0604020202020204" pitchFamily="34" charset="-122"/>
              </a:rPr>
              <a:t>与</a:t>
            </a:r>
            <a:r>
              <a:rPr lang="en-US" altLang="zh-CN" b="0">
                <a:latin typeface="Arial" panose="020B0604020202020204" pitchFamily="34" charset="0"/>
                <a:ea typeface="Arial Unicode MS" panose="020B0604020202020204" pitchFamily="34" charset="-122"/>
              </a:rPr>
              <a:t>74HC293</a:t>
            </a:r>
            <a:r>
              <a:rPr lang="zh-CN" altLang="en-US" b="0">
                <a:latin typeface="Arial" panose="020B0604020202020204" pitchFamily="34" charset="0"/>
                <a:ea typeface="Arial Unicode MS" panose="020B0604020202020204" pitchFamily="34" charset="-122"/>
              </a:rPr>
              <a:t>逻辑功能等效；</a:t>
            </a:r>
          </a:p>
        </p:txBody>
      </p:sp>
      <p:sp>
        <p:nvSpPr>
          <p:cNvPr id="401415" name="Rectangle 7">
            <a:extLst>
              <a:ext uri="{FF2B5EF4-FFF2-40B4-BE49-F238E27FC236}">
                <a16:creationId xmlns:a16="http://schemas.microsoft.com/office/drawing/2014/main" id="{9F1AC533-BCE6-C5B5-2E6E-5694C9852293}"/>
              </a:ext>
            </a:extLst>
          </p:cNvPr>
          <p:cNvSpPr>
            <a:spLocks noChangeArrowheads="1"/>
          </p:cNvSpPr>
          <p:nvPr/>
        </p:nvSpPr>
        <p:spPr bwMode="auto">
          <a:xfrm>
            <a:off x="863600" y="2697163"/>
            <a:ext cx="8029575" cy="925512"/>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2438">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1800">
                <a:solidFill>
                  <a:schemeClr val="hlink"/>
                </a:solidFill>
                <a:latin typeface="Arial" panose="020B0604020202020204" pitchFamily="34" charset="0"/>
                <a:ea typeface="Arial Unicode MS" panose="020B0604020202020204" pitchFamily="34" charset="-122"/>
              </a:rPr>
              <a:t>5.  74AHC/AHCT</a:t>
            </a:r>
            <a:r>
              <a:rPr lang="zh-CN" altLang="en-US" sz="1800">
                <a:solidFill>
                  <a:schemeClr val="hlink"/>
                </a:solidFill>
                <a:latin typeface="Arial" panose="020B0604020202020204" pitchFamily="34" charset="0"/>
                <a:ea typeface="Arial Unicode MS" panose="020B0604020202020204" pitchFamily="34" charset="-122"/>
              </a:rPr>
              <a:t>系列</a:t>
            </a:r>
          </a:p>
          <a:p>
            <a:pPr eaLnBrk="1" hangingPunct="1">
              <a:spcBef>
                <a:spcPct val="0"/>
              </a:spcBef>
            </a:pPr>
            <a:r>
              <a:rPr lang="zh-CN" altLang="en-US" sz="1800" b="0">
                <a:latin typeface="Arial" panose="020B0604020202020204" pitchFamily="34" charset="0"/>
                <a:ea typeface="Arial Unicode MS" panose="020B0604020202020204" pitchFamily="34" charset="-122"/>
              </a:rPr>
              <a:t>  改进的高速</a:t>
            </a:r>
            <a:r>
              <a:rPr lang="en-US" altLang="zh-CN" sz="1800" b="0">
                <a:latin typeface="Arial" panose="020B0604020202020204" pitchFamily="34" charset="0"/>
                <a:ea typeface="Arial Unicode MS" panose="020B0604020202020204" pitchFamily="34" charset="-122"/>
              </a:rPr>
              <a:t>CMOS</a:t>
            </a:r>
            <a:r>
              <a:rPr lang="zh-CN" altLang="en-US" sz="1800" b="0">
                <a:latin typeface="Arial" panose="020B0604020202020204" pitchFamily="34" charset="0"/>
                <a:ea typeface="Arial Unicode MS" panose="020B0604020202020204" pitchFamily="34" charset="-122"/>
              </a:rPr>
              <a:t>系列，速度比</a:t>
            </a:r>
            <a:r>
              <a:rPr lang="en-US" altLang="zh-CN" sz="1800" b="0">
                <a:latin typeface="Arial" panose="020B0604020202020204" pitchFamily="34" charset="0"/>
                <a:ea typeface="Arial Unicode MS" panose="020B0604020202020204" pitchFamily="34" charset="-122"/>
              </a:rPr>
              <a:t>HC</a:t>
            </a:r>
            <a:r>
              <a:rPr lang="zh-CN" altLang="en-US" sz="1800" b="0">
                <a:latin typeface="Arial" panose="020B0604020202020204" pitchFamily="34" charset="0"/>
                <a:ea typeface="Arial Unicode MS" panose="020B0604020202020204" pitchFamily="34" charset="-122"/>
              </a:rPr>
              <a:t>系列快</a:t>
            </a:r>
            <a:r>
              <a:rPr lang="en-US" altLang="zh-CN" sz="1800" b="0">
                <a:latin typeface="Arial" panose="020B0604020202020204" pitchFamily="34" charset="0"/>
                <a:ea typeface="Arial Unicode MS" panose="020B0604020202020204" pitchFamily="34" charset="-122"/>
              </a:rPr>
              <a:t>3</a:t>
            </a:r>
            <a:r>
              <a:rPr lang="zh-CN" altLang="en-US" sz="1800" b="0">
                <a:latin typeface="Arial" panose="020B0604020202020204" pitchFamily="34" charset="0"/>
                <a:ea typeface="Arial Unicode MS" panose="020B0604020202020204" pitchFamily="34" charset="-122"/>
              </a:rPr>
              <a:t>倍</a:t>
            </a:r>
            <a:r>
              <a:rPr lang="en-US" altLang="zh-CN" sz="1800" b="0">
                <a:latin typeface="Arial" panose="020B0604020202020204" pitchFamily="34" charset="0"/>
                <a:ea typeface="Arial Unicode MS" panose="020B0604020202020204" pitchFamily="34" charset="-122"/>
              </a:rPr>
              <a:t>;</a:t>
            </a:r>
          </a:p>
          <a:p>
            <a:pPr eaLnBrk="1" hangingPunct="1">
              <a:spcBef>
                <a:spcPct val="0"/>
              </a:spcBef>
            </a:pPr>
            <a:r>
              <a:rPr lang="zh-CN" altLang="en-US" sz="1800" b="0">
                <a:latin typeface="Arial" panose="020B0604020202020204" pitchFamily="34" charset="0"/>
                <a:ea typeface="Arial Unicode MS" panose="020B0604020202020204" pitchFamily="34" charset="-122"/>
              </a:rPr>
              <a:t>  带负载能力也提高近一倍，可直接替换</a:t>
            </a:r>
            <a:r>
              <a:rPr lang="en-US" altLang="zh-CN" sz="1800" b="0">
                <a:latin typeface="Arial" panose="020B0604020202020204" pitchFamily="34" charset="0"/>
                <a:ea typeface="Arial Unicode MS" panose="020B0604020202020204" pitchFamily="34" charset="-122"/>
              </a:rPr>
              <a:t>HC</a:t>
            </a:r>
            <a:r>
              <a:rPr lang="zh-CN" altLang="en-US" sz="1800" b="0">
                <a:latin typeface="Arial" panose="020B0604020202020204" pitchFamily="34" charset="0"/>
                <a:ea typeface="Arial Unicode MS" panose="020B0604020202020204" pitchFamily="34" charset="-122"/>
              </a:rPr>
              <a:t>系列</a:t>
            </a:r>
            <a:r>
              <a:rPr lang="en-US" altLang="zh-CN" sz="1800" b="0">
                <a:latin typeface="Arial" panose="020B0604020202020204" pitchFamily="34" charset="0"/>
                <a:ea typeface="Arial Unicode MS" panose="020B0604020202020204" pitchFamily="34" charset="-122"/>
              </a:rPr>
              <a:t>;</a:t>
            </a:r>
          </a:p>
        </p:txBody>
      </p:sp>
      <p:sp>
        <p:nvSpPr>
          <p:cNvPr id="401424" name="Rectangle 16">
            <a:extLst>
              <a:ext uri="{FF2B5EF4-FFF2-40B4-BE49-F238E27FC236}">
                <a16:creationId xmlns:a16="http://schemas.microsoft.com/office/drawing/2014/main" id="{8E6B8AFF-43AA-3EA3-0DE2-CF8EC1911ED6}"/>
              </a:ext>
            </a:extLst>
          </p:cNvPr>
          <p:cNvSpPr>
            <a:spLocks noChangeArrowheads="1"/>
          </p:cNvSpPr>
          <p:nvPr/>
        </p:nvSpPr>
        <p:spPr bwMode="auto">
          <a:xfrm>
            <a:off x="863600" y="3767138"/>
            <a:ext cx="8029575" cy="1200150"/>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2438">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1800">
                <a:solidFill>
                  <a:schemeClr val="hlink"/>
                </a:solidFill>
                <a:latin typeface="Arial" panose="020B0604020202020204" pitchFamily="34" charset="0"/>
                <a:ea typeface="Arial Unicode MS" panose="020B0604020202020204" pitchFamily="34" charset="-122"/>
              </a:rPr>
              <a:t>6.  BiCMOS</a:t>
            </a:r>
            <a:r>
              <a:rPr lang="zh-CN" altLang="en-US" sz="1800">
                <a:solidFill>
                  <a:schemeClr val="hlink"/>
                </a:solidFill>
                <a:latin typeface="Arial" panose="020B0604020202020204" pitchFamily="34" charset="0"/>
                <a:ea typeface="Arial Unicode MS" panose="020B0604020202020204" pitchFamily="34" charset="-122"/>
              </a:rPr>
              <a:t>逻辑电路</a:t>
            </a:r>
          </a:p>
          <a:p>
            <a:pPr eaLnBrk="1" hangingPunct="1">
              <a:spcBef>
                <a:spcPct val="0"/>
              </a:spcBef>
            </a:pPr>
            <a:r>
              <a:rPr lang="zh-CN" altLang="en-US" sz="1800" b="0">
                <a:latin typeface="Arial" panose="020B0604020202020204" pitchFamily="34" charset="0"/>
                <a:ea typeface="Arial Unicode MS" panose="020B0604020202020204" pitchFamily="34" charset="-122"/>
              </a:rPr>
              <a:t>  具有</a:t>
            </a:r>
            <a:r>
              <a:rPr lang="en-US" altLang="zh-CN" sz="1800" b="0">
                <a:latin typeface="Arial" panose="020B0604020202020204" pitchFamily="34" charset="0"/>
                <a:ea typeface="Arial Unicode MS" panose="020B0604020202020204" pitchFamily="34" charset="-122"/>
              </a:rPr>
              <a:t>CMOS</a:t>
            </a:r>
            <a:r>
              <a:rPr lang="zh-CN" altLang="en-US" sz="1800" b="0">
                <a:latin typeface="Arial" panose="020B0604020202020204" pitchFamily="34" charset="0"/>
                <a:ea typeface="Arial Unicode MS" panose="020B0604020202020204" pitchFamily="34" charset="-122"/>
              </a:rPr>
              <a:t>的低功耗性能和双极型电路的快速性</a:t>
            </a:r>
            <a:r>
              <a:rPr lang="en-US" altLang="zh-CN" sz="1800" b="0">
                <a:latin typeface="Arial" panose="020B0604020202020204" pitchFamily="34" charset="0"/>
                <a:ea typeface="Arial Unicode MS" panose="020B0604020202020204" pitchFamily="34" charset="-122"/>
              </a:rPr>
              <a:t>;</a:t>
            </a:r>
          </a:p>
          <a:p>
            <a:pPr eaLnBrk="1" hangingPunct="1">
              <a:spcBef>
                <a:spcPct val="0"/>
              </a:spcBef>
            </a:pPr>
            <a:r>
              <a:rPr lang="en-US" altLang="zh-CN" sz="1800" b="0">
                <a:latin typeface="Arial" panose="020B0604020202020204" pitchFamily="34" charset="0"/>
                <a:ea typeface="Arial Unicode MS" panose="020B0604020202020204" pitchFamily="34" charset="-122"/>
              </a:rPr>
              <a:t>  BiCMOS</a:t>
            </a:r>
            <a:r>
              <a:rPr lang="zh-CN" altLang="en-US" sz="1800" b="0">
                <a:latin typeface="Arial" panose="020B0604020202020204" pitchFamily="34" charset="0"/>
                <a:ea typeface="Arial Unicode MS" panose="020B0604020202020204" pitchFamily="34" charset="-122"/>
              </a:rPr>
              <a:t>还没有</a:t>
            </a:r>
            <a:r>
              <a:rPr lang="en-US" altLang="zh-CN" sz="1800" b="0">
                <a:latin typeface="Arial" panose="020B0604020202020204" pitchFamily="34" charset="0"/>
                <a:ea typeface="Arial Unicode MS" panose="020B0604020202020204" pitchFamily="34" charset="-122"/>
              </a:rPr>
              <a:t>SSI</a:t>
            </a:r>
            <a:r>
              <a:rPr lang="zh-CN" altLang="en-US" sz="1800" b="0">
                <a:latin typeface="Arial" panose="020B0604020202020204" pitchFamily="34" charset="0"/>
                <a:ea typeface="Arial Unicode MS" panose="020B0604020202020204" pitchFamily="34" charset="-122"/>
              </a:rPr>
              <a:t>和</a:t>
            </a:r>
            <a:r>
              <a:rPr lang="en-US" altLang="zh-CN" sz="1800" b="0">
                <a:latin typeface="Arial" panose="020B0604020202020204" pitchFamily="34" charset="0"/>
                <a:ea typeface="Arial Unicode MS" panose="020B0604020202020204" pitchFamily="34" charset="-122"/>
              </a:rPr>
              <a:t>MSI</a:t>
            </a:r>
            <a:r>
              <a:rPr lang="zh-CN" altLang="en-US" sz="1800" b="0">
                <a:latin typeface="Arial" panose="020B0604020202020204" pitchFamily="34" charset="0"/>
                <a:ea typeface="Arial Unicode MS" panose="020B0604020202020204" pitchFamily="34" charset="-122"/>
              </a:rPr>
              <a:t>，只局限在微处理器和总线接口功能应用，</a:t>
            </a:r>
          </a:p>
          <a:p>
            <a:pPr eaLnBrk="1" hangingPunct="1">
              <a:spcBef>
                <a:spcPct val="0"/>
              </a:spcBef>
              <a:buFont typeface="Wingdings" panose="05000000000000000000" pitchFamily="2" charset="2"/>
              <a:buNone/>
            </a:pPr>
            <a:r>
              <a:rPr lang="zh-CN" altLang="en-US" sz="1800" b="0">
                <a:latin typeface="Arial" panose="020B0604020202020204" pitchFamily="34" charset="0"/>
                <a:ea typeface="Arial Unicode MS" panose="020B0604020202020204" pitchFamily="34" charset="-122"/>
              </a:rPr>
              <a:t>    如锁存器、缓冲器、驱动器和收发器。</a:t>
            </a:r>
          </a:p>
        </p:txBody>
      </p:sp>
      <p:sp>
        <p:nvSpPr>
          <p:cNvPr id="89095" name="Text Box 4">
            <a:extLst>
              <a:ext uri="{FF2B5EF4-FFF2-40B4-BE49-F238E27FC236}">
                <a16:creationId xmlns:a16="http://schemas.microsoft.com/office/drawing/2014/main" id="{4AF24257-B21C-824D-32CD-FE5DA35C5642}"/>
              </a:ext>
            </a:extLst>
          </p:cNvPr>
          <p:cNvSpPr txBox="1">
            <a:spLocks noChangeArrowheads="1"/>
          </p:cNvSpPr>
          <p:nvPr/>
        </p:nvSpPr>
        <p:spPr bwMode="auto">
          <a:xfrm>
            <a:off x="827088" y="152400"/>
            <a:ext cx="8316912"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3.5.1 C</a:t>
            </a:r>
            <a:r>
              <a:rPr lang="en-US" altLang="en-US" sz="2400">
                <a:latin typeface="Arial" panose="020B0604020202020204" pitchFamily="34" charset="0"/>
                <a:ea typeface="Arial Unicode MS" panose="020B0604020202020204" pitchFamily="34" charset="-122"/>
              </a:rPr>
              <a:t>MOS集成</a:t>
            </a:r>
            <a:r>
              <a:rPr lang="zh-CN" altLang="en-US" sz="2400">
                <a:latin typeface="Arial" panose="020B0604020202020204" pitchFamily="34" charset="0"/>
                <a:ea typeface="Arial Unicode MS" panose="020B0604020202020204" pitchFamily="34" charset="-122"/>
              </a:rPr>
              <a:t>逻辑门</a:t>
            </a:r>
            <a:r>
              <a:rPr lang="en-US" altLang="en-US" sz="2400">
                <a:latin typeface="Arial" panose="020B0604020202020204" pitchFamily="34" charset="0"/>
                <a:ea typeface="Arial Unicode MS" panose="020B0604020202020204" pitchFamily="34" charset="-122"/>
              </a:rPr>
              <a:t>电路的</a:t>
            </a:r>
            <a:r>
              <a:rPr lang="zh-CN" altLang="en-US" sz="2400">
                <a:latin typeface="Arial" panose="020B0604020202020204" pitchFamily="34" charset="0"/>
                <a:ea typeface="Arial Unicode MS" panose="020B0604020202020204" pitchFamily="34" charset="-122"/>
              </a:rPr>
              <a:t>主要</a:t>
            </a:r>
            <a:r>
              <a:rPr lang="en-US" altLang="en-US" sz="2400">
                <a:latin typeface="Arial" panose="020B0604020202020204" pitchFamily="34" charset="0"/>
                <a:ea typeface="Arial Unicode MS" panose="020B0604020202020204" pitchFamily="34" charset="-122"/>
              </a:rPr>
              <a:t>系列</a:t>
            </a:r>
            <a:endParaRPr lang="zh-CN" altLang="en-US" sz="2400">
              <a:latin typeface="Arial" panose="020B0604020202020204" pitchFamily="34" charset="0"/>
              <a:ea typeface="Arial Unicode MS" panose="020B0604020202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1413"/>
                                        </p:tgtEl>
                                        <p:attrNameLst>
                                          <p:attrName>style.visibility</p:attrName>
                                        </p:attrNameLst>
                                      </p:cBhvr>
                                      <p:to>
                                        <p:strVal val="visible"/>
                                      </p:to>
                                    </p:set>
                                    <p:animEffect transition="in" filter="box(in)">
                                      <p:cBhvr>
                                        <p:cTn id="7" dur="500"/>
                                        <p:tgtEl>
                                          <p:spTgt spid="4014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1415"/>
                                        </p:tgtEl>
                                        <p:attrNameLst>
                                          <p:attrName>style.visibility</p:attrName>
                                        </p:attrNameLst>
                                      </p:cBhvr>
                                      <p:to>
                                        <p:strVal val="visible"/>
                                      </p:to>
                                    </p:set>
                                    <p:animEffect transition="in" filter="box(in)">
                                      <p:cBhvr>
                                        <p:cTn id="12" dur="500"/>
                                        <p:tgtEl>
                                          <p:spTgt spid="4014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01424"/>
                                        </p:tgtEl>
                                        <p:attrNameLst>
                                          <p:attrName>style.visibility</p:attrName>
                                        </p:attrNameLst>
                                      </p:cBhvr>
                                      <p:to>
                                        <p:strVal val="visible"/>
                                      </p:to>
                                    </p:set>
                                    <p:animEffect transition="in" filter="box(in)">
                                      <p:cBhvr>
                                        <p:cTn id="17" dur="500"/>
                                        <p:tgtEl>
                                          <p:spTgt spid="401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animBg="1"/>
      <p:bldP spid="401415" grpId="0" animBg="1"/>
      <p:bldP spid="4014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9">
            <a:extLst>
              <a:ext uri="{FF2B5EF4-FFF2-40B4-BE49-F238E27FC236}">
                <a16:creationId xmlns:a16="http://schemas.microsoft.com/office/drawing/2014/main" id="{7D501F73-49FA-ABA9-22DD-2C78A6B0860B}"/>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B28C12D1-1FC8-4F24-8DCD-E4136555FA97}"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6</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48162" name="Rectangle 2">
            <a:extLst>
              <a:ext uri="{FF2B5EF4-FFF2-40B4-BE49-F238E27FC236}">
                <a16:creationId xmlns:a16="http://schemas.microsoft.com/office/drawing/2014/main" id="{3F7D6D1C-3380-A22C-DB7E-5C6454F63C24}"/>
              </a:ext>
            </a:extLst>
          </p:cNvPr>
          <p:cNvSpPr>
            <a:spLocks noGrp="1"/>
          </p:cNvSpPr>
          <p:nvPr>
            <p:ph type="title"/>
          </p:nvPr>
        </p:nvSpPr>
        <p:spPr/>
        <p:txBody>
          <a:bodyPr/>
          <a:lstStyle/>
          <a:p>
            <a:pPr>
              <a:defRPr/>
            </a:pPr>
            <a:r>
              <a:rPr lang="en-US" altLang="zh-CN" sz="2400" cap="none" dirty="0"/>
              <a:t>PN</a:t>
            </a:r>
            <a:r>
              <a:rPr lang="zh-CN" altLang="en-US" sz="2400" cap="none" dirty="0"/>
              <a:t>结</a:t>
            </a:r>
          </a:p>
        </p:txBody>
      </p:sp>
      <p:sp>
        <p:nvSpPr>
          <p:cNvPr id="13316" name="AutoShape 2" descr="http://blog.sciencenet.cn/data/attachment/album/201703/10/203452o7757o566omr7777.gif">
            <a:extLst>
              <a:ext uri="{FF2B5EF4-FFF2-40B4-BE49-F238E27FC236}">
                <a16:creationId xmlns:a16="http://schemas.microsoft.com/office/drawing/2014/main" id="{42A09916-FAB6-B0F5-6B8D-9030F3D334ED}"/>
              </a:ext>
            </a:extLst>
          </p:cNvPr>
          <p:cNvSpPr>
            <a:spLocks noChangeAspect="1" noChangeArrowheads="1"/>
          </p:cNvSpPr>
          <p:nvPr/>
        </p:nvSpPr>
        <p:spPr bwMode="auto">
          <a:xfrm>
            <a:off x="0"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endParaRPr lang="zh-CN" altLang="en-US"/>
          </a:p>
        </p:txBody>
      </p:sp>
      <p:sp>
        <p:nvSpPr>
          <p:cNvPr id="4" name="矩形 3">
            <a:extLst>
              <a:ext uri="{FF2B5EF4-FFF2-40B4-BE49-F238E27FC236}">
                <a16:creationId xmlns:a16="http://schemas.microsoft.com/office/drawing/2014/main" id="{52E0C3AF-1881-9A29-1837-FC9D37E03D3B}"/>
              </a:ext>
            </a:extLst>
          </p:cNvPr>
          <p:cNvSpPr/>
          <p:nvPr/>
        </p:nvSpPr>
        <p:spPr>
          <a:xfrm>
            <a:off x="971550" y="312738"/>
            <a:ext cx="4572000" cy="1016000"/>
          </a:xfrm>
          <a:prstGeom prst="rect">
            <a:avLst/>
          </a:prstGeom>
        </p:spPr>
        <p:txBody>
          <a:bodyPr>
            <a:spAutoFit/>
          </a:bodyPr>
          <a:lstStyle/>
          <a:p>
            <a:pPr marL="342900" indent="-342900" eaLnBrk="1" hangingPunct="1">
              <a:buFont typeface="Wingdings" panose="05000000000000000000" pitchFamily="2" charset="2"/>
              <a:buChar char="n"/>
              <a:defRPr/>
            </a:pPr>
            <a:r>
              <a:rPr lang="en-US" altLang="zh-CN" sz="2400" dirty="0">
                <a:solidFill>
                  <a:schemeClr val="tx2"/>
                </a:solidFill>
                <a:latin typeface="宋体" panose="02010600030101010101" pitchFamily="2" charset="-122"/>
                <a:ea typeface="宋体" panose="02010600030101010101" pitchFamily="2" charset="-122"/>
              </a:rPr>
              <a:t>PN</a:t>
            </a:r>
            <a:r>
              <a:rPr lang="zh-CN" altLang="en-US" sz="2400" dirty="0">
                <a:solidFill>
                  <a:schemeClr val="tx2"/>
                </a:solidFill>
                <a:latin typeface="宋体" panose="02010600030101010101" pitchFamily="2" charset="-122"/>
                <a:ea typeface="宋体" panose="02010600030101010101" pitchFamily="2" charset="-122"/>
              </a:rPr>
              <a:t>结的正向偏置</a:t>
            </a:r>
            <a:br>
              <a:rPr lang="zh-CN" altLang="en-US" dirty="0">
                <a:solidFill>
                  <a:srgbClr val="333333"/>
                </a:solidFill>
                <a:latin typeface="宋体" panose="02010600030101010101" pitchFamily="2" charset="-122"/>
                <a:ea typeface="宋体" panose="02010600030101010101" pitchFamily="2" charset="-122"/>
              </a:rPr>
            </a:br>
            <a:endParaRPr lang="zh-CN" altLang="en-US" dirty="0">
              <a:solidFill>
                <a:srgbClr val="333333"/>
              </a:solidFill>
              <a:latin typeface="Tahoma" panose="020B0604030504040204" pitchFamily="34" charset="0"/>
            </a:endParaRPr>
          </a:p>
          <a:p>
            <a:pPr eaLnBrk="1" hangingPunct="1">
              <a:defRPr/>
            </a:pPr>
            <a:r>
              <a:rPr lang="zh-CN" altLang="en-US" dirty="0">
                <a:solidFill>
                  <a:srgbClr val="333333"/>
                </a:solidFill>
                <a:latin typeface="宋体" panose="02010600030101010101" pitchFamily="2" charset="-122"/>
                <a:ea typeface="宋体" panose="02010600030101010101" pitchFamily="2" charset="-122"/>
              </a:rPr>
              <a:t>电源正极接</a:t>
            </a:r>
            <a:r>
              <a:rPr lang="en-US" altLang="zh-CN" dirty="0">
                <a:solidFill>
                  <a:srgbClr val="333333"/>
                </a:solidFill>
                <a:latin typeface="宋体" panose="02010600030101010101" pitchFamily="2" charset="-122"/>
                <a:ea typeface="宋体" panose="02010600030101010101" pitchFamily="2" charset="-122"/>
              </a:rPr>
              <a:t>P</a:t>
            </a:r>
            <a:r>
              <a:rPr lang="zh-CN" altLang="en-US" dirty="0">
                <a:solidFill>
                  <a:srgbClr val="333333"/>
                </a:solidFill>
                <a:latin typeface="宋体" panose="02010600030101010101" pitchFamily="2" charset="-122"/>
                <a:ea typeface="宋体" panose="02010600030101010101" pitchFamily="2" charset="-122"/>
              </a:rPr>
              <a:t>，负极接</a:t>
            </a:r>
            <a:r>
              <a:rPr lang="en-US" altLang="zh-CN" dirty="0">
                <a:solidFill>
                  <a:srgbClr val="333333"/>
                </a:solidFill>
                <a:latin typeface="宋体" panose="02010600030101010101" pitchFamily="2" charset="-122"/>
                <a:ea typeface="宋体" panose="02010600030101010101" pitchFamily="2" charset="-122"/>
              </a:rPr>
              <a:t>N</a:t>
            </a:r>
            <a:r>
              <a:rPr lang="zh-CN" altLang="en-US" dirty="0">
                <a:solidFill>
                  <a:srgbClr val="333333"/>
                </a:solidFill>
                <a:latin typeface="宋体" panose="02010600030101010101" pitchFamily="2" charset="-122"/>
                <a:ea typeface="宋体" panose="02010600030101010101" pitchFamily="2" charset="-122"/>
              </a:rPr>
              <a:t>，电荷会重新分布</a:t>
            </a:r>
            <a:endParaRPr lang="zh-CN" altLang="en-US" dirty="0">
              <a:solidFill>
                <a:srgbClr val="333333"/>
              </a:solidFill>
              <a:latin typeface="Tahoma" panose="020B0604030504040204" pitchFamily="34" charset="0"/>
            </a:endParaRPr>
          </a:p>
        </p:txBody>
      </p:sp>
      <p:pic>
        <p:nvPicPr>
          <p:cNvPr id="13318" name="图片 6">
            <a:extLst>
              <a:ext uri="{FF2B5EF4-FFF2-40B4-BE49-F238E27FC236}">
                <a16:creationId xmlns:a16="http://schemas.microsoft.com/office/drawing/2014/main" id="{7C434F49-7760-4FC8-5E2A-B1B5501892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412875"/>
            <a:ext cx="572452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67CC720E-400F-6DF9-415B-74B56AB9193A}"/>
              </a:ext>
            </a:extLst>
          </p:cNvPr>
          <p:cNvSpPr>
            <a:spLocks noChangeArrowheads="1"/>
          </p:cNvSpPr>
          <p:nvPr/>
        </p:nvSpPr>
        <p:spPr bwMode="auto">
          <a:xfrm>
            <a:off x="1116013" y="3741738"/>
            <a:ext cx="7632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r>
              <a:rPr lang="zh-CN" altLang="en-US">
                <a:solidFill>
                  <a:srgbClr val="333333"/>
                </a:solidFill>
                <a:latin typeface="宋体" panose="02010600030101010101" pitchFamily="2" charset="-122"/>
                <a:ea typeface="宋体" panose="02010600030101010101" pitchFamily="2" charset="-122"/>
              </a:rPr>
              <a:t>因为载流子多而且</a:t>
            </a:r>
            <a:r>
              <a:rPr lang="en-US" altLang="zh-CN">
                <a:solidFill>
                  <a:srgbClr val="333333"/>
                </a:solidFill>
                <a:latin typeface="宋体" panose="02010600030101010101" pitchFamily="2" charset="-122"/>
                <a:ea typeface="宋体" panose="02010600030101010101" pitchFamily="2" charset="-122"/>
              </a:rPr>
              <a:t>PN</a:t>
            </a:r>
            <a:r>
              <a:rPr lang="zh-CN" altLang="en-US">
                <a:solidFill>
                  <a:srgbClr val="333333"/>
                </a:solidFill>
                <a:latin typeface="宋体" panose="02010600030101010101" pitchFamily="2" charset="-122"/>
                <a:ea typeface="宋体" panose="02010600030101010101" pitchFamily="2" charset="-122"/>
              </a:rPr>
              <a:t>结窄</a:t>
            </a:r>
            <a:r>
              <a:rPr lang="en-US" altLang="zh-CN">
                <a:solidFill>
                  <a:srgbClr val="333333"/>
                </a:solidFill>
                <a:latin typeface="宋体" panose="02010600030101010101" pitchFamily="2" charset="-122"/>
                <a:ea typeface="宋体" panose="02010600030101010101" pitchFamily="2" charset="-122"/>
              </a:rPr>
              <a:t>,</a:t>
            </a:r>
            <a:r>
              <a:rPr lang="zh-CN" altLang="en-US">
                <a:solidFill>
                  <a:srgbClr val="333333"/>
                </a:solidFill>
                <a:latin typeface="宋体" panose="02010600030101010101" pitchFamily="2" charset="-122"/>
                <a:ea typeface="宋体" panose="02010600030101010101" pitchFamily="2" charset="-122"/>
              </a:rPr>
              <a:t>所以会形成比较大的电流。</a:t>
            </a:r>
            <a:endParaRPr lang="zh-CN" altLang="en-US"/>
          </a:p>
        </p:txBody>
      </p:sp>
      <p:pic>
        <p:nvPicPr>
          <p:cNvPr id="9" name="图片 8">
            <a:extLst>
              <a:ext uri="{FF2B5EF4-FFF2-40B4-BE49-F238E27FC236}">
                <a16:creationId xmlns:a16="http://schemas.microsoft.com/office/drawing/2014/main" id="{8C06B0B7-CEB5-4C09-5DC2-DE31DA43A8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8438" y="4259263"/>
            <a:ext cx="572452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9">
            <a:extLst>
              <a:ext uri="{FF2B5EF4-FFF2-40B4-BE49-F238E27FC236}">
                <a16:creationId xmlns:a16="http://schemas.microsoft.com/office/drawing/2014/main" id="{25070F25-021D-4069-D2F9-BD75A0272B2D}"/>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C49CB4E2-828D-4113-801B-0D8A1577341B}"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60</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402435" name="Rectangle 3">
            <a:extLst>
              <a:ext uri="{FF2B5EF4-FFF2-40B4-BE49-F238E27FC236}">
                <a16:creationId xmlns:a16="http://schemas.microsoft.com/office/drawing/2014/main" id="{C95E3A46-7682-49D6-A6BF-3154920376F3}"/>
              </a:ext>
            </a:extLst>
          </p:cNvPr>
          <p:cNvSpPr>
            <a:spLocks noGrp="1"/>
          </p:cNvSpPr>
          <p:nvPr>
            <p:ph type="title" idx="4294967295"/>
          </p:nvPr>
        </p:nvSpPr>
        <p:spPr/>
        <p:txBody>
          <a:bodyPr/>
          <a:lstStyle/>
          <a:p>
            <a:pPr>
              <a:defRPr/>
            </a:pPr>
            <a:r>
              <a:rPr lang="en-US" altLang="zh-CN" sz="2400" cap="none"/>
              <a:t>CMOS</a:t>
            </a:r>
            <a:r>
              <a:rPr lang="zh-CN" altLang="en-US" sz="2400" cap="none"/>
              <a:t>集成电路的各种系列</a:t>
            </a:r>
          </a:p>
        </p:txBody>
      </p:sp>
      <p:graphicFrame>
        <p:nvGraphicFramePr>
          <p:cNvPr id="402585" name="Group 153">
            <a:extLst>
              <a:ext uri="{FF2B5EF4-FFF2-40B4-BE49-F238E27FC236}">
                <a16:creationId xmlns:a16="http://schemas.microsoft.com/office/drawing/2014/main" id="{D080F575-53A2-B469-C854-C86E6198B349}"/>
              </a:ext>
            </a:extLst>
          </p:cNvPr>
          <p:cNvGraphicFramePr>
            <a:graphicFrameLocks noGrp="1"/>
          </p:cNvGraphicFramePr>
          <p:nvPr/>
        </p:nvGraphicFramePr>
        <p:xfrm>
          <a:off x="892175" y="1238250"/>
          <a:ext cx="8061325" cy="3341688"/>
        </p:xfrm>
        <a:graphic>
          <a:graphicData uri="http://schemas.openxmlformats.org/drawingml/2006/table">
            <a:tbl>
              <a:tblPr/>
              <a:tblGrid>
                <a:gridCol w="1519238">
                  <a:extLst>
                    <a:ext uri="{9D8B030D-6E8A-4147-A177-3AD203B41FA5}">
                      <a16:colId xmlns:a16="http://schemas.microsoft.com/office/drawing/2014/main" val="20000"/>
                    </a:ext>
                  </a:extLst>
                </a:gridCol>
                <a:gridCol w="860425">
                  <a:extLst>
                    <a:ext uri="{9D8B030D-6E8A-4147-A177-3AD203B41FA5}">
                      <a16:colId xmlns:a16="http://schemas.microsoft.com/office/drawing/2014/main" val="20001"/>
                    </a:ext>
                  </a:extLst>
                </a:gridCol>
                <a:gridCol w="830262">
                  <a:extLst>
                    <a:ext uri="{9D8B030D-6E8A-4147-A177-3AD203B41FA5}">
                      <a16:colId xmlns:a16="http://schemas.microsoft.com/office/drawing/2014/main" val="20002"/>
                    </a:ext>
                  </a:extLst>
                </a:gridCol>
                <a:gridCol w="969963">
                  <a:extLst>
                    <a:ext uri="{9D8B030D-6E8A-4147-A177-3AD203B41FA5}">
                      <a16:colId xmlns:a16="http://schemas.microsoft.com/office/drawing/2014/main" val="20003"/>
                    </a:ext>
                  </a:extLst>
                </a:gridCol>
                <a:gridCol w="817562">
                  <a:extLst>
                    <a:ext uri="{9D8B030D-6E8A-4147-A177-3AD203B41FA5}">
                      <a16:colId xmlns:a16="http://schemas.microsoft.com/office/drawing/2014/main" val="20004"/>
                    </a:ext>
                  </a:extLst>
                </a:gridCol>
                <a:gridCol w="958850">
                  <a:extLst>
                    <a:ext uri="{9D8B030D-6E8A-4147-A177-3AD203B41FA5}">
                      <a16:colId xmlns:a16="http://schemas.microsoft.com/office/drawing/2014/main" val="20005"/>
                    </a:ext>
                  </a:extLst>
                </a:gridCol>
                <a:gridCol w="982663">
                  <a:extLst>
                    <a:ext uri="{9D8B030D-6E8A-4147-A177-3AD203B41FA5}">
                      <a16:colId xmlns:a16="http://schemas.microsoft.com/office/drawing/2014/main" val="20006"/>
                    </a:ext>
                  </a:extLst>
                </a:gridCol>
                <a:gridCol w="1122362">
                  <a:extLst>
                    <a:ext uri="{9D8B030D-6E8A-4147-A177-3AD203B41FA5}">
                      <a16:colId xmlns:a16="http://schemas.microsoft.com/office/drawing/2014/main" val="20007"/>
                    </a:ext>
                  </a:extLst>
                </a:gridCol>
              </a:tblGrid>
              <a:tr h="447675">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Franklin Gothic Medium" pitchFamily="34" charset="0"/>
                          <a:ea typeface="宋体" pitchFamily="2" charset="-122"/>
                        </a:rPr>
                        <a:t>CMOS</a:t>
                      </a:r>
                      <a:r>
                        <a:rPr kumimoji="0" lang="zh-CN" altLang="en-US" sz="1800" b="1" i="0" u="none" strike="noStrike" cap="none" normalizeH="0" baseline="0">
                          <a:ln>
                            <a:noFill/>
                          </a:ln>
                          <a:solidFill>
                            <a:schemeClr val="tx1"/>
                          </a:solidFill>
                          <a:effectLst/>
                          <a:latin typeface="Franklin Gothic Medium" pitchFamily="34" charset="0"/>
                          <a:ea typeface="宋体" pitchFamily="2" charset="-122"/>
                        </a:rPr>
                        <a:t>系列输入输出电压电平</a:t>
                      </a:r>
                      <a:r>
                        <a:rPr kumimoji="0" lang="en-US" altLang="zh-CN" sz="1800" b="1" i="0" u="none" strike="noStrike" cap="none" normalizeH="0" baseline="0">
                          <a:ln>
                            <a:noFill/>
                          </a:ln>
                          <a:solidFill>
                            <a:schemeClr val="tx1"/>
                          </a:solidFill>
                          <a:effectLst/>
                          <a:latin typeface="Franklin Gothic Medium" pitchFamily="34" charset="0"/>
                          <a:ea typeface="宋体" pitchFamily="2" charset="-122"/>
                        </a:rPr>
                        <a:t>(</a:t>
                      </a:r>
                      <a:r>
                        <a:rPr kumimoji="0" lang="zh-CN" altLang="en-US" sz="1800" b="1" i="0" u="none" strike="noStrike" cap="none" normalizeH="0" baseline="0">
                          <a:ln>
                            <a:noFill/>
                          </a:ln>
                          <a:solidFill>
                            <a:schemeClr val="tx1"/>
                          </a:solidFill>
                          <a:effectLst/>
                          <a:latin typeface="Franklin Gothic Medium" pitchFamily="34" charset="0"/>
                          <a:ea typeface="宋体" pitchFamily="2" charset="-122"/>
                        </a:rPr>
                        <a:t>电源电压为</a:t>
                      </a:r>
                      <a:r>
                        <a:rPr kumimoji="0" lang="en-US" altLang="zh-CN" sz="1800" b="1" i="0" u="none" strike="noStrike" cap="none" normalizeH="0" baseline="0">
                          <a:ln>
                            <a:noFill/>
                          </a:ln>
                          <a:solidFill>
                            <a:schemeClr val="tx1"/>
                          </a:solidFill>
                          <a:effectLst/>
                          <a:latin typeface="Franklin Gothic Medium" pitchFamily="34" charset="0"/>
                          <a:ea typeface="宋体" pitchFamily="2" charset="-122"/>
                        </a:rPr>
                        <a:t>+5V)</a:t>
                      </a:r>
                      <a:endParaRPr kumimoji="0" lang="zh-CN" altLang="en-US" sz="18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a:noFill/>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98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Franklin Gothic Medium" pitchFamily="34" charset="0"/>
                          <a:ea typeface="宋体" pitchFamily="2" charset="-122"/>
                        </a:rPr>
                        <a:t>特性参数</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Franklin Gothic Medium" pitchFamily="34" charset="0"/>
                          <a:ea typeface="宋体" pitchFamily="2" charset="-122"/>
                        </a:rPr>
                        <a:t>4000B</a:t>
                      </a:r>
                      <a:endParaRPr kumimoji="0" lang="zh-CN" altLang="en-US" sz="14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Franklin Gothic Medium" pitchFamily="34" charset="0"/>
                          <a:ea typeface="宋体" pitchFamily="2" charset="-122"/>
                        </a:rPr>
                        <a:t>74HC</a:t>
                      </a:r>
                      <a:endParaRPr kumimoji="0" lang="zh-CN" altLang="en-US" sz="14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Franklin Gothic Medium" pitchFamily="34" charset="0"/>
                          <a:ea typeface="宋体" pitchFamily="2" charset="-122"/>
                        </a:rPr>
                        <a:t>74HCT</a:t>
                      </a:r>
                      <a:endParaRPr kumimoji="0" lang="zh-CN" altLang="en-US" sz="14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Franklin Gothic Medium" pitchFamily="34" charset="0"/>
                          <a:ea typeface="宋体" pitchFamily="2" charset="-122"/>
                        </a:rPr>
                        <a:t>74AC</a:t>
                      </a:r>
                      <a:endParaRPr kumimoji="0" lang="zh-CN" altLang="en-US" sz="14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Franklin Gothic Medium" pitchFamily="34" charset="0"/>
                          <a:ea typeface="宋体" pitchFamily="2" charset="-122"/>
                        </a:rPr>
                        <a:t>74ACT</a:t>
                      </a:r>
                      <a:endParaRPr kumimoji="0" lang="zh-CN" altLang="en-US" sz="14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Franklin Gothic Medium" pitchFamily="34" charset="0"/>
                          <a:ea typeface="宋体" pitchFamily="2" charset="-122"/>
                        </a:rPr>
                        <a:t>74AHC</a:t>
                      </a:r>
                      <a:endParaRPr kumimoji="0" lang="zh-CN" altLang="en-US" sz="14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Franklin Gothic Medium" pitchFamily="34" charset="0"/>
                          <a:ea typeface="宋体" pitchFamily="2" charset="-122"/>
                        </a:rPr>
                        <a:t>74AHCT</a:t>
                      </a:r>
                      <a:endParaRPr kumimoji="0" lang="zh-CN" altLang="en-US" sz="14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9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chemeClr val="tx1"/>
                          </a:solidFill>
                          <a:effectLst/>
                          <a:latin typeface="Franklin Gothic Medium" pitchFamily="34" charset="0"/>
                          <a:ea typeface="宋体" pitchFamily="2" charset="-122"/>
                        </a:rPr>
                        <a:t>输入高电平最小值</a:t>
                      </a:r>
                      <a:r>
                        <a:rPr kumimoji="0" lang="en-US" altLang="zh-CN" sz="1200" b="1" i="0" u="none" strike="noStrike" cap="none" normalizeH="0" baseline="0">
                          <a:ln>
                            <a:noFill/>
                          </a:ln>
                          <a:solidFill>
                            <a:schemeClr val="tx1"/>
                          </a:solidFill>
                          <a:effectLst/>
                          <a:latin typeface="Franklin Gothic Medium" pitchFamily="34" charset="0"/>
                          <a:ea typeface="宋体" pitchFamily="2" charset="-122"/>
                        </a:rPr>
                        <a:t>V</a:t>
                      </a:r>
                      <a:r>
                        <a:rPr kumimoji="0" lang="en-US" altLang="zh-CN" sz="1200" b="1" i="0" u="none" strike="noStrike" cap="none" normalizeH="0" baseline="-25000">
                          <a:ln>
                            <a:noFill/>
                          </a:ln>
                          <a:solidFill>
                            <a:schemeClr val="tx1"/>
                          </a:solidFill>
                          <a:effectLst/>
                          <a:latin typeface="Franklin Gothic Medium" pitchFamily="34" charset="0"/>
                          <a:ea typeface="宋体" pitchFamily="2" charset="-122"/>
                        </a:rPr>
                        <a:t>IHmin</a:t>
                      </a:r>
                      <a:r>
                        <a:rPr kumimoji="0" lang="en-US" altLang="zh-CN" sz="1200" b="1" i="0" u="none" strike="noStrike" cap="none" normalizeH="0" baseline="0">
                          <a:ln>
                            <a:noFill/>
                          </a:ln>
                          <a:solidFill>
                            <a:schemeClr val="tx1"/>
                          </a:solidFill>
                          <a:effectLst/>
                          <a:latin typeface="Franklin Gothic Medium" pitchFamily="34" charset="0"/>
                          <a:ea typeface="宋体" pitchFamily="2" charset="-122"/>
                        </a:rPr>
                        <a:t>/V</a:t>
                      </a:r>
                      <a:endParaRPr kumimoji="0" lang="zh-CN" altLang="en-US" sz="12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3.85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chemeClr val="tx1"/>
                          </a:solidFill>
                          <a:effectLst/>
                          <a:latin typeface="Franklin Gothic Medium" pitchFamily="34" charset="0"/>
                          <a:ea typeface="宋体" pitchFamily="2" charset="-122"/>
                        </a:rPr>
                        <a:t>输入低电平最大值</a:t>
                      </a:r>
                      <a:r>
                        <a:rPr kumimoji="0" lang="en-US" altLang="zh-CN" sz="1200" b="1" i="0" u="none" strike="noStrike" cap="none" normalizeH="0" baseline="0">
                          <a:ln>
                            <a:noFill/>
                          </a:ln>
                          <a:solidFill>
                            <a:schemeClr val="tx1"/>
                          </a:solidFill>
                          <a:effectLst/>
                          <a:latin typeface="Franklin Gothic Medium" pitchFamily="34" charset="0"/>
                          <a:ea typeface="宋体" pitchFamily="2" charset="-122"/>
                        </a:rPr>
                        <a:t>V</a:t>
                      </a:r>
                      <a:r>
                        <a:rPr kumimoji="0" lang="en-US" altLang="zh-CN" sz="1200" b="1" i="0" u="none" strike="noStrike" cap="none" normalizeH="0" baseline="-25000">
                          <a:ln>
                            <a:noFill/>
                          </a:ln>
                          <a:solidFill>
                            <a:schemeClr val="tx1"/>
                          </a:solidFill>
                          <a:effectLst/>
                          <a:latin typeface="Franklin Gothic Medium" pitchFamily="34" charset="0"/>
                          <a:ea typeface="宋体" pitchFamily="2" charset="-122"/>
                        </a:rPr>
                        <a:t>ILmax</a:t>
                      </a:r>
                      <a:r>
                        <a:rPr kumimoji="0" lang="en-US" altLang="zh-CN" sz="1200" b="1" i="0" u="none" strike="noStrike" cap="none" normalizeH="0" baseline="0">
                          <a:ln>
                            <a:noFill/>
                          </a:ln>
                          <a:solidFill>
                            <a:schemeClr val="tx1"/>
                          </a:solidFill>
                          <a:effectLst/>
                          <a:latin typeface="Franklin Gothic Medium" pitchFamily="34" charset="0"/>
                          <a:ea typeface="宋体" pitchFamily="2" charset="-122"/>
                        </a:rPr>
                        <a:t>/V</a:t>
                      </a:r>
                      <a:endParaRPr kumimoji="0" lang="zh-CN" altLang="en-US" sz="12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1.65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9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chemeClr val="tx1"/>
                          </a:solidFill>
                          <a:effectLst/>
                          <a:latin typeface="Franklin Gothic Medium" pitchFamily="34" charset="0"/>
                          <a:ea typeface="宋体" pitchFamily="2" charset="-122"/>
                        </a:rPr>
                        <a:t>输出高电平最小值</a:t>
                      </a:r>
                      <a:r>
                        <a:rPr kumimoji="0" lang="en-US" altLang="zh-CN" sz="1200" b="1" i="0" u="none" strike="noStrike" cap="none" normalizeH="0" baseline="0">
                          <a:ln>
                            <a:noFill/>
                          </a:ln>
                          <a:solidFill>
                            <a:schemeClr val="tx1"/>
                          </a:solidFill>
                          <a:effectLst/>
                          <a:latin typeface="Franklin Gothic Medium" pitchFamily="34" charset="0"/>
                          <a:ea typeface="宋体" pitchFamily="2" charset="-122"/>
                        </a:rPr>
                        <a:t>V</a:t>
                      </a:r>
                      <a:r>
                        <a:rPr kumimoji="0" lang="en-US" altLang="zh-CN" sz="1200" b="1" i="0" u="none" strike="noStrike" cap="none" normalizeH="0" baseline="-25000">
                          <a:ln>
                            <a:noFill/>
                          </a:ln>
                          <a:solidFill>
                            <a:schemeClr val="tx1"/>
                          </a:solidFill>
                          <a:effectLst/>
                          <a:latin typeface="Franklin Gothic Medium" pitchFamily="34" charset="0"/>
                          <a:ea typeface="宋体" pitchFamily="2" charset="-122"/>
                        </a:rPr>
                        <a:t>OHmin</a:t>
                      </a:r>
                      <a:r>
                        <a:rPr kumimoji="0" lang="en-US" altLang="zh-CN" sz="1200" b="1" i="0" u="none" strike="noStrike" cap="none" normalizeH="0" baseline="0">
                          <a:ln>
                            <a:noFill/>
                          </a:ln>
                          <a:solidFill>
                            <a:schemeClr val="tx1"/>
                          </a:solidFill>
                          <a:effectLst/>
                          <a:latin typeface="Franklin Gothic Medium" pitchFamily="34" charset="0"/>
                          <a:ea typeface="宋体" pitchFamily="2" charset="-122"/>
                        </a:rPr>
                        <a:t>/V</a:t>
                      </a:r>
                      <a:endParaRPr kumimoji="0" lang="zh-CN" altLang="en-US" sz="12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4.95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4.9</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4.9</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4.9</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4.9</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4.4</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3.15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9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chemeClr val="tx1"/>
                          </a:solidFill>
                          <a:effectLst/>
                          <a:latin typeface="Franklin Gothic Medium" pitchFamily="34" charset="0"/>
                          <a:ea typeface="宋体" pitchFamily="2" charset="-122"/>
                        </a:rPr>
                        <a:t>输出低电平最大值 </a:t>
                      </a:r>
                      <a:r>
                        <a:rPr kumimoji="0" lang="en-US" altLang="zh-CN" sz="1200" b="1" i="0" u="none" strike="noStrike" cap="none" normalizeH="0" baseline="0">
                          <a:ln>
                            <a:noFill/>
                          </a:ln>
                          <a:solidFill>
                            <a:schemeClr val="tx1"/>
                          </a:solidFill>
                          <a:effectLst/>
                          <a:latin typeface="Franklin Gothic Medium" pitchFamily="34" charset="0"/>
                          <a:ea typeface="宋体" pitchFamily="2" charset="-122"/>
                        </a:rPr>
                        <a:t>V</a:t>
                      </a:r>
                      <a:r>
                        <a:rPr kumimoji="0" lang="en-US" altLang="zh-CN" sz="1200" b="1" i="0" u="none" strike="noStrike" cap="none" normalizeH="0" baseline="-25000">
                          <a:ln>
                            <a:noFill/>
                          </a:ln>
                          <a:solidFill>
                            <a:schemeClr val="tx1"/>
                          </a:solidFill>
                          <a:effectLst/>
                          <a:latin typeface="Franklin Gothic Medium" pitchFamily="34" charset="0"/>
                          <a:ea typeface="宋体" pitchFamily="2" charset="-122"/>
                        </a:rPr>
                        <a:t>OLmax</a:t>
                      </a:r>
                      <a:r>
                        <a:rPr kumimoji="0" lang="en-US" altLang="zh-CN" sz="1200" b="1" i="0" u="none" strike="noStrike" cap="none" normalizeH="0" baseline="0">
                          <a:ln>
                            <a:noFill/>
                          </a:ln>
                          <a:solidFill>
                            <a:schemeClr val="tx1"/>
                          </a:solidFill>
                          <a:effectLst/>
                          <a:latin typeface="Franklin Gothic Medium" pitchFamily="34" charset="0"/>
                          <a:ea typeface="宋体" pitchFamily="2" charset="-122"/>
                        </a:rPr>
                        <a:t>/V</a:t>
                      </a:r>
                      <a:endParaRPr kumimoji="0" lang="zh-CN" altLang="en-US" sz="12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0.05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0.44</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0173" name="Text Box 4">
            <a:extLst>
              <a:ext uri="{FF2B5EF4-FFF2-40B4-BE49-F238E27FC236}">
                <a16:creationId xmlns:a16="http://schemas.microsoft.com/office/drawing/2014/main" id="{E21AB657-ACBC-2DAE-5655-1093E22CD2ED}"/>
              </a:ext>
            </a:extLst>
          </p:cNvPr>
          <p:cNvSpPr txBox="1">
            <a:spLocks noChangeArrowheads="1"/>
          </p:cNvSpPr>
          <p:nvPr/>
        </p:nvSpPr>
        <p:spPr bwMode="auto">
          <a:xfrm>
            <a:off x="827088" y="152400"/>
            <a:ext cx="8316912"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3.5.1 C</a:t>
            </a:r>
            <a:r>
              <a:rPr lang="en-US" altLang="en-US" sz="2400">
                <a:latin typeface="Arial" panose="020B0604020202020204" pitchFamily="34" charset="0"/>
                <a:ea typeface="Arial Unicode MS" panose="020B0604020202020204" pitchFamily="34" charset="-122"/>
              </a:rPr>
              <a:t>MOS集成</a:t>
            </a:r>
            <a:r>
              <a:rPr lang="zh-CN" altLang="en-US" sz="2400">
                <a:latin typeface="Arial" panose="020B0604020202020204" pitchFamily="34" charset="0"/>
                <a:ea typeface="Arial Unicode MS" panose="020B0604020202020204" pitchFamily="34" charset="-122"/>
              </a:rPr>
              <a:t>逻辑门</a:t>
            </a:r>
            <a:r>
              <a:rPr lang="en-US" altLang="en-US" sz="2400">
                <a:latin typeface="Arial" panose="020B0604020202020204" pitchFamily="34" charset="0"/>
                <a:ea typeface="Arial Unicode MS" panose="020B0604020202020204" pitchFamily="34" charset="-122"/>
              </a:rPr>
              <a:t>电路的</a:t>
            </a:r>
            <a:r>
              <a:rPr lang="zh-CN" altLang="en-US" sz="2400">
                <a:latin typeface="Arial" panose="020B0604020202020204" pitchFamily="34" charset="0"/>
                <a:ea typeface="Arial Unicode MS" panose="020B0604020202020204" pitchFamily="34" charset="-122"/>
              </a:rPr>
              <a:t>主要</a:t>
            </a:r>
            <a:r>
              <a:rPr lang="en-US" altLang="en-US" sz="2400">
                <a:latin typeface="Arial" panose="020B0604020202020204" pitchFamily="34" charset="0"/>
                <a:ea typeface="Arial Unicode MS" panose="020B0604020202020204" pitchFamily="34" charset="-122"/>
              </a:rPr>
              <a:t>系列</a:t>
            </a:r>
            <a:endParaRPr lang="zh-CN" altLang="en-US" sz="2400">
              <a:latin typeface="Arial" panose="020B0604020202020204" pitchFamily="34" charset="0"/>
              <a:ea typeface="Arial Unicode MS" panose="020B0604020202020204" pitchFamily="34"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9">
            <a:extLst>
              <a:ext uri="{FF2B5EF4-FFF2-40B4-BE49-F238E27FC236}">
                <a16:creationId xmlns:a16="http://schemas.microsoft.com/office/drawing/2014/main" id="{D42709A8-6DC2-9E4C-878F-A463D8466A1B}"/>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ED35AF3B-6AD6-4638-88C7-22F2BDA8F1C1}"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61</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91139" name="Text Box 7">
            <a:extLst>
              <a:ext uri="{FF2B5EF4-FFF2-40B4-BE49-F238E27FC236}">
                <a16:creationId xmlns:a16="http://schemas.microsoft.com/office/drawing/2014/main" id="{B3668BF4-A937-5D4D-F480-10CA78EDC4D5}"/>
              </a:ext>
            </a:extLst>
          </p:cNvPr>
          <p:cNvSpPr txBox="1">
            <a:spLocks noChangeArrowheads="1"/>
          </p:cNvSpPr>
          <p:nvPr/>
        </p:nvSpPr>
        <p:spPr bwMode="auto">
          <a:xfrm>
            <a:off x="827088" y="80963"/>
            <a:ext cx="7040562"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a:latin typeface="Arial" panose="020B0604020202020204" pitchFamily="34" charset="0"/>
                <a:ea typeface="Arial Unicode MS" panose="020B0604020202020204" pitchFamily="34" charset="-122"/>
              </a:rPr>
              <a:t>3.5.2 TTL</a:t>
            </a:r>
            <a:r>
              <a:rPr lang="zh-CN" altLang="en-US" sz="2400">
                <a:latin typeface="Arial" panose="020B0604020202020204" pitchFamily="34" charset="0"/>
                <a:ea typeface="Arial Unicode MS" panose="020B0604020202020204" pitchFamily="34" charset="-122"/>
              </a:rPr>
              <a:t>集成逻辑门电路</a:t>
            </a:r>
          </a:p>
        </p:txBody>
      </p:sp>
      <p:sp>
        <p:nvSpPr>
          <p:cNvPr id="382981" name="Rectangle 5">
            <a:extLst>
              <a:ext uri="{FF2B5EF4-FFF2-40B4-BE49-F238E27FC236}">
                <a16:creationId xmlns:a16="http://schemas.microsoft.com/office/drawing/2014/main" id="{710208D2-149A-17EA-289F-A5FF1FE77D69}"/>
              </a:ext>
            </a:extLst>
          </p:cNvPr>
          <p:cNvSpPr>
            <a:spLocks noGrp="1"/>
          </p:cNvSpPr>
          <p:nvPr>
            <p:ph type="title" idx="4294967295"/>
          </p:nvPr>
        </p:nvSpPr>
        <p:spPr/>
        <p:txBody>
          <a:bodyPr/>
          <a:lstStyle/>
          <a:p>
            <a:pPr>
              <a:defRPr/>
            </a:pPr>
            <a:r>
              <a:rPr lang="en-US" altLang="zh-CN" sz="2400" b="1" cap="none">
                <a:ea typeface="楷体_GB2312" pitchFamily="49" charset="-122"/>
              </a:rPr>
              <a:t>TTL</a:t>
            </a:r>
            <a:r>
              <a:rPr lang="zh-CN" altLang="en-US" sz="2400" b="1" cap="none">
                <a:ea typeface="楷体_GB2312" pitchFamily="49" charset="-122"/>
              </a:rPr>
              <a:t>逻辑门电路</a:t>
            </a:r>
          </a:p>
        </p:txBody>
      </p:sp>
      <p:sp>
        <p:nvSpPr>
          <p:cNvPr id="382982" name="Text Box 8">
            <a:extLst>
              <a:ext uri="{FF2B5EF4-FFF2-40B4-BE49-F238E27FC236}">
                <a16:creationId xmlns:a16="http://schemas.microsoft.com/office/drawing/2014/main" id="{A72466D0-A862-401A-1F9A-472D26B1D497}"/>
              </a:ext>
            </a:extLst>
          </p:cNvPr>
          <p:cNvSpPr txBox="1">
            <a:spLocks noChangeArrowheads="1"/>
          </p:cNvSpPr>
          <p:nvPr/>
        </p:nvSpPr>
        <p:spPr bwMode="auto">
          <a:xfrm>
            <a:off x="719138" y="1304925"/>
            <a:ext cx="8424862"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lnSpc>
                <a:spcPct val="130000"/>
              </a:lnSpc>
              <a:spcBef>
                <a:spcPct val="0"/>
              </a:spcBef>
            </a:pPr>
            <a:r>
              <a:rPr lang="en-US" altLang="zh-CN" sz="1800">
                <a:solidFill>
                  <a:srgbClr val="6600CC"/>
                </a:solidFill>
                <a:latin typeface="Arial" panose="020B0604020202020204" pitchFamily="34" charset="0"/>
                <a:ea typeface="Arial Unicode MS" panose="020B0604020202020204" pitchFamily="34" charset="-122"/>
              </a:rPr>
              <a:t>74H(High-speed TTL)</a:t>
            </a:r>
            <a:r>
              <a:rPr lang="zh-CN" altLang="en-US" sz="1800">
                <a:solidFill>
                  <a:srgbClr val="6600CC"/>
                </a:solidFill>
                <a:latin typeface="Arial" panose="020B0604020202020204" pitchFamily="34" charset="0"/>
                <a:ea typeface="Arial Unicode MS" panose="020B0604020202020204" pitchFamily="34" charset="-122"/>
              </a:rPr>
              <a:t>：</a:t>
            </a:r>
            <a:r>
              <a:rPr lang="zh-CN" altLang="en-US" sz="1800">
                <a:latin typeface="Arial" panose="020B0604020202020204" pitchFamily="34" charset="0"/>
                <a:ea typeface="Arial Unicode MS" panose="020B0604020202020204" pitchFamily="34" charset="-122"/>
              </a:rPr>
              <a:t>减小电阻阻值，缩短了传输延迟，增加了功耗；</a:t>
            </a:r>
          </a:p>
          <a:p>
            <a:pPr eaLnBrk="1" hangingPunct="1">
              <a:lnSpc>
                <a:spcPct val="130000"/>
              </a:lnSpc>
              <a:spcBef>
                <a:spcPct val="0"/>
              </a:spcBef>
            </a:pPr>
            <a:r>
              <a:rPr lang="en-US" altLang="zh-CN" sz="1800">
                <a:solidFill>
                  <a:srgbClr val="6600CC"/>
                </a:solidFill>
                <a:latin typeface="Arial" panose="020B0604020202020204" pitchFamily="34" charset="0"/>
                <a:ea typeface="Arial Unicode MS" panose="020B0604020202020204" pitchFamily="34" charset="-122"/>
              </a:rPr>
              <a:t>74L(Low-power TTL)</a:t>
            </a:r>
            <a:r>
              <a:rPr lang="zh-CN" altLang="en-US" sz="1800">
                <a:solidFill>
                  <a:srgbClr val="6600CC"/>
                </a:solidFill>
                <a:latin typeface="Arial" panose="020B0604020202020204" pitchFamily="34" charset="0"/>
                <a:ea typeface="Arial Unicode MS" panose="020B0604020202020204" pitchFamily="34" charset="-122"/>
              </a:rPr>
              <a:t>： </a:t>
            </a:r>
            <a:r>
              <a:rPr lang="zh-CN" altLang="en-US" sz="1800">
                <a:latin typeface="Arial" panose="020B0604020202020204" pitchFamily="34" charset="0"/>
                <a:ea typeface="Arial Unicode MS" panose="020B0604020202020204" pitchFamily="34" charset="-122"/>
              </a:rPr>
              <a:t>增大电阻阻值，降低了功耗，增加了传输延迟；</a:t>
            </a:r>
          </a:p>
          <a:p>
            <a:pPr eaLnBrk="1" hangingPunct="1">
              <a:lnSpc>
                <a:spcPct val="130000"/>
              </a:lnSpc>
              <a:spcBef>
                <a:spcPct val="0"/>
              </a:spcBef>
            </a:pPr>
            <a:r>
              <a:rPr lang="en-US" altLang="zh-CN" sz="1800">
                <a:solidFill>
                  <a:srgbClr val="6600CC"/>
                </a:solidFill>
                <a:latin typeface="Arial" panose="020B0604020202020204" pitchFamily="34" charset="0"/>
                <a:ea typeface="Arial Unicode MS" panose="020B0604020202020204" pitchFamily="34" charset="-122"/>
              </a:rPr>
              <a:t>74S(Schottky TTL)</a:t>
            </a:r>
            <a:r>
              <a:rPr lang="zh-CN" altLang="en-US" sz="1800">
                <a:solidFill>
                  <a:srgbClr val="6600CC"/>
                </a:solidFill>
                <a:latin typeface="Arial" panose="020B0604020202020204" pitchFamily="34" charset="0"/>
                <a:ea typeface="Arial Unicode MS" panose="020B0604020202020204" pitchFamily="34" charset="-122"/>
              </a:rPr>
              <a:t>：	  </a:t>
            </a:r>
            <a:r>
              <a:rPr lang="zh-CN" altLang="en-US" sz="1800">
                <a:latin typeface="Arial" panose="020B0604020202020204" pitchFamily="34" charset="0"/>
                <a:ea typeface="Arial Unicode MS" panose="020B0604020202020204" pitchFamily="34" charset="-122"/>
              </a:rPr>
              <a:t>肖特基系列，禁止进入深度饱和，减少时间延迟；</a:t>
            </a:r>
          </a:p>
          <a:p>
            <a:pPr eaLnBrk="1" hangingPunct="1">
              <a:lnSpc>
                <a:spcPct val="130000"/>
              </a:lnSpc>
              <a:spcBef>
                <a:spcPct val="0"/>
              </a:spcBef>
            </a:pPr>
            <a:r>
              <a:rPr lang="en-US" altLang="zh-CN" sz="1800">
                <a:solidFill>
                  <a:srgbClr val="6600CC"/>
                </a:solidFill>
                <a:latin typeface="Arial" panose="020B0604020202020204" pitchFamily="34" charset="0"/>
                <a:ea typeface="Arial Unicode MS" panose="020B0604020202020204" pitchFamily="34" charset="-122"/>
              </a:rPr>
              <a:t>74LS(Low-power Schottky)</a:t>
            </a:r>
            <a:r>
              <a:rPr lang="zh-CN" altLang="en-US" sz="1800">
                <a:latin typeface="Arial" panose="020B0604020202020204" pitchFamily="34" charset="0"/>
                <a:ea typeface="Arial Unicode MS" panose="020B0604020202020204" pitchFamily="34" charset="-122"/>
              </a:rPr>
              <a:t>：低功耗，低速的</a:t>
            </a:r>
            <a:r>
              <a:rPr lang="en-US" altLang="zh-CN" sz="1800">
                <a:latin typeface="Arial" panose="020B0604020202020204" pitchFamily="34" charset="0"/>
                <a:ea typeface="Arial Unicode MS" panose="020B0604020202020204" pitchFamily="34" charset="-122"/>
              </a:rPr>
              <a:t>74S</a:t>
            </a:r>
            <a:r>
              <a:rPr lang="zh-CN" altLang="en-US" sz="1800">
                <a:latin typeface="Arial" panose="020B0604020202020204" pitchFamily="34" charset="0"/>
                <a:ea typeface="Arial Unicode MS" panose="020B0604020202020204" pitchFamily="34" charset="-122"/>
              </a:rPr>
              <a:t>系列；</a:t>
            </a:r>
          </a:p>
          <a:p>
            <a:pPr eaLnBrk="1" hangingPunct="1">
              <a:lnSpc>
                <a:spcPct val="130000"/>
              </a:lnSpc>
              <a:spcBef>
                <a:spcPct val="0"/>
              </a:spcBef>
            </a:pPr>
            <a:r>
              <a:rPr lang="en-US" altLang="zh-CN" sz="1800">
                <a:solidFill>
                  <a:srgbClr val="6600CC"/>
                </a:solidFill>
                <a:latin typeface="Arial" panose="020B0604020202020204" pitchFamily="34" charset="0"/>
                <a:ea typeface="Arial Unicode MS" panose="020B0604020202020204" pitchFamily="34" charset="-122"/>
              </a:rPr>
              <a:t>74AS(Advanced Schottky)</a:t>
            </a:r>
            <a:r>
              <a:rPr lang="zh-CN" altLang="en-US" sz="1800">
                <a:solidFill>
                  <a:srgbClr val="6600CC"/>
                </a:solidFill>
                <a:latin typeface="Arial" panose="020B0604020202020204" pitchFamily="34" charset="0"/>
                <a:ea typeface="Arial Unicode MS" panose="020B0604020202020204" pitchFamily="34" charset="-122"/>
              </a:rPr>
              <a:t>： </a:t>
            </a:r>
            <a:r>
              <a:rPr lang="zh-CN" altLang="en-US" sz="1800">
                <a:latin typeface="Arial" panose="020B0604020202020204" pitchFamily="34" charset="0"/>
                <a:ea typeface="Arial Unicode MS" panose="020B0604020202020204" pitchFamily="34" charset="-122"/>
              </a:rPr>
              <a:t>结构同</a:t>
            </a:r>
            <a:r>
              <a:rPr lang="en-US" altLang="zh-CN" sz="1800">
                <a:latin typeface="Arial" panose="020B0604020202020204" pitchFamily="34" charset="0"/>
                <a:ea typeface="Arial Unicode MS" panose="020B0604020202020204" pitchFamily="34" charset="-122"/>
              </a:rPr>
              <a:t>74LS</a:t>
            </a:r>
            <a:r>
              <a:rPr lang="zh-CN" altLang="en-US" sz="1800">
                <a:latin typeface="Arial" panose="020B0604020202020204" pitchFamily="34" charset="0"/>
                <a:ea typeface="Arial Unicode MS" panose="020B0604020202020204" pitchFamily="34" charset="-122"/>
              </a:rPr>
              <a:t>，提高了速度，但功耗大；</a:t>
            </a:r>
          </a:p>
          <a:p>
            <a:pPr eaLnBrk="1" hangingPunct="1">
              <a:lnSpc>
                <a:spcPct val="130000"/>
              </a:lnSpc>
              <a:spcBef>
                <a:spcPct val="0"/>
              </a:spcBef>
            </a:pPr>
            <a:r>
              <a:rPr lang="en-US" altLang="zh-CN" sz="1800">
                <a:solidFill>
                  <a:srgbClr val="6600CC"/>
                </a:solidFill>
                <a:latin typeface="Arial" panose="020B0604020202020204" pitchFamily="34" charset="0"/>
                <a:ea typeface="Arial Unicode MS" panose="020B0604020202020204" pitchFamily="34" charset="-122"/>
              </a:rPr>
              <a:t>74ALS(Advanced Low-power Schottky)</a:t>
            </a:r>
            <a:r>
              <a:rPr lang="zh-CN" altLang="en-US" sz="1800">
                <a:solidFill>
                  <a:srgbClr val="6600CC"/>
                </a:solidFill>
                <a:latin typeface="Arial" panose="020B0604020202020204" pitchFamily="34" charset="0"/>
                <a:ea typeface="Arial Unicode MS" panose="020B0604020202020204" pitchFamily="34" charset="-122"/>
              </a:rPr>
              <a:t>：</a:t>
            </a:r>
            <a:r>
              <a:rPr lang="zh-CN" altLang="en-US" sz="1800">
                <a:latin typeface="Arial" panose="020B0604020202020204" pitchFamily="34" charset="0"/>
                <a:ea typeface="Arial Unicode MS" panose="020B0604020202020204" pitchFamily="34" charset="-122"/>
              </a:rPr>
              <a:t>采用较高的阻值，缩小内部器件尺寸，达到同时减小功耗和传输延迟时间的双重效果；</a:t>
            </a:r>
          </a:p>
          <a:p>
            <a:pPr eaLnBrk="1" hangingPunct="1">
              <a:lnSpc>
                <a:spcPct val="130000"/>
              </a:lnSpc>
              <a:spcBef>
                <a:spcPct val="0"/>
              </a:spcBef>
            </a:pPr>
            <a:r>
              <a:rPr lang="en-US" altLang="zh-CN" sz="1800">
                <a:solidFill>
                  <a:srgbClr val="6600CC"/>
                </a:solidFill>
                <a:latin typeface="Arial" panose="020B0604020202020204" pitchFamily="34" charset="0"/>
                <a:ea typeface="Arial Unicode MS" panose="020B0604020202020204" pitchFamily="34" charset="-122"/>
              </a:rPr>
              <a:t>74F(Fast)</a:t>
            </a:r>
            <a:r>
              <a:rPr lang="zh-CN" altLang="en-US" sz="1800">
                <a:solidFill>
                  <a:srgbClr val="6600CC"/>
                </a:solidFill>
                <a:latin typeface="Arial" panose="020B0604020202020204" pitchFamily="34" charset="0"/>
                <a:ea typeface="Arial Unicode MS" panose="020B0604020202020204" pitchFamily="34" charset="-122"/>
              </a:rPr>
              <a:t>：</a:t>
            </a:r>
            <a:r>
              <a:rPr lang="zh-CN" altLang="en-US" sz="1800">
                <a:latin typeface="Arial" panose="020B0604020202020204" pitchFamily="34" charset="0"/>
                <a:ea typeface="Arial Unicode MS" panose="020B0604020202020204" pitchFamily="34" charset="-122"/>
              </a:rPr>
              <a:t>功耗和速度均介于</a:t>
            </a:r>
            <a:r>
              <a:rPr lang="en-US" altLang="zh-CN" sz="1800">
                <a:latin typeface="Arial" panose="020B0604020202020204" pitchFamily="34" charset="0"/>
                <a:ea typeface="Arial Unicode MS" panose="020B0604020202020204" pitchFamily="34" charset="-122"/>
              </a:rPr>
              <a:t>74AS</a:t>
            </a:r>
            <a:r>
              <a:rPr lang="zh-CN" altLang="en-US" sz="1800">
                <a:latin typeface="Arial" panose="020B0604020202020204" pitchFamily="34" charset="0"/>
                <a:ea typeface="Arial Unicode MS" panose="020B0604020202020204" pitchFamily="34" charset="-122"/>
              </a:rPr>
              <a:t>与</a:t>
            </a:r>
            <a:r>
              <a:rPr lang="en-US" altLang="zh-CN" sz="1800">
                <a:latin typeface="Arial" panose="020B0604020202020204" pitchFamily="34" charset="0"/>
                <a:ea typeface="Arial Unicode MS" panose="020B0604020202020204" pitchFamily="34" charset="-122"/>
              </a:rPr>
              <a:t>74LS</a:t>
            </a:r>
            <a:r>
              <a:rPr lang="zh-CN" altLang="en-US" sz="1800">
                <a:latin typeface="Arial" panose="020B0604020202020204" pitchFamily="34" charset="0"/>
                <a:ea typeface="Arial Unicode MS" panose="020B0604020202020204" pitchFamily="34" charset="-122"/>
              </a:rPr>
              <a:t>之间；</a:t>
            </a:r>
          </a:p>
        </p:txBody>
      </p:sp>
      <p:sp>
        <p:nvSpPr>
          <p:cNvPr id="382983" name="Text Box 8">
            <a:extLst>
              <a:ext uri="{FF2B5EF4-FFF2-40B4-BE49-F238E27FC236}">
                <a16:creationId xmlns:a16="http://schemas.microsoft.com/office/drawing/2014/main" id="{A88B4CCF-D220-C90C-58E7-C97BB55871CD}"/>
              </a:ext>
            </a:extLst>
          </p:cNvPr>
          <p:cNvSpPr txBox="1">
            <a:spLocks noChangeArrowheads="1"/>
          </p:cNvSpPr>
          <p:nvPr/>
        </p:nvSpPr>
        <p:spPr bwMode="auto">
          <a:xfrm>
            <a:off x="868363" y="584200"/>
            <a:ext cx="8059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Arial" panose="020B0604020202020204" pitchFamily="34" charset="0"/>
                <a:ea typeface="Arial Unicode MS" panose="020B0604020202020204" pitchFamily="34" charset="-122"/>
              </a:rPr>
              <a:t>美国</a:t>
            </a:r>
            <a:r>
              <a:rPr lang="en-US" altLang="zh-CN">
                <a:latin typeface="Arial" panose="020B0604020202020204" pitchFamily="34" charset="0"/>
                <a:ea typeface="Arial Unicode MS" panose="020B0604020202020204" pitchFamily="34" charset="-122"/>
              </a:rPr>
              <a:t>TI</a:t>
            </a:r>
            <a:r>
              <a:rPr lang="zh-CN" altLang="en-US">
                <a:latin typeface="Arial" panose="020B0604020202020204" pitchFamily="34" charset="0"/>
                <a:ea typeface="Arial Unicode MS" panose="020B0604020202020204" pitchFamily="34" charset="-122"/>
              </a:rPr>
              <a:t>公司</a:t>
            </a:r>
            <a:r>
              <a:rPr lang="en-US" altLang="zh-CN">
                <a:latin typeface="Arial" panose="020B0604020202020204" pitchFamily="34" charset="0"/>
                <a:ea typeface="Arial Unicode MS" panose="020B0604020202020204" pitchFamily="34" charset="-122"/>
              </a:rPr>
              <a:t>(</a:t>
            </a:r>
            <a:r>
              <a:rPr lang="zh-CN" altLang="en-US">
                <a:latin typeface="Arial" panose="020B0604020202020204" pitchFamily="34" charset="0"/>
                <a:ea typeface="Arial Unicode MS" panose="020B0604020202020204" pitchFamily="34" charset="-122"/>
              </a:rPr>
              <a:t>前缀</a:t>
            </a:r>
            <a:r>
              <a:rPr lang="en-US" altLang="zh-CN">
                <a:latin typeface="Arial" panose="020B0604020202020204" pitchFamily="34" charset="0"/>
                <a:ea typeface="Arial Unicode MS" panose="020B0604020202020204" pitchFamily="34" charset="-122"/>
              </a:rPr>
              <a:t>SN)——54/74</a:t>
            </a:r>
            <a:r>
              <a:rPr lang="zh-CN" altLang="en-US">
                <a:latin typeface="Arial" panose="020B0604020202020204" pitchFamily="34" charset="0"/>
                <a:ea typeface="Arial Unicode MS" panose="020B0604020202020204" pitchFamily="34" charset="-122"/>
              </a:rPr>
              <a:t>系列，如：</a:t>
            </a:r>
            <a:r>
              <a:rPr lang="en-US" altLang="zh-CN">
                <a:latin typeface="Arial" panose="020B0604020202020204" pitchFamily="34" charset="0"/>
                <a:ea typeface="Arial Unicode MS" panose="020B0604020202020204" pitchFamily="34" charset="-122"/>
              </a:rPr>
              <a:t>SN7402</a:t>
            </a:r>
          </a:p>
          <a:p>
            <a:pPr eaLnBrk="1" hangingPunct="1">
              <a:spcBef>
                <a:spcPct val="0"/>
              </a:spcBef>
              <a:buClrTx/>
              <a:buFontTx/>
              <a:buNone/>
            </a:pPr>
            <a:r>
              <a:rPr lang="zh-CN" altLang="en-US">
                <a:latin typeface="Arial" panose="020B0604020202020204" pitchFamily="34" charset="0"/>
                <a:ea typeface="Arial Unicode MS" panose="020B0604020202020204" pitchFamily="34" charset="-122"/>
              </a:rPr>
              <a:t>美国国家半导体公司</a:t>
            </a:r>
            <a:r>
              <a:rPr lang="en-US" altLang="zh-CN">
                <a:latin typeface="Arial" panose="020B0604020202020204" pitchFamily="34" charset="0"/>
                <a:ea typeface="Arial Unicode MS" panose="020B0604020202020204" pitchFamily="34" charset="-122"/>
              </a:rPr>
              <a:t>(</a:t>
            </a:r>
            <a:r>
              <a:rPr lang="zh-CN" altLang="en-US">
                <a:latin typeface="Arial" panose="020B0604020202020204" pitchFamily="34" charset="0"/>
                <a:ea typeface="Arial Unicode MS" panose="020B0604020202020204" pitchFamily="34" charset="-122"/>
              </a:rPr>
              <a:t>前缀</a:t>
            </a:r>
            <a:r>
              <a:rPr lang="en-US" altLang="zh-CN">
                <a:latin typeface="Arial" panose="020B0604020202020204" pitchFamily="34" charset="0"/>
                <a:ea typeface="Arial Unicode MS" panose="020B0604020202020204" pitchFamily="34" charset="-122"/>
              </a:rPr>
              <a:t>DM)</a:t>
            </a:r>
            <a:r>
              <a:rPr lang="zh-CN" altLang="en-US">
                <a:latin typeface="Arial" panose="020B0604020202020204" pitchFamily="34" charset="0"/>
                <a:ea typeface="Arial Unicode MS" panose="020B0604020202020204" pitchFamily="34" charset="-122"/>
              </a:rPr>
              <a:t>，如：</a:t>
            </a:r>
            <a:r>
              <a:rPr lang="en-US" altLang="zh-CN">
                <a:latin typeface="Arial" panose="020B0604020202020204" pitchFamily="34" charset="0"/>
                <a:ea typeface="Arial Unicode MS" panose="020B0604020202020204" pitchFamily="34" charset="-122"/>
              </a:rPr>
              <a:t>DM7402</a:t>
            </a:r>
          </a:p>
        </p:txBody>
      </p:sp>
      <p:graphicFrame>
        <p:nvGraphicFramePr>
          <p:cNvPr id="7" name="Group 3">
            <a:extLst>
              <a:ext uri="{FF2B5EF4-FFF2-40B4-BE49-F238E27FC236}">
                <a16:creationId xmlns:a16="http://schemas.microsoft.com/office/drawing/2014/main" id="{5E7CFD7F-24A5-A434-E35F-4AE3F7F90AEB}"/>
              </a:ext>
            </a:extLst>
          </p:cNvPr>
          <p:cNvGraphicFramePr>
            <a:graphicFrameLocks noGrp="1"/>
          </p:cNvGraphicFramePr>
          <p:nvPr/>
        </p:nvGraphicFramePr>
        <p:xfrm>
          <a:off x="935038" y="4143375"/>
          <a:ext cx="7993062" cy="2674938"/>
        </p:xfrm>
        <a:graphic>
          <a:graphicData uri="http://schemas.openxmlformats.org/drawingml/2006/table">
            <a:tbl>
              <a:tblPr/>
              <a:tblGrid>
                <a:gridCol w="2589213">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744537">
                  <a:extLst>
                    <a:ext uri="{9D8B030D-6E8A-4147-A177-3AD203B41FA5}">
                      <a16:colId xmlns:a16="http://schemas.microsoft.com/office/drawing/2014/main" val="20002"/>
                    </a:ext>
                  </a:extLst>
                </a:gridCol>
                <a:gridCol w="901700">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1089025">
                  <a:extLst>
                    <a:ext uri="{9D8B030D-6E8A-4147-A177-3AD203B41FA5}">
                      <a16:colId xmlns:a16="http://schemas.microsoft.com/office/drawing/2014/main" val="20005"/>
                    </a:ext>
                  </a:extLst>
                </a:gridCol>
                <a:gridCol w="728663">
                  <a:extLst>
                    <a:ext uri="{9D8B030D-6E8A-4147-A177-3AD203B41FA5}">
                      <a16:colId xmlns:a16="http://schemas.microsoft.com/office/drawing/2014/main" val="20006"/>
                    </a:ext>
                  </a:extLst>
                </a:gridCol>
              </a:tblGrid>
              <a:tr h="365736">
                <a:tc gridSpan="7">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Franklin Gothic Medium" pitchFamily="34" charset="0"/>
                          <a:ea typeface="宋体" pitchFamily="2" charset="-122"/>
                        </a:rPr>
                        <a:t>各种系列</a:t>
                      </a: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rPr>
                        <a:t>TTL</a:t>
                      </a:r>
                      <a:r>
                        <a:rPr kumimoji="0" lang="zh-CN" altLang="en-US" sz="1800" b="1" i="0" u="none" strike="noStrike" cap="none" normalizeH="0" baseline="0" dirty="0">
                          <a:ln>
                            <a:noFill/>
                          </a:ln>
                          <a:solidFill>
                            <a:schemeClr val="tx1"/>
                          </a:solidFill>
                          <a:effectLst/>
                          <a:latin typeface="Franklin Gothic Medium" pitchFamily="34" charset="0"/>
                          <a:ea typeface="宋体" pitchFamily="2" charset="-122"/>
                        </a:rPr>
                        <a:t>电路</a:t>
                      </a: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rPr>
                        <a:t>(74</a:t>
                      </a: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sym typeface="Symbol" pitchFamily="18" charset="2"/>
                        </a:rPr>
                        <a:t>00</a:t>
                      </a: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rPr>
                        <a:t>)</a:t>
                      </a:r>
                      <a:r>
                        <a:rPr kumimoji="0" lang="zh-CN" altLang="en-US" sz="1800" b="1" i="0" u="none" strike="noStrike" cap="none" normalizeH="0" baseline="0" dirty="0">
                          <a:ln>
                            <a:noFill/>
                          </a:ln>
                          <a:solidFill>
                            <a:schemeClr val="tx1"/>
                          </a:solidFill>
                          <a:effectLst/>
                          <a:latin typeface="Franklin Gothic Medium" pitchFamily="34" charset="0"/>
                          <a:ea typeface="宋体" pitchFamily="2" charset="-122"/>
                        </a:rPr>
                        <a:t>特性参数比较</a:t>
                      </a:r>
                    </a:p>
                  </a:txBody>
                  <a:tcPr marT="45708" marB="45708" horzOverflow="overflow">
                    <a:lnL>
                      <a:noFill/>
                    </a:lnL>
                    <a:lnR>
                      <a:noFill/>
                    </a:lnR>
                    <a:lnT>
                      <a:noFill/>
                    </a:lnT>
                    <a:lnB w="1905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840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Franklin Gothic Medium" pitchFamily="34" charset="0"/>
                          <a:ea typeface="宋体" pitchFamily="2" charset="-122"/>
                        </a:rPr>
                        <a:t>特性参数</a:t>
                      </a:r>
                    </a:p>
                  </a:txBody>
                  <a:tcPr marT="45708" marB="45708"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74S</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74LS</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74AS</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74ALS</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74F</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1"/>
                  </a:ext>
                </a:extLst>
              </a:tr>
              <a:tr h="38566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传输延迟</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/ns</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9</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9.5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1.7</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3840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功耗</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/mW</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1.2</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6</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3"/>
                  </a:ext>
                </a:extLst>
              </a:tr>
              <a:tr h="38566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延迟功耗积</a:t>
                      </a:r>
                    </a:p>
                  </a:txBody>
                  <a:tcPr marT="45708" marB="45708"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90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60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19</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13.6</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4"/>
                  </a:ext>
                </a:extLst>
              </a:tr>
              <a:tr h="38566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最大时钟频率</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/MHz</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125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70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100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5"/>
                  </a:ext>
                </a:extLst>
              </a:tr>
              <a:tr h="3840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扇出系数</a:t>
                      </a:r>
                    </a:p>
                  </a:txBody>
                  <a:tcPr marT="45708" marB="45708"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33</a:t>
                      </a:r>
                      <a:endParaRPr kumimoji="0" lang="zh-CN" altLang="en-US" sz="1600" b="0" i="0" u="none" strike="noStrike" cap="none" normalizeH="0" baseline="0" dirty="0">
                        <a:ln>
                          <a:noFill/>
                        </a:ln>
                        <a:solidFill>
                          <a:schemeClr val="tx1"/>
                        </a:solidFill>
                        <a:effectLst/>
                        <a:latin typeface="Franklin Gothic Medium" pitchFamily="34" charset="0"/>
                        <a:ea typeface="宋体" pitchFamily="2" charset="-122"/>
                      </a:endParaRPr>
                    </a:p>
                  </a:txBody>
                  <a:tcPr marT="45708" marB="45708"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2983"/>
                                        </p:tgtEl>
                                        <p:attrNameLst>
                                          <p:attrName>style.visibility</p:attrName>
                                        </p:attrNameLst>
                                      </p:cBhvr>
                                      <p:to>
                                        <p:strVal val="visible"/>
                                      </p:to>
                                    </p:set>
                                    <p:animEffect transition="in" filter="blinds(horizontal)">
                                      <p:cBhvr>
                                        <p:cTn id="7" dur="500"/>
                                        <p:tgtEl>
                                          <p:spTgt spid="3829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2982"/>
                                        </p:tgtEl>
                                        <p:attrNameLst>
                                          <p:attrName>style.visibility</p:attrName>
                                        </p:attrNameLst>
                                      </p:cBhvr>
                                      <p:to>
                                        <p:strVal val="visible"/>
                                      </p:to>
                                    </p:set>
                                    <p:animEffect transition="in" filter="blinds(horizontal)">
                                      <p:cBhvr>
                                        <p:cTn id="12" dur="500"/>
                                        <p:tgtEl>
                                          <p:spTgt spid="3829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2" grpId="0"/>
      <p:bldP spid="38298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9">
            <a:extLst>
              <a:ext uri="{FF2B5EF4-FFF2-40B4-BE49-F238E27FC236}">
                <a16:creationId xmlns:a16="http://schemas.microsoft.com/office/drawing/2014/main" id="{0450D638-1945-A01F-CD6F-8C386C28A0EF}"/>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BC88BC78-ACA7-4780-A003-F96BE217700E}"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62</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92163" name="Text Box 13">
            <a:extLst>
              <a:ext uri="{FF2B5EF4-FFF2-40B4-BE49-F238E27FC236}">
                <a16:creationId xmlns:a16="http://schemas.microsoft.com/office/drawing/2014/main" id="{76FE3B3D-68B6-0B90-D4E8-D22F9175F723}"/>
              </a:ext>
            </a:extLst>
          </p:cNvPr>
          <p:cNvSpPr txBox="1">
            <a:spLocks noChangeArrowheads="1"/>
          </p:cNvSpPr>
          <p:nvPr/>
        </p:nvSpPr>
        <p:spPr bwMode="auto">
          <a:xfrm>
            <a:off x="7993063" y="6491288"/>
            <a:ext cx="1150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50000"/>
              </a:spcBef>
              <a:buClrTx/>
              <a:buFontTx/>
              <a:buNone/>
            </a:pPr>
            <a:r>
              <a:rPr lang="en-US" altLang="zh-CN" sz="1800">
                <a:solidFill>
                  <a:srgbClr val="0000FF"/>
                </a:solidFill>
                <a:latin typeface="Arial" panose="020B0604020202020204" pitchFamily="34" charset="0"/>
                <a:ea typeface="Arial Unicode MS" panose="020B0604020202020204" pitchFamily="34" charset="-122"/>
                <a:hlinkClick r:id="rId2" action="ppaction://hlinksldjump"/>
              </a:rPr>
              <a:t>return</a:t>
            </a:r>
            <a:endParaRPr lang="en-US" altLang="zh-CN" sz="1800">
              <a:solidFill>
                <a:srgbClr val="0000FF"/>
              </a:solidFill>
              <a:latin typeface="Arial" panose="020B0604020202020204" pitchFamily="34" charset="0"/>
              <a:ea typeface="Arial Unicode MS" panose="020B0604020202020204" pitchFamily="34" charset="-122"/>
            </a:endParaRPr>
          </a:p>
        </p:txBody>
      </p:sp>
      <p:sp>
        <p:nvSpPr>
          <p:cNvPr id="92164" name="Text Box 8">
            <a:extLst>
              <a:ext uri="{FF2B5EF4-FFF2-40B4-BE49-F238E27FC236}">
                <a16:creationId xmlns:a16="http://schemas.microsoft.com/office/drawing/2014/main" id="{04BA8D9A-F02F-E412-B8F1-FD79EE20A2B0}"/>
              </a:ext>
            </a:extLst>
          </p:cNvPr>
          <p:cNvSpPr txBox="1">
            <a:spLocks noChangeArrowheads="1"/>
          </p:cNvSpPr>
          <p:nvPr/>
        </p:nvSpPr>
        <p:spPr bwMode="auto">
          <a:xfrm>
            <a:off x="847725" y="873125"/>
            <a:ext cx="8296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sz="2400">
                <a:latin typeface="Arial" panose="020B0604020202020204" pitchFamily="34" charset="0"/>
                <a:ea typeface="Arial Unicode MS" panose="020B0604020202020204" pitchFamily="34" charset="-122"/>
              </a:rPr>
              <a:t>抗饱和三极管</a:t>
            </a:r>
            <a:r>
              <a:rPr lang="en-US" altLang="zh-CN" sz="2400">
                <a:latin typeface="Arial" panose="020B0604020202020204" pitchFamily="34" charset="0"/>
                <a:ea typeface="Arial Unicode MS" panose="020B0604020202020204" pitchFamily="34" charset="-122"/>
              </a:rPr>
              <a:t>(</a:t>
            </a:r>
            <a:r>
              <a:rPr lang="zh-CN" altLang="en-US" sz="2400">
                <a:latin typeface="Arial" panose="020B0604020202020204" pitchFamily="34" charset="0"/>
                <a:ea typeface="Arial Unicode MS" panose="020B0604020202020204" pitchFamily="34" charset="-122"/>
              </a:rPr>
              <a:t>肖特基箝位三极管</a:t>
            </a:r>
            <a:r>
              <a:rPr lang="en-US" altLang="zh-CN" sz="2400">
                <a:latin typeface="Arial" panose="020B0604020202020204" pitchFamily="34" charset="0"/>
                <a:ea typeface="Arial Unicode MS" panose="020B0604020202020204" pitchFamily="34" charset="-122"/>
              </a:rPr>
              <a:t>)</a:t>
            </a:r>
          </a:p>
          <a:p>
            <a:pPr eaLnBrk="1" hangingPunct="1">
              <a:spcBef>
                <a:spcPct val="0"/>
              </a:spcBef>
              <a:buClrTx/>
              <a:buFontTx/>
              <a:buNone/>
            </a:pPr>
            <a:r>
              <a:rPr lang="en-US" altLang="zh-CN" sz="2400" b="0">
                <a:latin typeface="Arial" panose="020B0604020202020204" pitchFamily="34" charset="0"/>
                <a:ea typeface="Arial Unicode MS" panose="020B0604020202020204" pitchFamily="34" charset="-122"/>
              </a:rPr>
              <a:t>——</a:t>
            </a:r>
            <a:r>
              <a:rPr lang="zh-CN" altLang="en-US" sz="2400" b="0">
                <a:latin typeface="Arial" panose="020B0604020202020204" pitchFamily="34" charset="0"/>
                <a:ea typeface="Arial Unicode MS" panose="020B0604020202020204" pitchFamily="34" charset="-122"/>
              </a:rPr>
              <a:t>由普通的双极型三极管和肖特基势垒二极管</a:t>
            </a:r>
            <a:r>
              <a:rPr lang="en-US" altLang="zh-CN" sz="2400" b="0">
                <a:latin typeface="Arial" panose="020B0604020202020204" pitchFamily="34" charset="0"/>
                <a:ea typeface="Arial Unicode MS" panose="020B0604020202020204" pitchFamily="34" charset="-122"/>
              </a:rPr>
              <a:t>(Schottky Barrier Diode, SBD)</a:t>
            </a:r>
            <a:r>
              <a:rPr lang="zh-CN" altLang="en-US" sz="2400" b="0">
                <a:latin typeface="Arial" panose="020B0604020202020204" pitchFamily="34" charset="0"/>
                <a:ea typeface="Arial Unicode MS" panose="020B0604020202020204" pitchFamily="34" charset="-122"/>
              </a:rPr>
              <a:t> 组成</a:t>
            </a:r>
            <a:endParaRPr lang="zh-CN" altLang="en-US" sz="2400" b="0" baseline="-25000">
              <a:latin typeface="Arial" panose="020B0604020202020204" pitchFamily="34" charset="0"/>
              <a:ea typeface="Arial Unicode MS" panose="020B0604020202020204" pitchFamily="34" charset="-122"/>
            </a:endParaRPr>
          </a:p>
        </p:txBody>
      </p:sp>
      <p:sp>
        <p:nvSpPr>
          <p:cNvPr id="7" name="Text Box 8">
            <a:extLst>
              <a:ext uri="{FF2B5EF4-FFF2-40B4-BE49-F238E27FC236}">
                <a16:creationId xmlns:a16="http://schemas.microsoft.com/office/drawing/2014/main" id="{E490F868-1C09-6D28-8E4E-E639CC484259}"/>
              </a:ext>
            </a:extLst>
          </p:cNvPr>
          <p:cNvSpPr txBox="1">
            <a:spLocks noChangeArrowheads="1"/>
          </p:cNvSpPr>
          <p:nvPr/>
        </p:nvSpPr>
        <p:spPr bwMode="auto">
          <a:xfrm>
            <a:off x="847725" y="4638675"/>
            <a:ext cx="8296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400" b="0">
                <a:latin typeface="Arial" panose="020B0604020202020204" pitchFamily="34" charset="0"/>
                <a:ea typeface="Arial Unicode MS" panose="020B0604020202020204" pitchFamily="34" charset="-122"/>
              </a:rPr>
              <a:t>SBD</a:t>
            </a:r>
            <a:r>
              <a:rPr lang="zh-CN" altLang="en-US" sz="2400" b="0">
                <a:latin typeface="Arial" panose="020B0604020202020204" pitchFamily="34" charset="0"/>
                <a:ea typeface="Arial Unicode MS" panose="020B0604020202020204" pitchFamily="34" charset="-122"/>
              </a:rPr>
              <a:t>正向压降只有</a:t>
            </a:r>
            <a:r>
              <a:rPr lang="en-US" altLang="zh-CN" sz="2400" b="0">
                <a:latin typeface="Arial" panose="020B0604020202020204" pitchFamily="34" charset="0"/>
                <a:ea typeface="Arial Unicode MS" panose="020B0604020202020204" pitchFamily="34" charset="-122"/>
              </a:rPr>
              <a:t>0.25V</a:t>
            </a:r>
            <a:r>
              <a:rPr lang="zh-CN" altLang="en-US" sz="2400" b="0">
                <a:latin typeface="Arial" panose="020B0604020202020204" pitchFamily="34" charset="0"/>
                <a:ea typeface="Arial Unicode MS" panose="020B0604020202020204" pitchFamily="34" charset="-122"/>
              </a:rPr>
              <a:t>，当</a:t>
            </a:r>
            <a:r>
              <a:rPr lang="en-US" altLang="zh-CN" sz="2400" b="0">
                <a:latin typeface="Arial" panose="020B0604020202020204" pitchFamily="34" charset="0"/>
                <a:ea typeface="Arial Unicode MS" panose="020B0604020202020204" pitchFamily="34" charset="-122"/>
              </a:rPr>
              <a:t>CB</a:t>
            </a:r>
            <a:r>
              <a:rPr lang="zh-CN" altLang="en-US" sz="2400" b="0">
                <a:latin typeface="Arial" panose="020B0604020202020204" pitchFamily="34" charset="0"/>
                <a:ea typeface="Arial Unicode MS" panose="020B0604020202020204" pitchFamily="34" charset="-122"/>
              </a:rPr>
              <a:t>集电结在饱和状态正向偏置时，</a:t>
            </a:r>
            <a:r>
              <a:rPr lang="en-US" altLang="zh-CN" sz="2400" b="0">
                <a:latin typeface="Arial" panose="020B0604020202020204" pitchFamily="34" charset="0"/>
                <a:ea typeface="Arial Unicode MS" panose="020B0604020202020204" pitchFamily="34" charset="-122"/>
              </a:rPr>
              <a:t>SBD</a:t>
            </a:r>
            <a:r>
              <a:rPr lang="zh-CN" altLang="en-US" sz="2400" b="0">
                <a:latin typeface="Arial" panose="020B0604020202020204" pitchFamily="34" charset="0"/>
                <a:ea typeface="Arial Unicode MS" panose="020B0604020202020204" pitchFamily="34" charset="-122"/>
              </a:rPr>
              <a:t>导电，并从基极分流一些输入电流，减少了过多的基极电流，从而减少了截止状态的存储时间延迟</a:t>
            </a:r>
            <a:endParaRPr lang="zh-CN" altLang="en-US" sz="2400" b="0" baseline="-25000">
              <a:latin typeface="Arial" panose="020B0604020202020204" pitchFamily="34" charset="0"/>
              <a:ea typeface="Arial Unicode MS" panose="020B0604020202020204" pitchFamily="34" charset="-122"/>
            </a:endParaRPr>
          </a:p>
        </p:txBody>
      </p:sp>
      <p:grpSp>
        <p:nvGrpSpPr>
          <p:cNvPr id="2" name="组合 38">
            <a:extLst>
              <a:ext uri="{FF2B5EF4-FFF2-40B4-BE49-F238E27FC236}">
                <a16:creationId xmlns:a16="http://schemas.microsoft.com/office/drawing/2014/main" id="{F84FFEFC-D88D-927C-E234-EAD1A89DBD29}"/>
              </a:ext>
            </a:extLst>
          </p:cNvPr>
          <p:cNvGrpSpPr>
            <a:grpSpLocks/>
          </p:cNvGrpSpPr>
          <p:nvPr/>
        </p:nvGrpSpPr>
        <p:grpSpPr bwMode="auto">
          <a:xfrm>
            <a:off x="1577975" y="2235200"/>
            <a:ext cx="1423988" cy="1741488"/>
            <a:chOff x="1577934" y="2235357"/>
            <a:chExt cx="1424007" cy="1741338"/>
          </a:xfrm>
        </p:grpSpPr>
        <p:sp>
          <p:nvSpPr>
            <p:cNvPr id="92181" name="Line 16">
              <a:extLst>
                <a:ext uri="{FF2B5EF4-FFF2-40B4-BE49-F238E27FC236}">
                  <a16:creationId xmlns:a16="http://schemas.microsoft.com/office/drawing/2014/main" id="{15D226B8-A82C-2C07-E2EE-C12D4F78E0E0}"/>
                </a:ext>
              </a:extLst>
            </p:cNvPr>
            <p:cNvSpPr>
              <a:spLocks noChangeShapeType="1"/>
            </p:cNvSpPr>
            <p:nvPr/>
          </p:nvSpPr>
          <p:spPr bwMode="auto">
            <a:xfrm>
              <a:off x="1577934" y="3289688"/>
              <a:ext cx="91985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2" name="Line 18">
              <a:extLst>
                <a:ext uri="{FF2B5EF4-FFF2-40B4-BE49-F238E27FC236}">
                  <a16:creationId xmlns:a16="http://schemas.microsoft.com/office/drawing/2014/main" id="{A0177F35-CF2F-B5F6-B739-B64A656F4780}"/>
                </a:ext>
              </a:extLst>
            </p:cNvPr>
            <p:cNvSpPr>
              <a:spLocks noChangeShapeType="1"/>
            </p:cNvSpPr>
            <p:nvPr/>
          </p:nvSpPr>
          <p:spPr bwMode="auto">
            <a:xfrm>
              <a:off x="2490759" y="2990844"/>
              <a:ext cx="0" cy="576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3" name="Line 19">
              <a:extLst>
                <a:ext uri="{FF2B5EF4-FFF2-40B4-BE49-F238E27FC236}">
                  <a16:creationId xmlns:a16="http://schemas.microsoft.com/office/drawing/2014/main" id="{C414A92A-B29F-649E-7AC4-4D89D91ABBD8}"/>
                </a:ext>
              </a:extLst>
            </p:cNvPr>
            <p:cNvSpPr>
              <a:spLocks noChangeShapeType="1"/>
            </p:cNvSpPr>
            <p:nvPr/>
          </p:nvSpPr>
          <p:spPr bwMode="auto">
            <a:xfrm flipH="1">
              <a:off x="2498061" y="3005924"/>
              <a:ext cx="468000" cy="2434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4" name="Line 20">
              <a:extLst>
                <a:ext uri="{FF2B5EF4-FFF2-40B4-BE49-F238E27FC236}">
                  <a16:creationId xmlns:a16="http://schemas.microsoft.com/office/drawing/2014/main" id="{52CA222E-A018-F9DC-D897-612D0CD82746}"/>
                </a:ext>
              </a:extLst>
            </p:cNvPr>
            <p:cNvSpPr>
              <a:spLocks noChangeShapeType="1"/>
            </p:cNvSpPr>
            <p:nvPr/>
          </p:nvSpPr>
          <p:spPr bwMode="auto">
            <a:xfrm>
              <a:off x="2490759" y="3336367"/>
              <a:ext cx="468000" cy="24348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85" name="Line 23">
              <a:extLst>
                <a:ext uri="{FF2B5EF4-FFF2-40B4-BE49-F238E27FC236}">
                  <a16:creationId xmlns:a16="http://schemas.microsoft.com/office/drawing/2014/main" id="{EBF8215F-6C24-EAB2-861D-79D574B0B336}"/>
                </a:ext>
              </a:extLst>
            </p:cNvPr>
            <p:cNvSpPr>
              <a:spLocks noChangeShapeType="1"/>
            </p:cNvSpPr>
            <p:nvPr/>
          </p:nvSpPr>
          <p:spPr bwMode="auto">
            <a:xfrm>
              <a:off x="2965428" y="2235357"/>
              <a:ext cx="0" cy="792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6" name="Line 39">
              <a:extLst>
                <a:ext uri="{FF2B5EF4-FFF2-40B4-BE49-F238E27FC236}">
                  <a16:creationId xmlns:a16="http://schemas.microsoft.com/office/drawing/2014/main" id="{24D09D4D-24D9-6DBE-9DFB-2236A03BAF3A}"/>
                </a:ext>
              </a:extLst>
            </p:cNvPr>
            <p:cNvSpPr>
              <a:spLocks noChangeShapeType="1"/>
            </p:cNvSpPr>
            <p:nvPr/>
          </p:nvSpPr>
          <p:spPr bwMode="auto">
            <a:xfrm>
              <a:off x="2928915" y="3560650"/>
              <a:ext cx="0" cy="4160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7" name="AutoShape 41">
              <a:extLst>
                <a:ext uri="{FF2B5EF4-FFF2-40B4-BE49-F238E27FC236}">
                  <a16:creationId xmlns:a16="http://schemas.microsoft.com/office/drawing/2014/main" id="{070F5BC9-6C31-FE33-3EEB-3BAF93FAF4C3}"/>
                </a:ext>
              </a:extLst>
            </p:cNvPr>
            <p:cNvSpPr>
              <a:spLocks noChangeArrowheads="1"/>
            </p:cNvSpPr>
            <p:nvPr/>
          </p:nvSpPr>
          <p:spPr bwMode="auto">
            <a:xfrm rot="5400000">
              <a:off x="2069991" y="2436930"/>
              <a:ext cx="364839" cy="344304"/>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92188" name="Line 42">
              <a:extLst>
                <a:ext uri="{FF2B5EF4-FFF2-40B4-BE49-F238E27FC236}">
                  <a16:creationId xmlns:a16="http://schemas.microsoft.com/office/drawing/2014/main" id="{0BD4610D-D3A0-5DDD-257E-ED2BFCC1035B}"/>
                </a:ext>
              </a:extLst>
            </p:cNvPr>
            <p:cNvSpPr>
              <a:spLocks noChangeShapeType="1"/>
            </p:cNvSpPr>
            <p:nvPr/>
          </p:nvSpPr>
          <p:spPr bwMode="auto">
            <a:xfrm>
              <a:off x="2420708" y="2389325"/>
              <a:ext cx="0" cy="4181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9" name="Line 43">
              <a:extLst>
                <a:ext uri="{FF2B5EF4-FFF2-40B4-BE49-F238E27FC236}">
                  <a16:creationId xmlns:a16="http://schemas.microsoft.com/office/drawing/2014/main" id="{D0F2FEDA-99E3-8E93-F493-8118ECB14838}"/>
                </a:ext>
              </a:extLst>
            </p:cNvPr>
            <p:cNvSpPr>
              <a:spLocks noChangeShapeType="1"/>
            </p:cNvSpPr>
            <p:nvPr/>
          </p:nvSpPr>
          <p:spPr bwMode="auto">
            <a:xfrm>
              <a:off x="2425847" y="2378657"/>
              <a:ext cx="796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90" name="Line 44">
              <a:extLst>
                <a:ext uri="{FF2B5EF4-FFF2-40B4-BE49-F238E27FC236}">
                  <a16:creationId xmlns:a16="http://schemas.microsoft.com/office/drawing/2014/main" id="{4A9070AE-9552-D9F0-CD85-F4BF63D6AC20}"/>
                </a:ext>
              </a:extLst>
            </p:cNvPr>
            <p:cNvSpPr>
              <a:spLocks noChangeShapeType="1"/>
            </p:cNvSpPr>
            <p:nvPr/>
          </p:nvSpPr>
          <p:spPr bwMode="auto">
            <a:xfrm>
              <a:off x="2348764" y="2803236"/>
              <a:ext cx="8222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91" name="Line 45">
              <a:extLst>
                <a:ext uri="{FF2B5EF4-FFF2-40B4-BE49-F238E27FC236}">
                  <a16:creationId xmlns:a16="http://schemas.microsoft.com/office/drawing/2014/main" id="{8CDCE73A-3EE5-284D-24B3-120A24B03C44}"/>
                </a:ext>
              </a:extLst>
            </p:cNvPr>
            <p:cNvSpPr>
              <a:spLocks noChangeShapeType="1"/>
            </p:cNvSpPr>
            <p:nvPr/>
          </p:nvSpPr>
          <p:spPr bwMode="auto">
            <a:xfrm>
              <a:off x="2495222" y="2370123"/>
              <a:ext cx="0" cy="938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92" name="Line 46">
              <a:extLst>
                <a:ext uri="{FF2B5EF4-FFF2-40B4-BE49-F238E27FC236}">
                  <a16:creationId xmlns:a16="http://schemas.microsoft.com/office/drawing/2014/main" id="{C57F454E-7ECC-C28C-202C-AC28709F67FD}"/>
                </a:ext>
              </a:extLst>
            </p:cNvPr>
            <p:cNvSpPr>
              <a:spLocks noChangeShapeType="1"/>
            </p:cNvSpPr>
            <p:nvPr/>
          </p:nvSpPr>
          <p:spPr bwMode="auto">
            <a:xfrm>
              <a:off x="2343625" y="2722161"/>
              <a:ext cx="0" cy="938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93" name="Line 48">
              <a:extLst>
                <a:ext uri="{FF2B5EF4-FFF2-40B4-BE49-F238E27FC236}">
                  <a16:creationId xmlns:a16="http://schemas.microsoft.com/office/drawing/2014/main" id="{0ECC826E-9835-A20F-C3B3-7E39A216649B}"/>
                </a:ext>
              </a:extLst>
            </p:cNvPr>
            <p:cNvSpPr>
              <a:spLocks noChangeShapeType="1"/>
            </p:cNvSpPr>
            <p:nvPr/>
          </p:nvSpPr>
          <p:spPr bwMode="auto">
            <a:xfrm>
              <a:off x="2428416" y="2585613"/>
              <a:ext cx="50360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94" name="Line 49">
              <a:extLst>
                <a:ext uri="{FF2B5EF4-FFF2-40B4-BE49-F238E27FC236}">
                  <a16:creationId xmlns:a16="http://schemas.microsoft.com/office/drawing/2014/main" id="{ED0F8A12-BACA-8DAF-FCB9-24433B326B69}"/>
                </a:ext>
              </a:extLst>
            </p:cNvPr>
            <p:cNvSpPr>
              <a:spLocks noChangeShapeType="1"/>
            </p:cNvSpPr>
            <p:nvPr/>
          </p:nvSpPr>
          <p:spPr bwMode="auto">
            <a:xfrm>
              <a:off x="1768072" y="2632551"/>
              <a:ext cx="29034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95" name="Line 50">
              <a:extLst>
                <a:ext uri="{FF2B5EF4-FFF2-40B4-BE49-F238E27FC236}">
                  <a16:creationId xmlns:a16="http://schemas.microsoft.com/office/drawing/2014/main" id="{B7E8524E-BB85-6984-D6D0-B364B0DDBF27}"/>
                </a:ext>
              </a:extLst>
            </p:cNvPr>
            <p:cNvSpPr>
              <a:spLocks noChangeShapeType="1"/>
            </p:cNvSpPr>
            <p:nvPr/>
          </p:nvSpPr>
          <p:spPr bwMode="auto">
            <a:xfrm>
              <a:off x="1762933" y="2625714"/>
              <a:ext cx="0" cy="684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96" name="Oval 51">
              <a:extLst>
                <a:ext uri="{FF2B5EF4-FFF2-40B4-BE49-F238E27FC236}">
                  <a16:creationId xmlns:a16="http://schemas.microsoft.com/office/drawing/2014/main" id="{E98429BC-CE56-1A7A-F909-1A9A4A4D70B9}"/>
                </a:ext>
              </a:extLst>
            </p:cNvPr>
            <p:cNvSpPr>
              <a:spLocks noChangeArrowheads="1"/>
            </p:cNvSpPr>
            <p:nvPr/>
          </p:nvSpPr>
          <p:spPr bwMode="auto">
            <a:xfrm>
              <a:off x="1724392" y="3234216"/>
              <a:ext cx="79652" cy="91743"/>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sp>
          <p:nvSpPr>
            <p:cNvPr id="92197" name="Oval 52">
              <a:extLst>
                <a:ext uri="{FF2B5EF4-FFF2-40B4-BE49-F238E27FC236}">
                  <a16:creationId xmlns:a16="http://schemas.microsoft.com/office/drawing/2014/main" id="{39E2341C-DCC9-4D80-2AA3-81C0BC6DAAAB}"/>
                </a:ext>
              </a:extLst>
            </p:cNvPr>
            <p:cNvSpPr>
              <a:spLocks noChangeArrowheads="1"/>
            </p:cNvSpPr>
            <p:nvPr/>
          </p:nvSpPr>
          <p:spPr bwMode="auto">
            <a:xfrm>
              <a:off x="2922289" y="2536541"/>
              <a:ext cx="79652" cy="91743"/>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b="0">
                <a:latin typeface="Arial" panose="020B0604020202020204" pitchFamily="34" charset="0"/>
                <a:ea typeface="Arial Unicode MS" panose="020B0604020202020204" pitchFamily="34" charset="-122"/>
              </a:endParaRPr>
            </a:p>
          </p:txBody>
        </p:sp>
      </p:grpSp>
      <p:sp>
        <p:nvSpPr>
          <p:cNvPr id="40" name="Text Box 8">
            <a:extLst>
              <a:ext uri="{FF2B5EF4-FFF2-40B4-BE49-F238E27FC236}">
                <a16:creationId xmlns:a16="http://schemas.microsoft.com/office/drawing/2014/main" id="{84D33827-79D7-7419-6929-540CD408FDB8}"/>
              </a:ext>
            </a:extLst>
          </p:cNvPr>
          <p:cNvSpPr txBox="1">
            <a:spLocks noChangeArrowheads="1"/>
          </p:cNvSpPr>
          <p:nvPr/>
        </p:nvSpPr>
        <p:spPr bwMode="auto">
          <a:xfrm>
            <a:off x="993775" y="4049713"/>
            <a:ext cx="3124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b="0">
                <a:latin typeface="Arial" panose="020B0604020202020204" pitchFamily="34" charset="0"/>
                <a:ea typeface="Arial Unicode MS" panose="020B0604020202020204" pitchFamily="34" charset="-122"/>
              </a:rPr>
              <a:t>抗饱和三极管结构</a:t>
            </a:r>
          </a:p>
        </p:txBody>
      </p:sp>
      <p:grpSp>
        <p:nvGrpSpPr>
          <p:cNvPr id="3" name="组合 58">
            <a:extLst>
              <a:ext uri="{FF2B5EF4-FFF2-40B4-BE49-F238E27FC236}">
                <a16:creationId xmlns:a16="http://schemas.microsoft.com/office/drawing/2014/main" id="{5B7E411B-2374-8BC0-7D0E-EB35A283BAA8}"/>
              </a:ext>
            </a:extLst>
          </p:cNvPr>
          <p:cNvGrpSpPr>
            <a:grpSpLocks/>
          </p:cNvGrpSpPr>
          <p:nvPr/>
        </p:nvGrpSpPr>
        <p:grpSpPr bwMode="auto">
          <a:xfrm>
            <a:off x="5667375" y="2552700"/>
            <a:ext cx="871538" cy="1206500"/>
            <a:chOff x="6695397" y="2630331"/>
            <a:chExt cx="871302" cy="1206520"/>
          </a:xfrm>
        </p:grpSpPr>
        <p:sp>
          <p:nvSpPr>
            <p:cNvPr id="92171" name="Line 16">
              <a:extLst>
                <a:ext uri="{FF2B5EF4-FFF2-40B4-BE49-F238E27FC236}">
                  <a16:creationId xmlns:a16="http://schemas.microsoft.com/office/drawing/2014/main" id="{9C8D1A28-012F-5516-D668-A835CAABEB5F}"/>
                </a:ext>
              </a:extLst>
            </p:cNvPr>
            <p:cNvSpPr>
              <a:spLocks noChangeShapeType="1"/>
            </p:cNvSpPr>
            <p:nvPr/>
          </p:nvSpPr>
          <p:spPr bwMode="auto">
            <a:xfrm>
              <a:off x="6695397" y="3241889"/>
              <a:ext cx="39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Line 19">
              <a:extLst>
                <a:ext uri="{FF2B5EF4-FFF2-40B4-BE49-F238E27FC236}">
                  <a16:creationId xmlns:a16="http://schemas.microsoft.com/office/drawing/2014/main" id="{97FAB20D-DACF-33F0-C3AC-873F8D9F93F3}"/>
                </a:ext>
              </a:extLst>
            </p:cNvPr>
            <p:cNvSpPr>
              <a:spLocks noChangeShapeType="1"/>
            </p:cNvSpPr>
            <p:nvPr/>
          </p:nvSpPr>
          <p:spPr bwMode="auto">
            <a:xfrm flipH="1">
              <a:off x="7098699" y="2958125"/>
              <a:ext cx="468000" cy="2434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3" name="Line 20">
              <a:extLst>
                <a:ext uri="{FF2B5EF4-FFF2-40B4-BE49-F238E27FC236}">
                  <a16:creationId xmlns:a16="http://schemas.microsoft.com/office/drawing/2014/main" id="{105D0B7F-1B5C-7ABC-6751-73E2DC576BE3}"/>
                </a:ext>
              </a:extLst>
            </p:cNvPr>
            <p:cNvSpPr>
              <a:spLocks noChangeShapeType="1"/>
            </p:cNvSpPr>
            <p:nvPr/>
          </p:nvSpPr>
          <p:spPr bwMode="auto">
            <a:xfrm>
              <a:off x="7091397" y="3288568"/>
              <a:ext cx="468000" cy="24348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4" name="Line 23">
              <a:extLst>
                <a:ext uri="{FF2B5EF4-FFF2-40B4-BE49-F238E27FC236}">
                  <a16:creationId xmlns:a16="http://schemas.microsoft.com/office/drawing/2014/main" id="{54BED0DA-F445-3FAF-513B-E313F15F402E}"/>
                </a:ext>
              </a:extLst>
            </p:cNvPr>
            <p:cNvSpPr>
              <a:spLocks noChangeShapeType="1"/>
            </p:cNvSpPr>
            <p:nvPr/>
          </p:nvSpPr>
          <p:spPr bwMode="auto">
            <a:xfrm>
              <a:off x="7566066" y="2630331"/>
              <a:ext cx="0" cy="324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5" name="Line 39">
              <a:extLst>
                <a:ext uri="{FF2B5EF4-FFF2-40B4-BE49-F238E27FC236}">
                  <a16:creationId xmlns:a16="http://schemas.microsoft.com/office/drawing/2014/main" id="{ACED89A3-D27A-B120-C138-5FA6493111A2}"/>
                </a:ext>
              </a:extLst>
            </p:cNvPr>
            <p:cNvSpPr>
              <a:spLocks noChangeShapeType="1"/>
            </p:cNvSpPr>
            <p:nvPr/>
          </p:nvSpPr>
          <p:spPr bwMode="auto">
            <a:xfrm>
              <a:off x="7529553" y="3512851"/>
              <a:ext cx="0" cy="324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6" name="Line 42">
              <a:extLst>
                <a:ext uri="{FF2B5EF4-FFF2-40B4-BE49-F238E27FC236}">
                  <a16:creationId xmlns:a16="http://schemas.microsoft.com/office/drawing/2014/main" id="{D2BECF03-2AAE-4C32-089B-04A85D254F63}"/>
                </a:ext>
              </a:extLst>
            </p:cNvPr>
            <p:cNvSpPr>
              <a:spLocks noChangeShapeType="1"/>
            </p:cNvSpPr>
            <p:nvPr/>
          </p:nvSpPr>
          <p:spPr bwMode="auto">
            <a:xfrm>
              <a:off x="7095454" y="2973533"/>
              <a:ext cx="0" cy="576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7" name="Line 43">
              <a:extLst>
                <a:ext uri="{FF2B5EF4-FFF2-40B4-BE49-F238E27FC236}">
                  <a16:creationId xmlns:a16="http://schemas.microsoft.com/office/drawing/2014/main" id="{31C091FA-D49B-86FA-6564-6891829B7252}"/>
                </a:ext>
              </a:extLst>
            </p:cNvPr>
            <p:cNvSpPr>
              <a:spLocks noChangeShapeType="1"/>
            </p:cNvSpPr>
            <p:nvPr/>
          </p:nvSpPr>
          <p:spPr bwMode="auto">
            <a:xfrm>
              <a:off x="7100593" y="2962865"/>
              <a:ext cx="796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8" name="Line 44">
              <a:extLst>
                <a:ext uri="{FF2B5EF4-FFF2-40B4-BE49-F238E27FC236}">
                  <a16:creationId xmlns:a16="http://schemas.microsoft.com/office/drawing/2014/main" id="{38C36F4F-C774-8907-B44F-4CF434B43B4F}"/>
                </a:ext>
              </a:extLst>
            </p:cNvPr>
            <p:cNvSpPr>
              <a:spLocks noChangeShapeType="1"/>
            </p:cNvSpPr>
            <p:nvPr/>
          </p:nvSpPr>
          <p:spPr bwMode="auto">
            <a:xfrm>
              <a:off x="7023510" y="3544939"/>
              <a:ext cx="8222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9" name="Line 45">
              <a:extLst>
                <a:ext uri="{FF2B5EF4-FFF2-40B4-BE49-F238E27FC236}">
                  <a16:creationId xmlns:a16="http://schemas.microsoft.com/office/drawing/2014/main" id="{22A39F0E-C541-FF27-5AF2-A7D53B971424}"/>
                </a:ext>
              </a:extLst>
            </p:cNvPr>
            <p:cNvSpPr>
              <a:spLocks noChangeShapeType="1"/>
            </p:cNvSpPr>
            <p:nvPr/>
          </p:nvSpPr>
          <p:spPr bwMode="auto">
            <a:xfrm>
              <a:off x="7169968" y="2954331"/>
              <a:ext cx="0" cy="938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0" name="Line 46">
              <a:extLst>
                <a:ext uri="{FF2B5EF4-FFF2-40B4-BE49-F238E27FC236}">
                  <a16:creationId xmlns:a16="http://schemas.microsoft.com/office/drawing/2014/main" id="{245401B7-B6D0-7752-ED93-281178ABDEAB}"/>
                </a:ext>
              </a:extLst>
            </p:cNvPr>
            <p:cNvSpPr>
              <a:spLocks noChangeShapeType="1"/>
            </p:cNvSpPr>
            <p:nvPr/>
          </p:nvSpPr>
          <p:spPr bwMode="auto">
            <a:xfrm>
              <a:off x="7018371" y="3463864"/>
              <a:ext cx="0" cy="938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Text Box 8">
            <a:extLst>
              <a:ext uri="{FF2B5EF4-FFF2-40B4-BE49-F238E27FC236}">
                <a16:creationId xmlns:a16="http://schemas.microsoft.com/office/drawing/2014/main" id="{59B6E19A-B01E-F9FC-289A-8EE80A14B8ED}"/>
              </a:ext>
            </a:extLst>
          </p:cNvPr>
          <p:cNvSpPr txBox="1">
            <a:spLocks noChangeArrowheads="1"/>
          </p:cNvSpPr>
          <p:nvPr/>
        </p:nvSpPr>
        <p:spPr bwMode="auto">
          <a:xfrm>
            <a:off x="4864100" y="4049713"/>
            <a:ext cx="3124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0"/>
              </a:spcBef>
              <a:buClrTx/>
              <a:buFontTx/>
              <a:buNone/>
            </a:pPr>
            <a:r>
              <a:rPr lang="zh-CN" altLang="en-US" b="0">
                <a:latin typeface="Arial" panose="020B0604020202020204" pitchFamily="34" charset="0"/>
                <a:ea typeface="Arial Unicode MS" panose="020B0604020202020204" pitchFamily="34" charset="-122"/>
              </a:rPr>
              <a:t>等效符号</a:t>
            </a:r>
          </a:p>
        </p:txBody>
      </p:sp>
      <p:sp>
        <p:nvSpPr>
          <p:cNvPr id="384036" name="Rectangle 36">
            <a:extLst>
              <a:ext uri="{FF2B5EF4-FFF2-40B4-BE49-F238E27FC236}">
                <a16:creationId xmlns:a16="http://schemas.microsoft.com/office/drawing/2014/main" id="{2355A4CE-4D1E-4C44-0379-82A90EEDC070}"/>
              </a:ext>
            </a:extLst>
          </p:cNvPr>
          <p:cNvSpPr>
            <a:spLocks noGrp="1"/>
          </p:cNvSpPr>
          <p:nvPr>
            <p:ph type="title" idx="4294967295"/>
          </p:nvPr>
        </p:nvSpPr>
        <p:spPr/>
        <p:txBody>
          <a:bodyPr/>
          <a:lstStyle/>
          <a:p>
            <a:pPr>
              <a:defRPr/>
            </a:pPr>
            <a:r>
              <a:rPr lang="zh-CN" altLang="en-US" sz="2400" cap="none"/>
              <a:t>抗饱和三极管</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ox(in)">
                                      <p:cBhvr>
                                        <p:cTn id="10" dur="500"/>
                                        <p:tgtEl>
                                          <p:spTgt spid="40"/>
                                        </p:tgtEl>
                                      </p:cBhvr>
                                    </p:animEffect>
                                  </p:childTnLst>
                                </p:cTn>
                              </p:par>
                              <p:par>
                                <p:cTn id="11" presetID="4"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500"/>
                                        <p:tgtEl>
                                          <p:spTgt spid="3"/>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box(in)">
                                      <p:cBhvr>
                                        <p:cTn id="16" dur="500"/>
                                        <p:tgtEl>
                                          <p:spTgt spid="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P spid="6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9">
            <a:extLst>
              <a:ext uri="{FF2B5EF4-FFF2-40B4-BE49-F238E27FC236}">
                <a16:creationId xmlns:a16="http://schemas.microsoft.com/office/drawing/2014/main" id="{751E445E-7E24-6092-25FA-698E0312B32C}"/>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6C070A83-E38C-4309-890D-3A5EE597D9EA}"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63</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93187" name="Text Box 13">
            <a:extLst>
              <a:ext uri="{FF2B5EF4-FFF2-40B4-BE49-F238E27FC236}">
                <a16:creationId xmlns:a16="http://schemas.microsoft.com/office/drawing/2014/main" id="{462C7A15-2A0C-5632-8D4D-248CEF5AA038}"/>
              </a:ext>
            </a:extLst>
          </p:cNvPr>
          <p:cNvSpPr txBox="1">
            <a:spLocks noChangeArrowheads="1"/>
          </p:cNvSpPr>
          <p:nvPr/>
        </p:nvSpPr>
        <p:spPr bwMode="auto">
          <a:xfrm>
            <a:off x="7993063" y="6491288"/>
            <a:ext cx="1150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lgn="ctr" eaLnBrk="1" hangingPunct="1">
              <a:spcBef>
                <a:spcPct val="50000"/>
              </a:spcBef>
              <a:buClrTx/>
              <a:buFontTx/>
              <a:buNone/>
            </a:pPr>
            <a:r>
              <a:rPr lang="en-US" altLang="zh-CN" sz="1800">
                <a:solidFill>
                  <a:srgbClr val="0000FF"/>
                </a:solidFill>
                <a:latin typeface="Arial" panose="020B0604020202020204" pitchFamily="34" charset="0"/>
                <a:ea typeface="Arial Unicode MS" panose="020B0604020202020204" pitchFamily="34" charset="-122"/>
                <a:hlinkClick r:id="rId2" action="ppaction://hlinksldjump"/>
              </a:rPr>
              <a:t>return</a:t>
            </a:r>
            <a:endParaRPr lang="en-US" altLang="zh-CN" sz="1800">
              <a:solidFill>
                <a:srgbClr val="0000FF"/>
              </a:solidFill>
              <a:latin typeface="Arial" panose="020B0604020202020204" pitchFamily="34" charset="0"/>
              <a:ea typeface="Arial Unicode MS" panose="020B0604020202020204" pitchFamily="34" charset="-122"/>
            </a:endParaRPr>
          </a:p>
        </p:txBody>
      </p:sp>
      <p:graphicFrame>
        <p:nvGraphicFramePr>
          <p:cNvPr id="385027" name="Group 3">
            <a:extLst>
              <a:ext uri="{FF2B5EF4-FFF2-40B4-BE49-F238E27FC236}">
                <a16:creationId xmlns:a16="http://schemas.microsoft.com/office/drawing/2014/main" id="{6D576A96-486F-B697-B6B5-BBDB5EAD48E0}"/>
              </a:ext>
            </a:extLst>
          </p:cNvPr>
          <p:cNvGraphicFramePr>
            <a:graphicFrameLocks noGrp="1"/>
          </p:cNvGraphicFramePr>
          <p:nvPr/>
        </p:nvGraphicFramePr>
        <p:xfrm>
          <a:off x="863600" y="765175"/>
          <a:ext cx="7993063" cy="5256213"/>
        </p:xfrm>
        <a:graphic>
          <a:graphicData uri="http://schemas.openxmlformats.org/drawingml/2006/table">
            <a:tbl>
              <a:tblPr/>
              <a:tblGrid>
                <a:gridCol w="2589213">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744537">
                  <a:extLst>
                    <a:ext uri="{9D8B030D-6E8A-4147-A177-3AD203B41FA5}">
                      <a16:colId xmlns:a16="http://schemas.microsoft.com/office/drawing/2014/main" val="20002"/>
                    </a:ext>
                  </a:extLst>
                </a:gridCol>
                <a:gridCol w="901700">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1089025">
                  <a:extLst>
                    <a:ext uri="{9D8B030D-6E8A-4147-A177-3AD203B41FA5}">
                      <a16:colId xmlns:a16="http://schemas.microsoft.com/office/drawing/2014/main" val="20005"/>
                    </a:ext>
                  </a:extLst>
                </a:gridCol>
                <a:gridCol w="728663">
                  <a:extLst>
                    <a:ext uri="{9D8B030D-6E8A-4147-A177-3AD203B41FA5}">
                      <a16:colId xmlns:a16="http://schemas.microsoft.com/office/drawing/2014/main" val="20006"/>
                    </a:ext>
                  </a:extLst>
                </a:gridCol>
              </a:tblGrid>
              <a:tr h="538163">
                <a:tc gridSpan="7">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Franklin Gothic Medium" pitchFamily="34" charset="0"/>
                          <a:ea typeface="宋体" pitchFamily="2" charset="-122"/>
                        </a:rPr>
                        <a:t>各种系列</a:t>
                      </a:r>
                      <a:r>
                        <a:rPr kumimoji="0" lang="en-US" altLang="zh-CN" sz="2800" b="1" i="0" u="none" strike="noStrike" cap="none" normalizeH="0" baseline="0">
                          <a:ln>
                            <a:noFill/>
                          </a:ln>
                          <a:solidFill>
                            <a:schemeClr val="tx1"/>
                          </a:solidFill>
                          <a:effectLst/>
                          <a:latin typeface="Franklin Gothic Medium" pitchFamily="34" charset="0"/>
                          <a:ea typeface="宋体" pitchFamily="2" charset="-122"/>
                        </a:rPr>
                        <a:t>TTL</a:t>
                      </a:r>
                      <a:r>
                        <a:rPr kumimoji="0" lang="zh-CN" altLang="en-US" sz="2800" b="1" i="0" u="none" strike="noStrike" cap="none" normalizeH="0" baseline="0">
                          <a:ln>
                            <a:noFill/>
                          </a:ln>
                          <a:solidFill>
                            <a:schemeClr val="tx1"/>
                          </a:solidFill>
                          <a:effectLst/>
                          <a:latin typeface="Franklin Gothic Medium" pitchFamily="34" charset="0"/>
                          <a:ea typeface="宋体" pitchFamily="2" charset="-122"/>
                        </a:rPr>
                        <a:t>电路</a:t>
                      </a:r>
                      <a:r>
                        <a:rPr kumimoji="0" lang="en-US" altLang="zh-CN" sz="2800" b="1" i="0" u="none" strike="noStrike" cap="none" normalizeH="0" baseline="0">
                          <a:ln>
                            <a:noFill/>
                          </a:ln>
                          <a:solidFill>
                            <a:schemeClr val="tx1"/>
                          </a:solidFill>
                          <a:effectLst/>
                          <a:latin typeface="Franklin Gothic Medium" pitchFamily="34" charset="0"/>
                          <a:ea typeface="宋体" pitchFamily="2" charset="-122"/>
                        </a:rPr>
                        <a:t>(74</a:t>
                      </a:r>
                      <a:r>
                        <a:rPr kumimoji="0" lang="en-US" altLang="zh-CN" sz="2800" b="1" i="0" u="none" strike="noStrike" cap="none" normalizeH="0" baseline="0">
                          <a:ln>
                            <a:noFill/>
                          </a:ln>
                          <a:solidFill>
                            <a:schemeClr val="tx1"/>
                          </a:solidFill>
                          <a:effectLst/>
                          <a:latin typeface="Franklin Gothic Medium" pitchFamily="34" charset="0"/>
                          <a:ea typeface="宋体" pitchFamily="2" charset="-122"/>
                          <a:sym typeface="Symbol" pitchFamily="18" charset="2"/>
                        </a:rPr>
                        <a:t>00</a:t>
                      </a:r>
                      <a:r>
                        <a:rPr kumimoji="0" lang="en-US" altLang="zh-CN" sz="2800" b="1" i="0" u="none" strike="noStrike" cap="none" normalizeH="0" baseline="0">
                          <a:ln>
                            <a:noFill/>
                          </a:ln>
                          <a:solidFill>
                            <a:schemeClr val="tx1"/>
                          </a:solidFill>
                          <a:effectLst/>
                          <a:latin typeface="Franklin Gothic Medium" pitchFamily="34" charset="0"/>
                          <a:ea typeface="宋体" pitchFamily="2" charset="-122"/>
                        </a:rPr>
                        <a:t>)</a:t>
                      </a:r>
                      <a:r>
                        <a:rPr kumimoji="0" lang="zh-CN" altLang="en-US" sz="2800" b="1" i="0" u="none" strike="noStrike" cap="none" normalizeH="0" baseline="0">
                          <a:ln>
                            <a:noFill/>
                          </a:ln>
                          <a:solidFill>
                            <a:schemeClr val="tx1"/>
                          </a:solidFill>
                          <a:effectLst/>
                          <a:latin typeface="Franklin Gothic Medium" pitchFamily="34" charset="0"/>
                          <a:ea typeface="宋体" pitchFamily="2" charset="-122"/>
                        </a:rPr>
                        <a:t>特性参数比较</a:t>
                      </a:r>
                    </a:p>
                  </a:txBody>
                  <a:tcPr horzOverflow="overflow">
                    <a:lnL>
                      <a:noFill/>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Franklin Gothic Medium" pitchFamily="34" charset="0"/>
                          <a:ea typeface="宋体" pitchFamily="2" charset="-122"/>
                        </a:rPr>
                        <a:t>特性参数</a:t>
                      </a: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74S</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74LS</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74AS</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74ALS</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74F</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5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传输延迟</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/ns</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9</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9.5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1.7</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1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功耗</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/mW</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1.2</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6</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5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延迟功耗积</a:t>
                      </a: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90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60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19</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13.6</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5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最大时钟频率</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/MHz</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125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70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100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41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扇出系数</a:t>
                      </a: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33</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01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输出高电平最小值</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V</a:t>
                      </a:r>
                      <a:r>
                        <a:rPr kumimoji="0" lang="en-US" altLang="zh-CN" sz="1600" b="0" i="0" u="none" strike="noStrike" cap="none" normalizeH="0" baseline="-25000">
                          <a:ln>
                            <a:noFill/>
                          </a:ln>
                          <a:solidFill>
                            <a:schemeClr val="tx1"/>
                          </a:solidFill>
                          <a:effectLst/>
                          <a:latin typeface="Franklin Gothic Medium" pitchFamily="34" charset="0"/>
                          <a:ea typeface="宋体" pitchFamily="2" charset="-122"/>
                        </a:rPr>
                        <a:t>OHmin</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/V</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2.4</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2.7</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2.7</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03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输出低电平最大值</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V</a:t>
                      </a:r>
                      <a:r>
                        <a:rPr kumimoji="0" lang="en-US" altLang="zh-CN" sz="1600" b="0" i="0" u="none" strike="noStrike" cap="none" normalizeH="0" baseline="-25000">
                          <a:ln>
                            <a:noFill/>
                          </a:ln>
                          <a:solidFill>
                            <a:schemeClr val="tx1"/>
                          </a:solidFill>
                          <a:effectLst/>
                          <a:latin typeface="Franklin Gothic Medium" pitchFamily="34" charset="0"/>
                          <a:ea typeface="宋体" pitchFamily="2" charset="-122"/>
                        </a:rPr>
                        <a:t>OLmax</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/V</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0.4</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0.5</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601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输入高电平最小值</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V</a:t>
                      </a:r>
                      <a:r>
                        <a:rPr kumimoji="0" lang="en-US" altLang="zh-CN" sz="1600" b="0" i="0" u="none" strike="noStrike" cap="none" normalizeH="0" baseline="-25000">
                          <a:ln>
                            <a:noFill/>
                          </a:ln>
                          <a:solidFill>
                            <a:schemeClr val="tx1"/>
                          </a:solidFill>
                          <a:effectLst/>
                          <a:latin typeface="Franklin Gothic Medium" pitchFamily="34" charset="0"/>
                          <a:ea typeface="宋体" pitchFamily="2" charset="-122"/>
                        </a:rPr>
                        <a:t>IHmin</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/V</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2.0</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601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Franklin Gothic Medium" pitchFamily="34" charset="0"/>
                          <a:ea typeface="宋体" pitchFamily="2" charset="-122"/>
                        </a:rPr>
                        <a:t>输入低电平最大值</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V</a:t>
                      </a:r>
                      <a:r>
                        <a:rPr kumimoji="0" lang="en-US" altLang="zh-CN" sz="1600" b="0" i="0" u="none" strike="noStrike" cap="none" normalizeH="0" baseline="-25000">
                          <a:ln>
                            <a:noFill/>
                          </a:ln>
                          <a:solidFill>
                            <a:schemeClr val="tx1"/>
                          </a:solidFill>
                          <a:effectLst/>
                          <a:latin typeface="Franklin Gothic Medium" pitchFamily="34" charset="0"/>
                          <a:ea typeface="宋体" pitchFamily="2" charset="-122"/>
                        </a:rPr>
                        <a:t>ILmax</a:t>
                      </a: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/V</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0.8</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0.8</a:t>
                      </a:r>
                      <a:endParaRPr kumimoji="0" lang="zh-CN" altLang="en-US" sz="1600" b="0" i="0" u="none" strike="noStrike" cap="none" normalizeH="0" baseline="0" dirty="0">
                        <a:ln>
                          <a:noFill/>
                        </a:ln>
                        <a:solidFill>
                          <a:schemeClr val="tx1"/>
                        </a:solidFill>
                        <a:effectLst/>
                        <a:latin typeface="Franklin Gothic Medium" pitchFamily="34" charset="0"/>
                        <a:ea typeface="宋体" pitchFamily="2" charset="-122"/>
                      </a:endParaRPr>
                    </a:p>
                  </a:txBody>
                  <a:tcPr anchor="ctr" horzOverflow="overflow">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385118" name="Rectangle 94">
            <a:extLst>
              <a:ext uri="{FF2B5EF4-FFF2-40B4-BE49-F238E27FC236}">
                <a16:creationId xmlns:a16="http://schemas.microsoft.com/office/drawing/2014/main" id="{2F50B7B5-D064-A876-F229-63EA5760B9F4}"/>
              </a:ext>
            </a:extLst>
          </p:cNvPr>
          <p:cNvSpPr>
            <a:spLocks noGrp="1"/>
          </p:cNvSpPr>
          <p:nvPr>
            <p:ph type="title" idx="4294967295"/>
          </p:nvPr>
        </p:nvSpPr>
        <p:spPr/>
        <p:txBody>
          <a:bodyPr/>
          <a:lstStyle/>
          <a:p>
            <a:pPr>
              <a:defRPr/>
            </a:pPr>
            <a:r>
              <a:rPr lang="en-US" altLang="zh-CN" sz="2400" b="1" cap="none">
                <a:ea typeface="楷体_GB2312" pitchFamily="49" charset="-122"/>
              </a:rPr>
              <a:t>74</a:t>
            </a:r>
            <a:r>
              <a:rPr lang="en-US" altLang="zh-CN" sz="2400" b="1" cap="none">
                <a:ea typeface="楷体_GB2312" pitchFamily="49" charset="-122"/>
                <a:sym typeface="Symbol" pitchFamily="18" charset="2"/>
              </a:rPr>
              <a:t>XX</a:t>
            </a:r>
            <a:r>
              <a:rPr lang="en-US" altLang="zh-CN" sz="2400" b="1" cap="none">
                <a:ea typeface="楷体_GB2312" pitchFamily="49" charset="-122"/>
              </a:rPr>
              <a:t>00</a:t>
            </a:r>
            <a:r>
              <a:rPr lang="zh-CN" altLang="en-US" sz="2400" b="1" cap="none">
                <a:ea typeface="楷体_GB2312" pitchFamily="49" charset="-122"/>
              </a:rPr>
              <a:t>的主要参数</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9">
            <a:extLst>
              <a:ext uri="{FF2B5EF4-FFF2-40B4-BE49-F238E27FC236}">
                <a16:creationId xmlns:a16="http://schemas.microsoft.com/office/drawing/2014/main" id="{BDE7092C-9C0A-9529-0062-86FAB8CA5BEB}"/>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78305421-549F-4651-90E0-C038AE5FD153}"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7</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348162" name="Rectangle 2">
            <a:extLst>
              <a:ext uri="{FF2B5EF4-FFF2-40B4-BE49-F238E27FC236}">
                <a16:creationId xmlns:a16="http://schemas.microsoft.com/office/drawing/2014/main" id="{4D6D90A3-53FE-1238-AB29-BD21E923F153}"/>
              </a:ext>
            </a:extLst>
          </p:cNvPr>
          <p:cNvSpPr>
            <a:spLocks noGrp="1"/>
          </p:cNvSpPr>
          <p:nvPr>
            <p:ph type="title"/>
          </p:nvPr>
        </p:nvSpPr>
        <p:spPr/>
        <p:txBody>
          <a:bodyPr/>
          <a:lstStyle/>
          <a:p>
            <a:pPr>
              <a:defRPr/>
            </a:pPr>
            <a:r>
              <a:rPr lang="en-US" altLang="zh-CN" sz="2400" cap="none" dirty="0"/>
              <a:t>PN</a:t>
            </a:r>
            <a:r>
              <a:rPr lang="zh-CN" altLang="en-US" sz="2400" cap="none" dirty="0"/>
              <a:t>结</a:t>
            </a:r>
          </a:p>
        </p:txBody>
      </p:sp>
      <p:sp>
        <p:nvSpPr>
          <p:cNvPr id="14340" name="AutoShape 2" descr="http://blog.sciencenet.cn/data/attachment/album/201703/10/203452o7757o566omr7777.gif">
            <a:extLst>
              <a:ext uri="{FF2B5EF4-FFF2-40B4-BE49-F238E27FC236}">
                <a16:creationId xmlns:a16="http://schemas.microsoft.com/office/drawing/2014/main" id="{79FE9692-8FCF-F94A-01E7-8BFD2AD341D5}"/>
              </a:ext>
            </a:extLst>
          </p:cNvPr>
          <p:cNvSpPr>
            <a:spLocks noChangeAspect="1" noChangeArrowheads="1"/>
          </p:cNvSpPr>
          <p:nvPr/>
        </p:nvSpPr>
        <p:spPr bwMode="auto">
          <a:xfrm>
            <a:off x="0"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endParaRPr lang="zh-CN" altLang="en-US"/>
          </a:p>
        </p:txBody>
      </p:sp>
      <p:sp>
        <p:nvSpPr>
          <p:cNvPr id="4" name="矩形 3">
            <a:extLst>
              <a:ext uri="{FF2B5EF4-FFF2-40B4-BE49-F238E27FC236}">
                <a16:creationId xmlns:a16="http://schemas.microsoft.com/office/drawing/2014/main" id="{DDB6D7DF-3B5D-F4B6-CD08-C63545B17177}"/>
              </a:ext>
            </a:extLst>
          </p:cNvPr>
          <p:cNvSpPr/>
          <p:nvPr/>
        </p:nvSpPr>
        <p:spPr>
          <a:xfrm>
            <a:off x="971550" y="312738"/>
            <a:ext cx="4572000" cy="1016000"/>
          </a:xfrm>
          <a:prstGeom prst="rect">
            <a:avLst/>
          </a:prstGeom>
        </p:spPr>
        <p:txBody>
          <a:bodyPr>
            <a:spAutoFit/>
          </a:bodyPr>
          <a:lstStyle/>
          <a:p>
            <a:pPr marL="342900" indent="-342900" eaLnBrk="1" hangingPunct="1">
              <a:buFont typeface="Wingdings" panose="05000000000000000000" pitchFamily="2" charset="2"/>
              <a:buChar char="n"/>
              <a:defRPr/>
            </a:pPr>
            <a:r>
              <a:rPr lang="en-US" altLang="zh-CN" sz="2400" dirty="0">
                <a:solidFill>
                  <a:schemeClr val="tx2"/>
                </a:solidFill>
                <a:latin typeface="宋体" panose="02010600030101010101" pitchFamily="2" charset="-122"/>
                <a:ea typeface="宋体" panose="02010600030101010101" pitchFamily="2" charset="-122"/>
              </a:rPr>
              <a:t>PN</a:t>
            </a:r>
            <a:r>
              <a:rPr lang="zh-CN" altLang="en-US" sz="2400" dirty="0">
                <a:solidFill>
                  <a:schemeClr val="tx2"/>
                </a:solidFill>
                <a:latin typeface="宋体" panose="02010600030101010101" pitchFamily="2" charset="-122"/>
                <a:ea typeface="宋体" panose="02010600030101010101" pitchFamily="2" charset="-122"/>
              </a:rPr>
              <a:t>结的反向偏置</a:t>
            </a:r>
            <a:br>
              <a:rPr lang="zh-CN" altLang="en-US" dirty="0">
                <a:solidFill>
                  <a:srgbClr val="333333"/>
                </a:solidFill>
                <a:latin typeface="宋体" panose="02010600030101010101" pitchFamily="2" charset="-122"/>
                <a:ea typeface="宋体" panose="02010600030101010101" pitchFamily="2" charset="-122"/>
              </a:rPr>
            </a:br>
            <a:endParaRPr lang="zh-CN" altLang="en-US" dirty="0">
              <a:solidFill>
                <a:srgbClr val="333333"/>
              </a:solidFill>
              <a:latin typeface="Tahoma" panose="020B0604030504040204" pitchFamily="34" charset="0"/>
            </a:endParaRPr>
          </a:p>
          <a:p>
            <a:pPr eaLnBrk="1" hangingPunct="1">
              <a:defRPr/>
            </a:pPr>
            <a:r>
              <a:rPr lang="zh-CN" altLang="en-US" dirty="0">
                <a:solidFill>
                  <a:srgbClr val="333333"/>
                </a:solidFill>
                <a:latin typeface="宋体" panose="02010600030101010101" pitchFamily="2" charset="-122"/>
                <a:ea typeface="宋体" panose="02010600030101010101" pitchFamily="2" charset="-122"/>
              </a:rPr>
              <a:t>电源正极接</a:t>
            </a:r>
            <a:r>
              <a:rPr lang="en-US" altLang="zh-CN" dirty="0">
                <a:solidFill>
                  <a:srgbClr val="333333"/>
                </a:solidFill>
                <a:latin typeface="宋体" panose="02010600030101010101" pitchFamily="2" charset="-122"/>
                <a:ea typeface="宋体" panose="02010600030101010101" pitchFamily="2" charset="-122"/>
              </a:rPr>
              <a:t>N</a:t>
            </a:r>
            <a:r>
              <a:rPr lang="zh-CN" altLang="en-US" dirty="0">
                <a:solidFill>
                  <a:srgbClr val="333333"/>
                </a:solidFill>
                <a:latin typeface="宋体" panose="02010600030101010101" pitchFamily="2" charset="-122"/>
                <a:ea typeface="宋体" panose="02010600030101010101" pitchFamily="2" charset="-122"/>
              </a:rPr>
              <a:t>，负极接</a:t>
            </a:r>
            <a:r>
              <a:rPr lang="en-US" altLang="zh-CN" dirty="0">
                <a:solidFill>
                  <a:srgbClr val="333333"/>
                </a:solidFill>
                <a:latin typeface="宋体" panose="02010600030101010101" pitchFamily="2" charset="-122"/>
                <a:ea typeface="宋体" panose="02010600030101010101" pitchFamily="2" charset="-122"/>
              </a:rPr>
              <a:t>P</a:t>
            </a:r>
            <a:r>
              <a:rPr lang="zh-CN" altLang="en-US" dirty="0">
                <a:solidFill>
                  <a:srgbClr val="333333"/>
                </a:solidFill>
                <a:latin typeface="宋体" panose="02010600030101010101" pitchFamily="2" charset="-122"/>
                <a:ea typeface="宋体" panose="02010600030101010101" pitchFamily="2" charset="-122"/>
              </a:rPr>
              <a:t>，电荷也会重新分布</a:t>
            </a:r>
            <a:endParaRPr lang="zh-CN" altLang="en-US" dirty="0">
              <a:solidFill>
                <a:srgbClr val="333333"/>
              </a:solidFill>
              <a:latin typeface="Tahoma" panose="020B0604030504040204" pitchFamily="34" charset="0"/>
            </a:endParaRPr>
          </a:p>
        </p:txBody>
      </p:sp>
      <p:sp>
        <p:nvSpPr>
          <p:cNvPr id="8" name="矩形 7">
            <a:extLst>
              <a:ext uri="{FF2B5EF4-FFF2-40B4-BE49-F238E27FC236}">
                <a16:creationId xmlns:a16="http://schemas.microsoft.com/office/drawing/2014/main" id="{CB2071D9-AA86-D22C-CD1D-BDAC684E337B}"/>
              </a:ext>
            </a:extLst>
          </p:cNvPr>
          <p:cNvSpPr>
            <a:spLocks noChangeArrowheads="1"/>
          </p:cNvSpPr>
          <p:nvPr/>
        </p:nvSpPr>
        <p:spPr bwMode="auto">
          <a:xfrm>
            <a:off x="1116013" y="3708400"/>
            <a:ext cx="7632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eaLnBrk="1" hangingPunct="1"/>
            <a:r>
              <a:rPr lang="zh-CN" altLang="en-US">
                <a:solidFill>
                  <a:srgbClr val="333333"/>
                </a:solidFill>
                <a:latin typeface="宋体" panose="02010600030101010101" pitchFamily="2" charset="-122"/>
                <a:ea typeface="宋体" panose="02010600030101010101" pitchFamily="2" charset="-122"/>
              </a:rPr>
              <a:t>因为载流子少而且</a:t>
            </a:r>
            <a:r>
              <a:rPr lang="en-US" altLang="zh-CN">
                <a:solidFill>
                  <a:srgbClr val="333333"/>
                </a:solidFill>
                <a:latin typeface="宋体" panose="02010600030101010101" pitchFamily="2" charset="-122"/>
                <a:ea typeface="宋体" panose="02010600030101010101" pitchFamily="2" charset="-122"/>
              </a:rPr>
              <a:t>PN</a:t>
            </a:r>
            <a:r>
              <a:rPr lang="zh-CN" altLang="en-US">
                <a:solidFill>
                  <a:srgbClr val="333333"/>
                </a:solidFill>
                <a:latin typeface="宋体" panose="02010600030101010101" pitchFamily="2" charset="-122"/>
                <a:ea typeface="宋体" panose="02010600030101010101" pitchFamily="2" charset="-122"/>
              </a:rPr>
              <a:t>结太宽，所以电流会很小。</a:t>
            </a:r>
            <a:endParaRPr lang="zh-CN" altLang="en-US"/>
          </a:p>
        </p:txBody>
      </p:sp>
      <p:pic>
        <p:nvPicPr>
          <p:cNvPr id="14343" name="图片 1">
            <a:extLst>
              <a:ext uri="{FF2B5EF4-FFF2-40B4-BE49-F238E27FC236}">
                <a16:creationId xmlns:a16="http://schemas.microsoft.com/office/drawing/2014/main" id="{6363CE55-F32E-6BD5-2FFA-FBBFCC4727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412875"/>
            <a:ext cx="572452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9EF78BE3-3C63-95F1-8F3B-31CD87B84E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4238625"/>
            <a:ext cx="572452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9">
            <a:extLst>
              <a:ext uri="{FF2B5EF4-FFF2-40B4-BE49-F238E27FC236}">
                <a16:creationId xmlns:a16="http://schemas.microsoft.com/office/drawing/2014/main" id="{78B4EE6F-DA42-AB46-CE83-FDADE5CB7B1D}"/>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464EC857-609D-4E12-B62D-EBC43F667C57}"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8</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173058" name="Rectangle 2">
            <a:extLst>
              <a:ext uri="{FF2B5EF4-FFF2-40B4-BE49-F238E27FC236}">
                <a16:creationId xmlns:a16="http://schemas.microsoft.com/office/drawing/2014/main" id="{9D8308A1-BB48-5A06-0F87-1CE64702F61C}"/>
              </a:ext>
            </a:extLst>
          </p:cNvPr>
          <p:cNvSpPr>
            <a:spLocks noGrp="1"/>
          </p:cNvSpPr>
          <p:nvPr>
            <p:ph type="title"/>
          </p:nvPr>
        </p:nvSpPr>
        <p:spPr>
          <a:xfrm>
            <a:off x="93663" y="404813"/>
            <a:ext cx="590550" cy="6145212"/>
          </a:xfrm>
        </p:spPr>
        <p:txBody>
          <a:bodyPr/>
          <a:lstStyle/>
          <a:p>
            <a:pPr>
              <a:defRPr/>
            </a:pPr>
            <a:r>
              <a:rPr lang="zh-CN" altLang="en-US" sz="2400" cap="none"/>
              <a:t>二极管的开关特性</a:t>
            </a:r>
          </a:p>
        </p:txBody>
      </p:sp>
      <p:sp>
        <p:nvSpPr>
          <p:cNvPr id="173059" name="Rectangle 3">
            <a:extLst>
              <a:ext uri="{FF2B5EF4-FFF2-40B4-BE49-F238E27FC236}">
                <a16:creationId xmlns:a16="http://schemas.microsoft.com/office/drawing/2014/main" id="{70F3A0E6-198C-93C4-E448-ED4530F00B9A}"/>
              </a:ext>
            </a:extLst>
          </p:cNvPr>
          <p:cNvSpPr>
            <a:spLocks noGrp="1"/>
          </p:cNvSpPr>
          <p:nvPr>
            <p:ph type="body" idx="1"/>
          </p:nvPr>
        </p:nvSpPr>
        <p:spPr bwMode="auto">
          <a:xfrm>
            <a:off x="863600" y="549275"/>
            <a:ext cx="8091488" cy="56165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44450">
              <a:buFont typeface="Wingdings" panose="05000000000000000000" pitchFamily="2" charset="2"/>
              <a:buNone/>
              <a:defRPr/>
            </a:pPr>
            <a:r>
              <a:rPr lang="en-US" altLang="zh-CN" sz="2400" b="1" dirty="0"/>
              <a:t>3.1.1 </a:t>
            </a:r>
            <a:r>
              <a:rPr lang="zh-CN" altLang="en-US" sz="2400" b="1" dirty="0"/>
              <a:t>二极管门电路</a:t>
            </a:r>
            <a:endParaRPr lang="en-US" altLang="zh-CN" sz="2400" b="1" dirty="0"/>
          </a:p>
          <a:p>
            <a:pPr marL="0" indent="44450">
              <a:buFont typeface="Wingdings" panose="05000000000000000000" pitchFamily="2" charset="2"/>
              <a:buNone/>
              <a:defRPr/>
            </a:pPr>
            <a:r>
              <a:rPr lang="en-US" altLang="zh-CN" b="1" dirty="0">
                <a:solidFill>
                  <a:srgbClr val="0000FF"/>
                </a:solidFill>
              </a:rPr>
              <a:t>1. </a:t>
            </a:r>
            <a:r>
              <a:rPr lang="zh-CN" altLang="en-US" b="1" dirty="0">
                <a:solidFill>
                  <a:srgbClr val="0000FF"/>
                </a:solidFill>
              </a:rPr>
              <a:t>二极管的开关特性</a:t>
            </a:r>
          </a:p>
          <a:p>
            <a:pPr marL="0" indent="44450">
              <a:buFont typeface="Wingdings" panose="05000000000000000000" pitchFamily="2" charset="2"/>
              <a:buNone/>
              <a:defRPr/>
            </a:pPr>
            <a:r>
              <a:rPr lang="zh-CN" altLang="en-US" b="1" dirty="0"/>
              <a:t>       在理想情况下，在数字电路中二极管表现为一个受外电压控制的开关。当外加电压为脉冲信号时，</a:t>
            </a:r>
            <a:r>
              <a:rPr lang="zh-CN" altLang="en-US" b="1" dirty="0">
                <a:solidFill>
                  <a:srgbClr val="CC3300"/>
                </a:solidFill>
              </a:rPr>
              <a:t>二极管将随着脉冲电压的变化在“开”状态与“关”状态之间转换，</a:t>
            </a:r>
            <a:r>
              <a:rPr lang="zh-CN" altLang="en-US" b="1" dirty="0"/>
              <a:t>也就是二极管在</a:t>
            </a:r>
            <a:r>
              <a:rPr lang="zh-CN" altLang="en-US" b="1" dirty="0">
                <a:solidFill>
                  <a:srgbClr val="6600CC"/>
                </a:solidFill>
              </a:rPr>
              <a:t>正向导通</a:t>
            </a:r>
            <a:r>
              <a:rPr lang="zh-CN" altLang="en-US" b="1" dirty="0"/>
              <a:t>与</a:t>
            </a:r>
            <a:r>
              <a:rPr lang="zh-CN" altLang="en-US" b="1" dirty="0">
                <a:solidFill>
                  <a:srgbClr val="6600CC"/>
                </a:solidFill>
              </a:rPr>
              <a:t>反向截止</a:t>
            </a:r>
            <a:r>
              <a:rPr lang="zh-CN" altLang="en-US" b="1" dirty="0"/>
              <a:t>两种状态之间转换。</a:t>
            </a:r>
          </a:p>
        </p:txBody>
      </p:sp>
      <p:sp>
        <p:nvSpPr>
          <p:cNvPr id="15365" name="Rectangle 5">
            <a:extLst>
              <a:ext uri="{FF2B5EF4-FFF2-40B4-BE49-F238E27FC236}">
                <a16:creationId xmlns:a16="http://schemas.microsoft.com/office/drawing/2014/main" id="{0C95A4B0-38BA-1FF7-7F04-D046FB757BAF}"/>
              </a:ext>
            </a:extLst>
          </p:cNvPr>
          <p:cNvSpPr>
            <a:spLocks noChangeArrowheads="1"/>
          </p:cNvSpPr>
          <p:nvPr/>
        </p:nvSpPr>
        <p:spPr bwMode="auto">
          <a:xfrm>
            <a:off x="776288" y="80963"/>
            <a:ext cx="3267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en-US" altLang="zh-CN" sz="2800">
                <a:latin typeface="Arial" panose="020B0604020202020204" pitchFamily="34" charset="0"/>
                <a:ea typeface="Arial Unicode MS" panose="020B0604020202020204" pitchFamily="34" charset="-122"/>
              </a:rPr>
              <a:t>3.1 </a:t>
            </a:r>
            <a:r>
              <a:rPr lang="zh-CN" altLang="en-US" sz="2800">
                <a:latin typeface="Arial" panose="020B0604020202020204" pitchFamily="34" charset="0"/>
                <a:ea typeface="Arial Unicode MS" panose="020B0604020202020204" pitchFamily="34" charset="-122"/>
              </a:rPr>
              <a:t>基本逻辑门电路</a:t>
            </a:r>
          </a:p>
        </p:txBody>
      </p:sp>
      <p:sp>
        <p:nvSpPr>
          <p:cNvPr id="173062" name="Rectangle 6">
            <a:extLst>
              <a:ext uri="{FF2B5EF4-FFF2-40B4-BE49-F238E27FC236}">
                <a16:creationId xmlns:a16="http://schemas.microsoft.com/office/drawing/2014/main" id="{28F08ED3-80D4-7930-B6BF-AA2550B6B62F}"/>
              </a:ext>
            </a:extLst>
          </p:cNvPr>
          <p:cNvSpPr>
            <a:spLocks noChangeArrowheads="1"/>
          </p:cNvSpPr>
          <p:nvPr/>
        </p:nvSpPr>
        <p:spPr bwMode="auto">
          <a:xfrm>
            <a:off x="900113" y="5192713"/>
            <a:ext cx="2628900" cy="1320800"/>
          </a:xfrm>
          <a:prstGeom prst="rect">
            <a:avLst/>
          </a:prstGeom>
          <a:solidFill>
            <a:srgbClr val="B9CD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Tahoma" panose="020B0604030504040204" pitchFamily="34" charset="0"/>
                <a:ea typeface="Arial Unicode MS" panose="020B0604020202020204" pitchFamily="34" charset="-122"/>
              </a:rPr>
              <a:t>       当外加反向电压时，</a:t>
            </a:r>
            <a:r>
              <a:rPr lang="zh-CN" altLang="en-US">
                <a:solidFill>
                  <a:srgbClr val="CC3300"/>
                </a:solidFill>
                <a:latin typeface="Tahoma" panose="020B0604030504040204" pitchFamily="34" charset="0"/>
                <a:ea typeface="Arial Unicode MS" panose="020B0604020202020204" pitchFamily="34" charset="-122"/>
              </a:rPr>
              <a:t>二极管截止，反向电流为</a:t>
            </a:r>
            <a:r>
              <a:rPr lang="en-US" altLang="zh-CN">
                <a:solidFill>
                  <a:srgbClr val="CC3300"/>
                </a:solidFill>
                <a:latin typeface="Tahoma" panose="020B0604030504040204" pitchFamily="34" charset="0"/>
                <a:ea typeface="Arial Unicode MS" panose="020B0604020202020204" pitchFamily="34" charset="-122"/>
              </a:rPr>
              <a:t>0</a:t>
            </a:r>
            <a:r>
              <a:rPr lang="zh-CN" altLang="en-US">
                <a:solidFill>
                  <a:srgbClr val="CC3300"/>
                </a:solidFill>
                <a:latin typeface="Tahoma" panose="020B0604030504040204" pitchFamily="34" charset="0"/>
                <a:ea typeface="Arial Unicode MS" panose="020B0604020202020204" pitchFamily="34" charset="-122"/>
              </a:rPr>
              <a:t>，</a:t>
            </a:r>
            <a:r>
              <a:rPr lang="zh-CN" altLang="en-US">
                <a:latin typeface="Tahoma" panose="020B0604030504040204" pitchFamily="34" charset="0"/>
                <a:ea typeface="Arial Unicode MS" panose="020B0604020202020204" pitchFamily="34" charset="-122"/>
              </a:rPr>
              <a:t>等效为一个断开的开关。</a:t>
            </a:r>
          </a:p>
        </p:txBody>
      </p:sp>
      <p:sp>
        <p:nvSpPr>
          <p:cNvPr id="173063" name="Rectangle 7">
            <a:extLst>
              <a:ext uri="{FF2B5EF4-FFF2-40B4-BE49-F238E27FC236}">
                <a16:creationId xmlns:a16="http://schemas.microsoft.com/office/drawing/2014/main" id="{1C4431C1-96C5-787C-F69D-2660EF4A3B4A}"/>
              </a:ext>
            </a:extLst>
          </p:cNvPr>
          <p:cNvSpPr>
            <a:spLocks noChangeArrowheads="1"/>
          </p:cNvSpPr>
          <p:nvPr/>
        </p:nvSpPr>
        <p:spPr bwMode="auto">
          <a:xfrm>
            <a:off x="863600" y="3132138"/>
            <a:ext cx="2736850" cy="1320800"/>
          </a:xfrm>
          <a:prstGeom prst="rect">
            <a:avLst/>
          </a:prstGeom>
          <a:solidFill>
            <a:srgbClr val="B9CD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31813">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r>
              <a:rPr lang="zh-CN" altLang="en-US">
                <a:latin typeface="Tahoma" panose="020B0604030504040204" pitchFamily="34" charset="0"/>
                <a:ea typeface="Arial Unicode MS" panose="020B0604020202020204" pitchFamily="34" charset="-122"/>
              </a:rPr>
              <a:t>当外加正向电压时，</a:t>
            </a:r>
            <a:r>
              <a:rPr lang="zh-CN" altLang="en-US">
                <a:solidFill>
                  <a:srgbClr val="CC3300"/>
                </a:solidFill>
                <a:latin typeface="Tahoma" panose="020B0604030504040204" pitchFamily="34" charset="0"/>
                <a:ea typeface="Arial Unicode MS" panose="020B0604020202020204" pitchFamily="34" charset="-122"/>
              </a:rPr>
              <a:t>二极管导通，正向压降为</a:t>
            </a:r>
            <a:r>
              <a:rPr lang="en-US" altLang="zh-CN">
                <a:solidFill>
                  <a:srgbClr val="CC3300"/>
                </a:solidFill>
                <a:latin typeface="Tahoma" panose="020B0604030504040204" pitchFamily="34" charset="0"/>
                <a:ea typeface="Arial Unicode MS" panose="020B0604020202020204" pitchFamily="34" charset="-122"/>
              </a:rPr>
              <a:t>0</a:t>
            </a:r>
            <a:r>
              <a:rPr lang="zh-CN" altLang="en-US">
                <a:solidFill>
                  <a:srgbClr val="CC3300"/>
                </a:solidFill>
                <a:latin typeface="Tahoma" panose="020B0604030504040204" pitchFamily="34" charset="0"/>
                <a:ea typeface="Arial Unicode MS" panose="020B0604020202020204" pitchFamily="34" charset="-122"/>
              </a:rPr>
              <a:t>，</a:t>
            </a:r>
            <a:r>
              <a:rPr lang="zh-CN" altLang="en-US">
                <a:latin typeface="Tahoma" panose="020B0604030504040204" pitchFamily="34" charset="0"/>
                <a:ea typeface="Arial Unicode MS" panose="020B0604020202020204" pitchFamily="34" charset="-122"/>
              </a:rPr>
              <a:t>等效为一个闭合的开关</a:t>
            </a:r>
          </a:p>
        </p:txBody>
      </p:sp>
      <p:grpSp>
        <p:nvGrpSpPr>
          <p:cNvPr id="173155" name="Group 99">
            <a:extLst>
              <a:ext uri="{FF2B5EF4-FFF2-40B4-BE49-F238E27FC236}">
                <a16:creationId xmlns:a16="http://schemas.microsoft.com/office/drawing/2014/main" id="{17AFBE93-B916-9B08-2C4F-C647CE9BA643}"/>
              </a:ext>
            </a:extLst>
          </p:cNvPr>
          <p:cNvGrpSpPr>
            <a:grpSpLocks/>
          </p:cNvGrpSpPr>
          <p:nvPr/>
        </p:nvGrpSpPr>
        <p:grpSpPr bwMode="auto">
          <a:xfrm>
            <a:off x="3684588" y="4545013"/>
            <a:ext cx="5459412" cy="2105025"/>
            <a:chOff x="2321" y="2932"/>
            <a:chExt cx="3439" cy="1326"/>
          </a:xfrm>
        </p:grpSpPr>
        <p:grpSp>
          <p:nvGrpSpPr>
            <p:cNvPr id="15413" name="Group 9">
              <a:extLst>
                <a:ext uri="{FF2B5EF4-FFF2-40B4-BE49-F238E27FC236}">
                  <a16:creationId xmlns:a16="http://schemas.microsoft.com/office/drawing/2014/main" id="{BBA86FE8-C01B-59D5-1530-DC90EE5004C2}"/>
                </a:ext>
              </a:extLst>
            </p:cNvPr>
            <p:cNvGrpSpPr>
              <a:grpSpLocks/>
            </p:cNvGrpSpPr>
            <p:nvPr/>
          </p:nvGrpSpPr>
          <p:grpSpPr bwMode="auto">
            <a:xfrm>
              <a:off x="3031" y="3158"/>
              <a:ext cx="490" cy="227"/>
              <a:chOff x="1565" y="2704"/>
              <a:chExt cx="589" cy="227"/>
            </a:xfrm>
          </p:grpSpPr>
          <p:sp>
            <p:nvSpPr>
              <p:cNvPr id="15453" name="AutoShape 10">
                <a:extLst>
                  <a:ext uri="{FF2B5EF4-FFF2-40B4-BE49-F238E27FC236}">
                    <a16:creationId xmlns:a16="http://schemas.microsoft.com/office/drawing/2014/main" id="{84FED366-F699-A111-6054-1FE65B26D96A}"/>
                  </a:ext>
                </a:extLst>
              </p:cNvPr>
              <p:cNvSpPr>
                <a:spLocks noChangeArrowheads="1"/>
              </p:cNvSpPr>
              <p:nvPr/>
            </p:nvSpPr>
            <p:spPr bwMode="auto">
              <a:xfrm rot="5400000">
                <a:off x="1746" y="2705"/>
                <a:ext cx="226" cy="22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5454" name="Line 11">
                <a:extLst>
                  <a:ext uri="{FF2B5EF4-FFF2-40B4-BE49-F238E27FC236}">
                    <a16:creationId xmlns:a16="http://schemas.microsoft.com/office/drawing/2014/main" id="{CDA8BE1D-EC49-70BB-0413-AECCC6233043}"/>
                  </a:ext>
                </a:extLst>
              </p:cNvPr>
              <p:cNvSpPr>
                <a:spLocks noChangeShapeType="1"/>
              </p:cNvSpPr>
              <p:nvPr/>
            </p:nvSpPr>
            <p:spPr bwMode="auto">
              <a:xfrm>
                <a:off x="1973" y="2704"/>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55" name="Line 12">
                <a:extLst>
                  <a:ext uri="{FF2B5EF4-FFF2-40B4-BE49-F238E27FC236}">
                    <a16:creationId xmlns:a16="http://schemas.microsoft.com/office/drawing/2014/main" id="{22283D8C-83AD-A87A-76FC-50A7FC139DD3}"/>
                  </a:ext>
                </a:extLst>
              </p:cNvPr>
              <p:cNvSpPr>
                <a:spLocks noChangeShapeType="1"/>
              </p:cNvSpPr>
              <p:nvPr/>
            </p:nvSpPr>
            <p:spPr bwMode="auto">
              <a:xfrm>
                <a:off x="1565" y="2813"/>
                <a:ext cx="58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14" name="Rectangle 13">
              <a:extLst>
                <a:ext uri="{FF2B5EF4-FFF2-40B4-BE49-F238E27FC236}">
                  <a16:creationId xmlns:a16="http://schemas.microsoft.com/office/drawing/2014/main" id="{5DC1FA92-ECA2-D489-A7EE-CD8D910B02A6}"/>
                </a:ext>
              </a:extLst>
            </p:cNvPr>
            <p:cNvSpPr>
              <a:spLocks noChangeArrowheads="1"/>
            </p:cNvSpPr>
            <p:nvPr/>
          </p:nvSpPr>
          <p:spPr bwMode="auto">
            <a:xfrm>
              <a:off x="3770" y="3604"/>
              <a:ext cx="126" cy="27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nvGrpSpPr>
            <p:cNvPr id="15415" name="Group 14">
              <a:extLst>
                <a:ext uri="{FF2B5EF4-FFF2-40B4-BE49-F238E27FC236}">
                  <a16:creationId xmlns:a16="http://schemas.microsoft.com/office/drawing/2014/main" id="{71D2B92A-7F99-06FD-B22E-8587ECC4D1C9}"/>
                </a:ext>
              </a:extLst>
            </p:cNvPr>
            <p:cNvGrpSpPr>
              <a:grpSpLocks/>
            </p:cNvGrpSpPr>
            <p:nvPr/>
          </p:nvGrpSpPr>
          <p:grpSpPr bwMode="auto">
            <a:xfrm rot="10800000">
              <a:off x="2573" y="3667"/>
              <a:ext cx="271" cy="182"/>
              <a:chOff x="621" y="2745"/>
              <a:chExt cx="271" cy="182"/>
            </a:xfrm>
          </p:grpSpPr>
          <p:sp>
            <p:nvSpPr>
              <p:cNvPr id="15449" name="Line 15">
                <a:extLst>
                  <a:ext uri="{FF2B5EF4-FFF2-40B4-BE49-F238E27FC236}">
                    <a16:creationId xmlns:a16="http://schemas.microsoft.com/office/drawing/2014/main" id="{D6AFF7C6-F769-1854-2248-C85902E86A74}"/>
                  </a:ext>
                </a:extLst>
              </p:cNvPr>
              <p:cNvSpPr>
                <a:spLocks noChangeShapeType="1"/>
              </p:cNvSpPr>
              <p:nvPr/>
            </p:nvSpPr>
            <p:spPr bwMode="auto">
              <a:xfrm>
                <a:off x="621" y="2745"/>
                <a:ext cx="27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50" name="Line 16">
                <a:extLst>
                  <a:ext uri="{FF2B5EF4-FFF2-40B4-BE49-F238E27FC236}">
                    <a16:creationId xmlns:a16="http://schemas.microsoft.com/office/drawing/2014/main" id="{711D0A23-DD02-AC8C-5A25-8B4403861924}"/>
                  </a:ext>
                </a:extLst>
              </p:cNvPr>
              <p:cNvSpPr>
                <a:spLocks noChangeShapeType="1"/>
              </p:cNvSpPr>
              <p:nvPr/>
            </p:nvSpPr>
            <p:spPr bwMode="auto">
              <a:xfrm>
                <a:off x="622" y="2872"/>
                <a:ext cx="27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51" name="Line 17">
                <a:extLst>
                  <a:ext uri="{FF2B5EF4-FFF2-40B4-BE49-F238E27FC236}">
                    <a16:creationId xmlns:a16="http://schemas.microsoft.com/office/drawing/2014/main" id="{E907500E-A92C-F272-624C-C5F7582E7EE4}"/>
                  </a:ext>
                </a:extLst>
              </p:cNvPr>
              <p:cNvSpPr>
                <a:spLocks noChangeShapeType="1"/>
              </p:cNvSpPr>
              <p:nvPr/>
            </p:nvSpPr>
            <p:spPr bwMode="auto">
              <a:xfrm flipV="1">
                <a:off x="694" y="2809"/>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52" name="Line 18">
                <a:extLst>
                  <a:ext uri="{FF2B5EF4-FFF2-40B4-BE49-F238E27FC236}">
                    <a16:creationId xmlns:a16="http://schemas.microsoft.com/office/drawing/2014/main" id="{0EA43654-A329-6ADC-E875-6109C2D55961}"/>
                  </a:ext>
                </a:extLst>
              </p:cNvPr>
              <p:cNvSpPr>
                <a:spLocks noChangeShapeType="1"/>
              </p:cNvSpPr>
              <p:nvPr/>
            </p:nvSpPr>
            <p:spPr bwMode="auto">
              <a:xfrm flipV="1">
                <a:off x="695" y="2927"/>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16" name="Line 19">
              <a:extLst>
                <a:ext uri="{FF2B5EF4-FFF2-40B4-BE49-F238E27FC236}">
                  <a16:creationId xmlns:a16="http://schemas.microsoft.com/office/drawing/2014/main" id="{97AE83EC-C681-A8C3-A245-29C13CBBEFD8}"/>
                </a:ext>
              </a:extLst>
            </p:cNvPr>
            <p:cNvSpPr>
              <a:spLocks noChangeShapeType="1"/>
            </p:cNvSpPr>
            <p:nvPr/>
          </p:nvSpPr>
          <p:spPr bwMode="auto">
            <a:xfrm>
              <a:off x="2708" y="3271"/>
              <a:ext cx="0" cy="3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17" name="Line 20">
              <a:extLst>
                <a:ext uri="{FF2B5EF4-FFF2-40B4-BE49-F238E27FC236}">
                  <a16:creationId xmlns:a16="http://schemas.microsoft.com/office/drawing/2014/main" id="{A2CAD144-6D91-1308-5A45-856F8479B30F}"/>
                </a:ext>
              </a:extLst>
            </p:cNvPr>
            <p:cNvSpPr>
              <a:spLocks noChangeShapeType="1"/>
            </p:cNvSpPr>
            <p:nvPr/>
          </p:nvSpPr>
          <p:spPr bwMode="auto">
            <a:xfrm>
              <a:off x="2709" y="3848"/>
              <a:ext cx="0" cy="3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18" name="Line 21">
              <a:extLst>
                <a:ext uri="{FF2B5EF4-FFF2-40B4-BE49-F238E27FC236}">
                  <a16:creationId xmlns:a16="http://schemas.microsoft.com/office/drawing/2014/main" id="{5F22372B-7488-3E1B-9A2A-44A622E962C1}"/>
                </a:ext>
              </a:extLst>
            </p:cNvPr>
            <p:cNvSpPr>
              <a:spLocks noChangeShapeType="1"/>
            </p:cNvSpPr>
            <p:nvPr/>
          </p:nvSpPr>
          <p:spPr bwMode="auto">
            <a:xfrm>
              <a:off x="2699" y="3271"/>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19" name="Line 22">
              <a:extLst>
                <a:ext uri="{FF2B5EF4-FFF2-40B4-BE49-F238E27FC236}">
                  <a16:creationId xmlns:a16="http://schemas.microsoft.com/office/drawing/2014/main" id="{12C39FC4-AEA9-EA4C-AEFA-1908A62D8B0D}"/>
                </a:ext>
              </a:extLst>
            </p:cNvPr>
            <p:cNvSpPr>
              <a:spLocks noChangeShapeType="1"/>
            </p:cNvSpPr>
            <p:nvPr/>
          </p:nvSpPr>
          <p:spPr bwMode="auto">
            <a:xfrm>
              <a:off x="3519" y="3272"/>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20" name="Line 23">
              <a:extLst>
                <a:ext uri="{FF2B5EF4-FFF2-40B4-BE49-F238E27FC236}">
                  <a16:creationId xmlns:a16="http://schemas.microsoft.com/office/drawing/2014/main" id="{4A9FE457-75E4-676E-47DC-0D1DE962DDF2}"/>
                </a:ext>
              </a:extLst>
            </p:cNvPr>
            <p:cNvSpPr>
              <a:spLocks noChangeShapeType="1"/>
            </p:cNvSpPr>
            <p:nvPr/>
          </p:nvSpPr>
          <p:spPr bwMode="auto">
            <a:xfrm>
              <a:off x="3835" y="3282"/>
              <a:ext cx="0" cy="3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21" name="Line 24">
              <a:extLst>
                <a:ext uri="{FF2B5EF4-FFF2-40B4-BE49-F238E27FC236}">
                  <a16:creationId xmlns:a16="http://schemas.microsoft.com/office/drawing/2014/main" id="{89B0B6D7-8F89-A201-BD02-E6ECBF190BD9}"/>
                </a:ext>
              </a:extLst>
            </p:cNvPr>
            <p:cNvSpPr>
              <a:spLocks noChangeShapeType="1"/>
            </p:cNvSpPr>
            <p:nvPr/>
          </p:nvSpPr>
          <p:spPr bwMode="auto">
            <a:xfrm>
              <a:off x="3835" y="3885"/>
              <a:ext cx="0" cy="35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22" name="Line 25">
              <a:extLst>
                <a:ext uri="{FF2B5EF4-FFF2-40B4-BE49-F238E27FC236}">
                  <a16:creationId xmlns:a16="http://schemas.microsoft.com/office/drawing/2014/main" id="{E456B3B9-56AA-872A-4505-5EA52227A598}"/>
                </a:ext>
              </a:extLst>
            </p:cNvPr>
            <p:cNvSpPr>
              <a:spLocks noChangeShapeType="1"/>
            </p:cNvSpPr>
            <p:nvPr/>
          </p:nvSpPr>
          <p:spPr bwMode="auto">
            <a:xfrm flipV="1">
              <a:off x="2709" y="4244"/>
              <a:ext cx="113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23" name="Line 26">
              <a:extLst>
                <a:ext uri="{FF2B5EF4-FFF2-40B4-BE49-F238E27FC236}">
                  <a16:creationId xmlns:a16="http://schemas.microsoft.com/office/drawing/2014/main" id="{7CB0FB9E-7427-465E-F857-4EF84DA46120}"/>
                </a:ext>
              </a:extLst>
            </p:cNvPr>
            <p:cNvSpPr>
              <a:spLocks noChangeShapeType="1"/>
            </p:cNvSpPr>
            <p:nvPr/>
          </p:nvSpPr>
          <p:spPr bwMode="auto">
            <a:xfrm>
              <a:off x="3005" y="3424"/>
              <a:ext cx="477" cy="0"/>
            </a:xfrm>
            <a:prstGeom prst="line">
              <a:avLst/>
            </a:prstGeom>
            <a:noFill/>
            <a:ln w="28575">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24" name="Text Box 27">
              <a:extLst>
                <a:ext uri="{FF2B5EF4-FFF2-40B4-BE49-F238E27FC236}">
                  <a16:creationId xmlns:a16="http://schemas.microsoft.com/office/drawing/2014/main" id="{A794302D-084A-9341-CFE3-930DE5844994}"/>
                </a:ext>
              </a:extLst>
            </p:cNvPr>
            <p:cNvSpPr txBox="1">
              <a:spLocks noChangeArrowheads="1"/>
            </p:cNvSpPr>
            <p:nvPr/>
          </p:nvSpPr>
          <p:spPr bwMode="auto">
            <a:xfrm>
              <a:off x="2321" y="3559"/>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V</a:t>
              </a:r>
              <a:r>
                <a:rPr lang="en-US" altLang="zh-CN" baseline="-25000">
                  <a:latin typeface="Tahoma" panose="020B0604030504040204" pitchFamily="34" charset="0"/>
                  <a:ea typeface="Arial Unicode MS" panose="020B0604020202020204" pitchFamily="34" charset="-122"/>
                </a:rPr>
                <a:t>R</a:t>
              </a:r>
            </a:p>
          </p:txBody>
        </p:sp>
        <p:sp>
          <p:nvSpPr>
            <p:cNvPr id="15425" name="Text Box 28">
              <a:extLst>
                <a:ext uri="{FF2B5EF4-FFF2-40B4-BE49-F238E27FC236}">
                  <a16:creationId xmlns:a16="http://schemas.microsoft.com/office/drawing/2014/main" id="{DCB1E4AC-7F38-F879-A54C-3ECC421CB310}"/>
                </a:ext>
              </a:extLst>
            </p:cNvPr>
            <p:cNvSpPr txBox="1">
              <a:spLocks noChangeArrowheads="1"/>
            </p:cNvSpPr>
            <p:nvPr/>
          </p:nvSpPr>
          <p:spPr bwMode="auto">
            <a:xfrm>
              <a:off x="3429" y="3650"/>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R</a:t>
              </a:r>
              <a:r>
                <a:rPr lang="en-US" altLang="zh-CN" baseline="-25000">
                  <a:latin typeface="Tahoma" panose="020B0604030504040204" pitchFamily="34" charset="0"/>
                  <a:ea typeface="Arial Unicode MS" panose="020B0604020202020204" pitchFamily="34" charset="-122"/>
                </a:rPr>
                <a:t>L</a:t>
              </a:r>
            </a:p>
          </p:txBody>
        </p:sp>
        <p:sp>
          <p:nvSpPr>
            <p:cNvPr id="15426" name="Text Box 29">
              <a:extLst>
                <a:ext uri="{FF2B5EF4-FFF2-40B4-BE49-F238E27FC236}">
                  <a16:creationId xmlns:a16="http://schemas.microsoft.com/office/drawing/2014/main" id="{4D349970-5E3D-7843-E697-C025E75CBDB6}"/>
                </a:ext>
              </a:extLst>
            </p:cNvPr>
            <p:cNvSpPr txBox="1">
              <a:spLocks noChangeArrowheads="1"/>
            </p:cNvSpPr>
            <p:nvPr/>
          </p:nvSpPr>
          <p:spPr bwMode="auto">
            <a:xfrm>
              <a:off x="3123" y="3389"/>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I</a:t>
              </a:r>
              <a:r>
                <a:rPr lang="en-US" altLang="zh-CN" baseline="-25000">
                  <a:latin typeface="Tahoma" panose="020B0604030504040204" pitchFamily="34" charset="0"/>
                  <a:ea typeface="Arial Unicode MS" panose="020B0604020202020204" pitchFamily="34" charset="-122"/>
                </a:rPr>
                <a:t>S</a:t>
              </a:r>
            </a:p>
          </p:txBody>
        </p:sp>
        <p:sp>
          <p:nvSpPr>
            <p:cNvPr id="15427" name="Rectangle 30">
              <a:extLst>
                <a:ext uri="{FF2B5EF4-FFF2-40B4-BE49-F238E27FC236}">
                  <a16:creationId xmlns:a16="http://schemas.microsoft.com/office/drawing/2014/main" id="{1A33C945-0F19-466D-6EBE-8C93294B1A96}"/>
                </a:ext>
              </a:extLst>
            </p:cNvPr>
            <p:cNvSpPr>
              <a:spLocks noChangeArrowheads="1"/>
            </p:cNvSpPr>
            <p:nvPr/>
          </p:nvSpPr>
          <p:spPr bwMode="auto">
            <a:xfrm>
              <a:off x="5634" y="3618"/>
              <a:ext cx="126" cy="27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nvGrpSpPr>
            <p:cNvPr id="15428" name="Group 31">
              <a:extLst>
                <a:ext uri="{FF2B5EF4-FFF2-40B4-BE49-F238E27FC236}">
                  <a16:creationId xmlns:a16="http://schemas.microsoft.com/office/drawing/2014/main" id="{3750A9DC-A335-2B96-F7E5-1D410AB12240}"/>
                </a:ext>
              </a:extLst>
            </p:cNvPr>
            <p:cNvGrpSpPr>
              <a:grpSpLocks/>
            </p:cNvGrpSpPr>
            <p:nvPr/>
          </p:nvGrpSpPr>
          <p:grpSpPr bwMode="auto">
            <a:xfrm rot="10800000">
              <a:off x="4437" y="3681"/>
              <a:ext cx="271" cy="182"/>
              <a:chOff x="621" y="2745"/>
              <a:chExt cx="271" cy="182"/>
            </a:xfrm>
          </p:grpSpPr>
          <p:sp>
            <p:nvSpPr>
              <p:cNvPr id="15445" name="Line 32">
                <a:extLst>
                  <a:ext uri="{FF2B5EF4-FFF2-40B4-BE49-F238E27FC236}">
                    <a16:creationId xmlns:a16="http://schemas.microsoft.com/office/drawing/2014/main" id="{EAC2D104-6142-6135-EEF3-E59662B76E18}"/>
                  </a:ext>
                </a:extLst>
              </p:cNvPr>
              <p:cNvSpPr>
                <a:spLocks noChangeShapeType="1"/>
              </p:cNvSpPr>
              <p:nvPr/>
            </p:nvSpPr>
            <p:spPr bwMode="auto">
              <a:xfrm>
                <a:off x="621" y="2745"/>
                <a:ext cx="27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46" name="Line 33">
                <a:extLst>
                  <a:ext uri="{FF2B5EF4-FFF2-40B4-BE49-F238E27FC236}">
                    <a16:creationId xmlns:a16="http://schemas.microsoft.com/office/drawing/2014/main" id="{BEDE0B0E-002C-7B88-EFC4-864A5B5F399D}"/>
                  </a:ext>
                </a:extLst>
              </p:cNvPr>
              <p:cNvSpPr>
                <a:spLocks noChangeShapeType="1"/>
              </p:cNvSpPr>
              <p:nvPr/>
            </p:nvSpPr>
            <p:spPr bwMode="auto">
              <a:xfrm>
                <a:off x="622" y="2872"/>
                <a:ext cx="27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47" name="Line 34">
                <a:extLst>
                  <a:ext uri="{FF2B5EF4-FFF2-40B4-BE49-F238E27FC236}">
                    <a16:creationId xmlns:a16="http://schemas.microsoft.com/office/drawing/2014/main" id="{3D0E0E3D-96CA-144B-1212-B90A2740A3FC}"/>
                  </a:ext>
                </a:extLst>
              </p:cNvPr>
              <p:cNvSpPr>
                <a:spLocks noChangeShapeType="1"/>
              </p:cNvSpPr>
              <p:nvPr/>
            </p:nvSpPr>
            <p:spPr bwMode="auto">
              <a:xfrm flipV="1">
                <a:off x="694" y="2809"/>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48" name="Line 35">
                <a:extLst>
                  <a:ext uri="{FF2B5EF4-FFF2-40B4-BE49-F238E27FC236}">
                    <a16:creationId xmlns:a16="http://schemas.microsoft.com/office/drawing/2014/main" id="{36E21768-3925-6727-FD0B-D469F02C93D9}"/>
                  </a:ext>
                </a:extLst>
              </p:cNvPr>
              <p:cNvSpPr>
                <a:spLocks noChangeShapeType="1"/>
              </p:cNvSpPr>
              <p:nvPr/>
            </p:nvSpPr>
            <p:spPr bwMode="auto">
              <a:xfrm flipV="1">
                <a:off x="695" y="2927"/>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29" name="Line 36">
              <a:extLst>
                <a:ext uri="{FF2B5EF4-FFF2-40B4-BE49-F238E27FC236}">
                  <a16:creationId xmlns:a16="http://schemas.microsoft.com/office/drawing/2014/main" id="{13CBF183-81F5-26B9-903B-DB3E2EEBA0B5}"/>
                </a:ext>
              </a:extLst>
            </p:cNvPr>
            <p:cNvSpPr>
              <a:spLocks noChangeShapeType="1"/>
            </p:cNvSpPr>
            <p:nvPr/>
          </p:nvSpPr>
          <p:spPr bwMode="auto">
            <a:xfrm>
              <a:off x="4572" y="3285"/>
              <a:ext cx="0" cy="3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0" name="Line 37">
              <a:extLst>
                <a:ext uri="{FF2B5EF4-FFF2-40B4-BE49-F238E27FC236}">
                  <a16:creationId xmlns:a16="http://schemas.microsoft.com/office/drawing/2014/main" id="{0056D4C5-C4B4-0F4A-2EB6-F5402835EE1E}"/>
                </a:ext>
              </a:extLst>
            </p:cNvPr>
            <p:cNvSpPr>
              <a:spLocks noChangeShapeType="1"/>
            </p:cNvSpPr>
            <p:nvPr/>
          </p:nvSpPr>
          <p:spPr bwMode="auto">
            <a:xfrm>
              <a:off x="4573" y="3862"/>
              <a:ext cx="0" cy="3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1" name="Line 38">
              <a:extLst>
                <a:ext uri="{FF2B5EF4-FFF2-40B4-BE49-F238E27FC236}">
                  <a16:creationId xmlns:a16="http://schemas.microsoft.com/office/drawing/2014/main" id="{82775C0D-AA47-8919-2016-E618951AD154}"/>
                </a:ext>
              </a:extLst>
            </p:cNvPr>
            <p:cNvSpPr>
              <a:spLocks noChangeShapeType="1"/>
            </p:cNvSpPr>
            <p:nvPr/>
          </p:nvSpPr>
          <p:spPr bwMode="auto">
            <a:xfrm>
              <a:off x="4563" y="3285"/>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2" name="Line 39">
              <a:extLst>
                <a:ext uri="{FF2B5EF4-FFF2-40B4-BE49-F238E27FC236}">
                  <a16:creationId xmlns:a16="http://schemas.microsoft.com/office/drawing/2014/main" id="{8A11C102-BD3B-FAAD-7A0D-19F63B24281D}"/>
                </a:ext>
              </a:extLst>
            </p:cNvPr>
            <p:cNvSpPr>
              <a:spLocks noChangeShapeType="1"/>
            </p:cNvSpPr>
            <p:nvPr/>
          </p:nvSpPr>
          <p:spPr bwMode="auto">
            <a:xfrm>
              <a:off x="5383" y="3286"/>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3" name="Line 40">
              <a:extLst>
                <a:ext uri="{FF2B5EF4-FFF2-40B4-BE49-F238E27FC236}">
                  <a16:creationId xmlns:a16="http://schemas.microsoft.com/office/drawing/2014/main" id="{EB6E1435-A6E3-F849-EEBD-E695C117F778}"/>
                </a:ext>
              </a:extLst>
            </p:cNvPr>
            <p:cNvSpPr>
              <a:spLocks noChangeShapeType="1"/>
            </p:cNvSpPr>
            <p:nvPr/>
          </p:nvSpPr>
          <p:spPr bwMode="auto">
            <a:xfrm>
              <a:off x="5699" y="3296"/>
              <a:ext cx="0" cy="3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4" name="Line 41">
              <a:extLst>
                <a:ext uri="{FF2B5EF4-FFF2-40B4-BE49-F238E27FC236}">
                  <a16:creationId xmlns:a16="http://schemas.microsoft.com/office/drawing/2014/main" id="{617EDECA-03FF-BDF8-B155-04115C4CF605}"/>
                </a:ext>
              </a:extLst>
            </p:cNvPr>
            <p:cNvSpPr>
              <a:spLocks noChangeShapeType="1"/>
            </p:cNvSpPr>
            <p:nvPr/>
          </p:nvSpPr>
          <p:spPr bwMode="auto">
            <a:xfrm>
              <a:off x="5699" y="3899"/>
              <a:ext cx="0" cy="35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5" name="Line 42">
              <a:extLst>
                <a:ext uri="{FF2B5EF4-FFF2-40B4-BE49-F238E27FC236}">
                  <a16:creationId xmlns:a16="http://schemas.microsoft.com/office/drawing/2014/main" id="{9A91B9B9-8599-02E7-F395-C55CA52627DC}"/>
                </a:ext>
              </a:extLst>
            </p:cNvPr>
            <p:cNvSpPr>
              <a:spLocks noChangeShapeType="1"/>
            </p:cNvSpPr>
            <p:nvPr/>
          </p:nvSpPr>
          <p:spPr bwMode="auto">
            <a:xfrm flipV="1">
              <a:off x="4573" y="4258"/>
              <a:ext cx="113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6" name="Line 43">
              <a:extLst>
                <a:ext uri="{FF2B5EF4-FFF2-40B4-BE49-F238E27FC236}">
                  <a16:creationId xmlns:a16="http://schemas.microsoft.com/office/drawing/2014/main" id="{E6D04809-C1E9-D346-E610-34739B00A209}"/>
                </a:ext>
              </a:extLst>
            </p:cNvPr>
            <p:cNvSpPr>
              <a:spLocks noChangeShapeType="1"/>
            </p:cNvSpPr>
            <p:nvPr/>
          </p:nvSpPr>
          <p:spPr bwMode="auto">
            <a:xfrm flipV="1">
              <a:off x="4895" y="3167"/>
              <a:ext cx="459" cy="1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7" name="Oval 44">
              <a:extLst>
                <a:ext uri="{FF2B5EF4-FFF2-40B4-BE49-F238E27FC236}">
                  <a16:creationId xmlns:a16="http://schemas.microsoft.com/office/drawing/2014/main" id="{6A99B915-C7D3-0D3B-68F0-B1D7B640CD93}"/>
                </a:ext>
              </a:extLst>
            </p:cNvPr>
            <p:cNvSpPr>
              <a:spLocks noChangeArrowheads="1"/>
            </p:cNvSpPr>
            <p:nvPr/>
          </p:nvSpPr>
          <p:spPr bwMode="auto">
            <a:xfrm>
              <a:off x="4922" y="3248"/>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5438" name="Oval 45">
              <a:extLst>
                <a:ext uri="{FF2B5EF4-FFF2-40B4-BE49-F238E27FC236}">
                  <a16:creationId xmlns:a16="http://schemas.microsoft.com/office/drawing/2014/main" id="{3BA82C08-F4BA-8FD4-AAB4-6E121169A726}"/>
                </a:ext>
              </a:extLst>
            </p:cNvPr>
            <p:cNvSpPr>
              <a:spLocks noChangeArrowheads="1"/>
            </p:cNvSpPr>
            <p:nvPr/>
          </p:nvSpPr>
          <p:spPr bwMode="auto">
            <a:xfrm>
              <a:off x="5346" y="3258"/>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5439" name="Line 46">
              <a:extLst>
                <a:ext uri="{FF2B5EF4-FFF2-40B4-BE49-F238E27FC236}">
                  <a16:creationId xmlns:a16="http://schemas.microsoft.com/office/drawing/2014/main" id="{456B6FDC-1D83-B9E3-BE52-6190DE0C9D9C}"/>
                </a:ext>
              </a:extLst>
            </p:cNvPr>
            <p:cNvSpPr>
              <a:spLocks noChangeShapeType="1"/>
            </p:cNvSpPr>
            <p:nvPr/>
          </p:nvSpPr>
          <p:spPr bwMode="auto">
            <a:xfrm>
              <a:off x="4905" y="3420"/>
              <a:ext cx="477" cy="0"/>
            </a:xfrm>
            <a:prstGeom prst="line">
              <a:avLst/>
            </a:prstGeom>
            <a:noFill/>
            <a:ln w="28575">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40" name="Text Box 47">
              <a:extLst>
                <a:ext uri="{FF2B5EF4-FFF2-40B4-BE49-F238E27FC236}">
                  <a16:creationId xmlns:a16="http://schemas.microsoft.com/office/drawing/2014/main" id="{8F4479E7-AABE-1770-E38B-C5BB83302F8C}"/>
                </a:ext>
              </a:extLst>
            </p:cNvPr>
            <p:cNvSpPr txBox="1">
              <a:spLocks noChangeArrowheads="1"/>
            </p:cNvSpPr>
            <p:nvPr/>
          </p:nvSpPr>
          <p:spPr bwMode="auto">
            <a:xfrm>
              <a:off x="4221" y="3564"/>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V</a:t>
              </a:r>
              <a:r>
                <a:rPr lang="en-US" altLang="zh-CN" baseline="-25000">
                  <a:latin typeface="Tahoma" panose="020B0604030504040204" pitchFamily="34" charset="0"/>
                  <a:ea typeface="Arial Unicode MS" panose="020B0604020202020204" pitchFamily="34" charset="-122"/>
                </a:rPr>
                <a:t>R</a:t>
              </a:r>
            </a:p>
          </p:txBody>
        </p:sp>
        <p:sp>
          <p:nvSpPr>
            <p:cNvPr id="15441" name="Text Box 48">
              <a:extLst>
                <a:ext uri="{FF2B5EF4-FFF2-40B4-BE49-F238E27FC236}">
                  <a16:creationId xmlns:a16="http://schemas.microsoft.com/office/drawing/2014/main" id="{D3EF906E-3749-64F9-76AA-F23B891DD67B}"/>
                </a:ext>
              </a:extLst>
            </p:cNvPr>
            <p:cNvSpPr txBox="1">
              <a:spLocks noChangeArrowheads="1"/>
            </p:cNvSpPr>
            <p:nvPr/>
          </p:nvSpPr>
          <p:spPr bwMode="auto">
            <a:xfrm>
              <a:off x="5320" y="3583"/>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R</a:t>
              </a:r>
              <a:r>
                <a:rPr lang="en-US" altLang="zh-CN" baseline="-25000">
                  <a:latin typeface="Tahoma" panose="020B0604030504040204" pitchFamily="34" charset="0"/>
                  <a:ea typeface="Arial Unicode MS" panose="020B0604020202020204" pitchFamily="34" charset="-122"/>
                </a:rPr>
                <a:t>L</a:t>
              </a:r>
            </a:p>
          </p:txBody>
        </p:sp>
        <p:sp>
          <p:nvSpPr>
            <p:cNvPr id="15442" name="Text Box 49">
              <a:extLst>
                <a:ext uri="{FF2B5EF4-FFF2-40B4-BE49-F238E27FC236}">
                  <a16:creationId xmlns:a16="http://schemas.microsoft.com/office/drawing/2014/main" id="{DDC7903B-8053-49CC-E988-3F473CB28A93}"/>
                </a:ext>
              </a:extLst>
            </p:cNvPr>
            <p:cNvSpPr txBox="1">
              <a:spLocks noChangeArrowheads="1"/>
            </p:cNvSpPr>
            <p:nvPr/>
          </p:nvSpPr>
          <p:spPr bwMode="auto">
            <a:xfrm>
              <a:off x="5014" y="3412"/>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I</a:t>
              </a:r>
              <a:r>
                <a:rPr lang="en-US" altLang="zh-CN" baseline="-25000">
                  <a:latin typeface="Tahoma" panose="020B0604030504040204" pitchFamily="34" charset="0"/>
                  <a:ea typeface="Arial Unicode MS" panose="020B0604020202020204" pitchFamily="34" charset="-122"/>
                </a:rPr>
                <a:t>S</a:t>
              </a:r>
            </a:p>
          </p:txBody>
        </p:sp>
        <p:sp>
          <p:nvSpPr>
            <p:cNvPr id="15443" name="AutoShape 50">
              <a:extLst>
                <a:ext uri="{FF2B5EF4-FFF2-40B4-BE49-F238E27FC236}">
                  <a16:creationId xmlns:a16="http://schemas.microsoft.com/office/drawing/2014/main" id="{05E148CF-D326-5CFD-FA10-3413E149B475}"/>
                </a:ext>
              </a:extLst>
            </p:cNvPr>
            <p:cNvSpPr>
              <a:spLocks noChangeArrowheads="1"/>
            </p:cNvSpPr>
            <p:nvPr/>
          </p:nvSpPr>
          <p:spPr bwMode="auto">
            <a:xfrm>
              <a:off x="3977" y="3779"/>
              <a:ext cx="378" cy="135"/>
            </a:xfrm>
            <a:prstGeom prst="rightArrow">
              <a:avLst>
                <a:gd name="adj1" fmla="val 50000"/>
                <a:gd name="adj2" fmla="val 7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5444" name="Text Box 52">
              <a:extLst>
                <a:ext uri="{FF2B5EF4-FFF2-40B4-BE49-F238E27FC236}">
                  <a16:creationId xmlns:a16="http://schemas.microsoft.com/office/drawing/2014/main" id="{1D471A90-3F3B-777F-5AC0-5419C550F572}"/>
                </a:ext>
              </a:extLst>
            </p:cNvPr>
            <p:cNvSpPr txBox="1">
              <a:spLocks noChangeArrowheads="1"/>
            </p:cNvSpPr>
            <p:nvPr/>
          </p:nvSpPr>
          <p:spPr bwMode="auto">
            <a:xfrm>
              <a:off x="5035" y="2932"/>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K</a:t>
              </a:r>
              <a:endParaRPr lang="en-US" altLang="zh-CN" baseline="-25000">
                <a:latin typeface="Tahoma" panose="020B0604030504040204" pitchFamily="34" charset="0"/>
                <a:ea typeface="Arial Unicode MS" panose="020B0604020202020204" pitchFamily="34" charset="-122"/>
              </a:endParaRPr>
            </a:p>
          </p:txBody>
        </p:sp>
      </p:grpSp>
      <p:grpSp>
        <p:nvGrpSpPr>
          <p:cNvPr id="173156" name="Group 100">
            <a:extLst>
              <a:ext uri="{FF2B5EF4-FFF2-40B4-BE49-F238E27FC236}">
                <a16:creationId xmlns:a16="http://schemas.microsoft.com/office/drawing/2014/main" id="{C4BC7585-92F0-065D-2B9D-930D1ACD853C}"/>
              </a:ext>
            </a:extLst>
          </p:cNvPr>
          <p:cNvGrpSpPr>
            <a:grpSpLocks/>
          </p:cNvGrpSpPr>
          <p:nvPr/>
        </p:nvGrpSpPr>
        <p:grpSpPr bwMode="auto">
          <a:xfrm>
            <a:off x="3743325" y="2557463"/>
            <a:ext cx="5348288" cy="2024062"/>
            <a:chOff x="2358" y="1344"/>
            <a:chExt cx="3369" cy="1275"/>
          </a:xfrm>
        </p:grpSpPr>
        <p:sp>
          <p:nvSpPr>
            <p:cNvPr id="15370" name="Text Box 72">
              <a:extLst>
                <a:ext uri="{FF2B5EF4-FFF2-40B4-BE49-F238E27FC236}">
                  <a16:creationId xmlns:a16="http://schemas.microsoft.com/office/drawing/2014/main" id="{0A7DC1F3-0D41-E6EA-A34B-9FD94FAC3607}"/>
                </a:ext>
              </a:extLst>
            </p:cNvPr>
            <p:cNvSpPr txBox="1">
              <a:spLocks noChangeArrowheads="1"/>
            </p:cNvSpPr>
            <p:nvPr/>
          </p:nvSpPr>
          <p:spPr bwMode="auto">
            <a:xfrm>
              <a:off x="2358" y="1752"/>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V</a:t>
              </a:r>
              <a:r>
                <a:rPr lang="en-US" altLang="zh-CN" baseline="-25000">
                  <a:latin typeface="Tahoma" panose="020B0604030504040204" pitchFamily="34" charset="0"/>
                  <a:ea typeface="Arial Unicode MS" panose="020B0604020202020204" pitchFamily="34" charset="-122"/>
                </a:rPr>
                <a:t>F</a:t>
              </a:r>
            </a:p>
          </p:txBody>
        </p:sp>
        <p:grpSp>
          <p:nvGrpSpPr>
            <p:cNvPr id="15371" name="Group 54">
              <a:extLst>
                <a:ext uri="{FF2B5EF4-FFF2-40B4-BE49-F238E27FC236}">
                  <a16:creationId xmlns:a16="http://schemas.microsoft.com/office/drawing/2014/main" id="{02703917-2B00-D563-5640-C312DE6302B8}"/>
                </a:ext>
              </a:extLst>
            </p:cNvPr>
            <p:cNvGrpSpPr>
              <a:grpSpLocks/>
            </p:cNvGrpSpPr>
            <p:nvPr/>
          </p:nvGrpSpPr>
          <p:grpSpPr bwMode="auto">
            <a:xfrm>
              <a:off x="3006" y="1530"/>
              <a:ext cx="490" cy="227"/>
              <a:chOff x="1565" y="2704"/>
              <a:chExt cx="589" cy="227"/>
            </a:xfrm>
          </p:grpSpPr>
          <p:sp>
            <p:nvSpPr>
              <p:cNvPr id="15410" name="AutoShape 55">
                <a:extLst>
                  <a:ext uri="{FF2B5EF4-FFF2-40B4-BE49-F238E27FC236}">
                    <a16:creationId xmlns:a16="http://schemas.microsoft.com/office/drawing/2014/main" id="{094294D1-02C9-8C3A-1DE8-5109BDF30C34}"/>
                  </a:ext>
                </a:extLst>
              </p:cNvPr>
              <p:cNvSpPr>
                <a:spLocks noChangeArrowheads="1"/>
              </p:cNvSpPr>
              <p:nvPr/>
            </p:nvSpPr>
            <p:spPr bwMode="auto">
              <a:xfrm rot="5400000">
                <a:off x="1746" y="2705"/>
                <a:ext cx="226" cy="22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5411" name="Line 56">
                <a:extLst>
                  <a:ext uri="{FF2B5EF4-FFF2-40B4-BE49-F238E27FC236}">
                    <a16:creationId xmlns:a16="http://schemas.microsoft.com/office/drawing/2014/main" id="{99DE98BF-B755-3F38-B91C-94CE9F2F74C4}"/>
                  </a:ext>
                </a:extLst>
              </p:cNvPr>
              <p:cNvSpPr>
                <a:spLocks noChangeShapeType="1"/>
              </p:cNvSpPr>
              <p:nvPr/>
            </p:nvSpPr>
            <p:spPr bwMode="auto">
              <a:xfrm>
                <a:off x="1973" y="2704"/>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12" name="Line 57">
                <a:extLst>
                  <a:ext uri="{FF2B5EF4-FFF2-40B4-BE49-F238E27FC236}">
                    <a16:creationId xmlns:a16="http://schemas.microsoft.com/office/drawing/2014/main" id="{EF90B4C8-603B-C29A-5D8B-DB60F63FC700}"/>
                  </a:ext>
                </a:extLst>
              </p:cNvPr>
              <p:cNvSpPr>
                <a:spLocks noChangeShapeType="1"/>
              </p:cNvSpPr>
              <p:nvPr/>
            </p:nvSpPr>
            <p:spPr bwMode="auto">
              <a:xfrm>
                <a:off x="1565" y="2813"/>
                <a:ext cx="58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72" name="Rectangle 58">
              <a:extLst>
                <a:ext uri="{FF2B5EF4-FFF2-40B4-BE49-F238E27FC236}">
                  <a16:creationId xmlns:a16="http://schemas.microsoft.com/office/drawing/2014/main" id="{A4CCBD1A-6B49-F2AA-C5A7-2D6ED52E4894}"/>
                </a:ext>
              </a:extLst>
            </p:cNvPr>
            <p:cNvSpPr>
              <a:spLocks noChangeArrowheads="1"/>
            </p:cNvSpPr>
            <p:nvPr/>
          </p:nvSpPr>
          <p:spPr bwMode="auto">
            <a:xfrm>
              <a:off x="3737" y="1977"/>
              <a:ext cx="126" cy="27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nvGrpSpPr>
            <p:cNvPr id="15373" name="Group 59">
              <a:extLst>
                <a:ext uri="{FF2B5EF4-FFF2-40B4-BE49-F238E27FC236}">
                  <a16:creationId xmlns:a16="http://schemas.microsoft.com/office/drawing/2014/main" id="{BF56042B-4A64-AD68-3CF3-AA3C0E569E1B}"/>
                </a:ext>
              </a:extLst>
            </p:cNvPr>
            <p:cNvGrpSpPr>
              <a:grpSpLocks/>
            </p:cNvGrpSpPr>
            <p:nvPr/>
          </p:nvGrpSpPr>
          <p:grpSpPr bwMode="auto">
            <a:xfrm>
              <a:off x="2540" y="2040"/>
              <a:ext cx="271" cy="182"/>
              <a:chOff x="621" y="2745"/>
              <a:chExt cx="271" cy="182"/>
            </a:xfrm>
          </p:grpSpPr>
          <p:sp>
            <p:nvSpPr>
              <p:cNvPr id="15406" name="Line 60">
                <a:extLst>
                  <a:ext uri="{FF2B5EF4-FFF2-40B4-BE49-F238E27FC236}">
                    <a16:creationId xmlns:a16="http://schemas.microsoft.com/office/drawing/2014/main" id="{D5F4A89C-BBD6-68A2-EE81-2B147D56285C}"/>
                  </a:ext>
                </a:extLst>
              </p:cNvPr>
              <p:cNvSpPr>
                <a:spLocks noChangeShapeType="1"/>
              </p:cNvSpPr>
              <p:nvPr/>
            </p:nvSpPr>
            <p:spPr bwMode="auto">
              <a:xfrm>
                <a:off x="621" y="2745"/>
                <a:ext cx="27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7" name="Line 61">
                <a:extLst>
                  <a:ext uri="{FF2B5EF4-FFF2-40B4-BE49-F238E27FC236}">
                    <a16:creationId xmlns:a16="http://schemas.microsoft.com/office/drawing/2014/main" id="{0D850F7E-42E9-2F3C-D327-1A5C8FC080F4}"/>
                  </a:ext>
                </a:extLst>
              </p:cNvPr>
              <p:cNvSpPr>
                <a:spLocks noChangeShapeType="1"/>
              </p:cNvSpPr>
              <p:nvPr/>
            </p:nvSpPr>
            <p:spPr bwMode="auto">
              <a:xfrm>
                <a:off x="622" y="2872"/>
                <a:ext cx="27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8" name="Line 62">
                <a:extLst>
                  <a:ext uri="{FF2B5EF4-FFF2-40B4-BE49-F238E27FC236}">
                    <a16:creationId xmlns:a16="http://schemas.microsoft.com/office/drawing/2014/main" id="{942825E5-CBF8-92A0-C393-EFF00106FFAA}"/>
                  </a:ext>
                </a:extLst>
              </p:cNvPr>
              <p:cNvSpPr>
                <a:spLocks noChangeShapeType="1"/>
              </p:cNvSpPr>
              <p:nvPr/>
            </p:nvSpPr>
            <p:spPr bwMode="auto">
              <a:xfrm flipV="1">
                <a:off x="694" y="2809"/>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9" name="Line 63">
                <a:extLst>
                  <a:ext uri="{FF2B5EF4-FFF2-40B4-BE49-F238E27FC236}">
                    <a16:creationId xmlns:a16="http://schemas.microsoft.com/office/drawing/2014/main" id="{E1BDA1F1-C852-E34E-929A-666E9B827E1C}"/>
                  </a:ext>
                </a:extLst>
              </p:cNvPr>
              <p:cNvSpPr>
                <a:spLocks noChangeShapeType="1"/>
              </p:cNvSpPr>
              <p:nvPr/>
            </p:nvSpPr>
            <p:spPr bwMode="auto">
              <a:xfrm flipV="1">
                <a:off x="695" y="2927"/>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74" name="Line 64">
              <a:extLst>
                <a:ext uri="{FF2B5EF4-FFF2-40B4-BE49-F238E27FC236}">
                  <a16:creationId xmlns:a16="http://schemas.microsoft.com/office/drawing/2014/main" id="{39DE254B-D093-8E42-5F70-EE6C31551D63}"/>
                </a:ext>
              </a:extLst>
            </p:cNvPr>
            <p:cNvSpPr>
              <a:spLocks noChangeShapeType="1"/>
            </p:cNvSpPr>
            <p:nvPr/>
          </p:nvSpPr>
          <p:spPr bwMode="auto">
            <a:xfrm>
              <a:off x="2675" y="1644"/>
              <a:ext cx="0" cy="3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 name="Line 65">
              <a:extLst>
                <a:ext uri="{FF2B5EF4-FFF2-40B4-BE49-F238E27FC236}">
                  <a16:creationId xmlns:a16="http://schemas.microsoft.com/office/drawing/2014/main" id="{F0CA6A64-6DEE-CF04-4574-B8B737B1E556}"/>
                </a:ext>
              </a:extLst>
            </p:cNvPr>
            <p:cNvSpPr>
              <a:spLocks noChangeShapeType="1"/>
            </p:cNvSpPr>
            <p:nvPr/>
          </p:nvSpPr>
          <p:spPr bwMode="auto">
            <a:xfrm>
              <a:off x="2676" y="2221"/>
              <a:ext cx="0" cy="3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6" name="Line 66">
              <a:extLst>
                <a:ext uri="{FF2B5EF4-FFF2-40B4-BE49-F238E27FC236}">
                  <a16:creationId xmlns:a16="http://schemas.microsoft.com/office/drawing/2014/main" id="{BA69DED9-CB87-096C-B00A-BFDAA222FF35}"/>
                </a:ext>
              </a:extLst>
            </p:cNvPr>
            <p:cNvSpPr>
              <a:spLocks noChangeShapeType="1"/>
            </p:cNvSpPr>
            <p:nvPr/>
          </p:nvSpPr>
          <p:spPr bwMode="auto">
            <a:xfrm>
              <a:off x="2666" y="1644"/>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7" name="Line 67">
              <a:extLst>
                <a:ext uri="{FF2B5EF4-FFF2-40B4-BE49-F238E27FC236}">
                  <a16:creationId xmlns:a16="http://schemas.microsoft.com/office/drawing/2014/main" id="{7D7492A6-8DA0-FA1E-167C-7752F76124FB}"/>
                </a:ext>
              </a:extLst>
            </p:cNvPr>
            <p:cNvSpPr>
              <a:spLocks noChangeShapeType="1"/>
            </p:cNvSpPr>
            <p:nvPr/>
          </p:nvSpPr>
          <p:spPr bwMode="auto">
            <a:xfrm>
              <a:off x="3482" y="1643"/>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8" name="Line 68">
              <a:extLst>
                <a:ext uri="{FF2B5EF4-FFF2-40B4-BE49-F238E27FC236}">
                  <a16:creationId xmlns:a16="http://schemas.microsoft.com/office/drawing/2014/main" id="{D6F2A0B1-9534-268E-7AE9-9F7508F6DFE2}"/>
                </a:ext>
              </a:extLst>
            </p:cNvPr>
            <p:cNvSpPr>
              <a:spLocks noChangeShapeType="1"/>
            </p:cNvSpPr>
            <p:nvPr/>
          </p:nvSpPr>
          <p:spPr bwMode="auto">
            <a:xfrm>
              <a:off x="3802" y="1655"/>
              <a:ext cx="0" cy="3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9" name="Line 69">
              <a:extLst>
                <a:ext uri="{FF2B5EF4-FFF2-40B4-BE49-F238E27FC236}">
                  <a16:creationId xmlns:a16="http://schemas.microsoft.com/office/drawing/2014/main" id="{9C1C6E79-037E-1CC9-027C-B515164F3A50}"/>
                </a:ext>
              </a:extLst>
            </p:cNvPr>
            <p:cNvSpPr>
              <a:spLocks noChangeShapeType="1"/>
            </p:cNvSpPr>
            <p:nvPr/>
          </p:nvSpPr>
          <p:spPr bwMode="auto">
            <a:xfrm>
              <a:off x="3802" y="2258"/>
              <a:ext cx="0" cy="35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0" name="Line 70">
              <a:extLst>
                <a:ext uri="{FF2B5EF4-FFF2-40B4-BE49-F238E27FC236}">
                  <a16:creationId xmlns:a16="http://schemas.microsoft.com/office/drawing/2014/main" id="{2F8E7A79-19A9-009E-7A2E-1C1534748612}"/>
                </a:ext>
              </a:extLst>
            </p:cNvPr>
            <p:cNvSpPr>
              <a:spLocks noChangeShapeType="1"/>
            </p:cNvSpPr>
            <p:nvPr/>
          </p:nvSpPr>
          <p:spPr bwMode="auto">
            <a:xfrm flipV="1">
              <a:off x="2676" y="2617"/>
              <a:ext cx="113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1" name="Line 71">
              <a:extLst>
                <a:ext uri="{FF2B5EF4-FFF2-40B4-BE49-F238E27FC236}">
                  <a16:creationId xmlns:a16="http://schemas.microsoft.com/office/drawing/2014/main" id="{24EAF6F8-DC64-C208-57DB-112ED2509D18}"/>
                </a:ext>
              </a:extLst>
            </p:cNvPr>
            <p:cNvSpPr>
              <a:spLocks noChangeShapeType="1"/>
            </p:cNvSpPr>
            <p:nvPr/>
          </p:nvSpPr>
          <p:spPr bwMode="auto">
            <a:xfrm>
              <a:off x="2972" y="1797"/>
              <a:ext cx="477"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2" name="Text Box 73">
              <a:extLst>
                <a:ext uri="{FF2B5EF4-FFF2-40B4-BE49-F238E27FC236}">
                  <a16:creationId xmlns:a16="http://schemas.microsoft.com/office/drawing/2014/main" id="{42612E43-F84F-00A5-B3B5-30475636B35D}"/>
                </a:ext>
              </a:extLst>
            </p:cNvPr>
            <p:cNvSpPr txBox="1">
              <a:spLocks noChangeArrowheads="1"/>
            </p:cNvSpPr>
            <p:nvPr/>
          </p:nvSpPr>
          <p:spPr bwMode="auto">
            <a:xfrm>
              <a:off x="3396" y="2023"/>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R</a:t>
              </a:r>
              <a:r>
                <a:rPr lang="en-US" altLang="zh-CN" baseline="-25000">
                  <a:latin typeface="Tahoma" panose="020B0604030504040204" pitchFamily="34" charset="0"/>
                  <a:ea typeface="Arial Unicode MS" panose="020B0604020202020204" pitchFamily="34" charset="-122"/>
                </a:rPr>
                <a:t>L</a:t>
              </a:r>
            </a:p>
          </p:txBody>
        </p:sp>
        <p:sp>
          <p:nvSpPr>
            <p:cNvPr id="15383" name="Text Box 74">
              <a:extLst>
                <a:ext uri="{FF2B5EF4-FFF2-40B4-BE49-F238E27FC236}">
                  <a16:creationId xmlns:a16="http://schemas.microsoft.com/office/drawing/2014/main" id="{0563E190-FBC9-B262-335C-5B32C6A5B1EC}"/>
                </a:ext>
              </a:extLst>
            </p:cNvPr>
            <p:cNvSpPr txBox="1">
              <a:spLocks noChangeArrowheads="1"/>
            </p:cNvSpPr>
            <p:nvPr/>
          </p:nvSpPr>
          <p:spPr bwMode="auto">
            <a:xfrm>
              <a:off x="3090" y="1762"/>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I</a:t>
              </a:r>
              <a:r>
                <a:rPr lang="en-US" altLang="zh-CN" baseline="-25000">
                  <a:latin typeface="Tahoma" panose="020B0604030504040204" pitchFamily="34" charset="0"/>
                  <a:ea typeface="Arial Unicode MS" panose="020B0604020202020204" pitchFamily="34" charset="-122"/>
                </a:rPr>
                <a:t>F</a:t>
              </a:r>
            </a:p>
          </p:txBody>
        </p:sp>
        <p:sp>
          <p:nvSpPr>
            <p:cNvPr id="15384" name="Rectangle 75">
              <a:extLst>
                <a:ext uri="{FF2B5EF4-FFF2-40B4-BE49-F238E27FC236}">
                  <a16:creationId xmlns:a16="http://schemas.microsoft.com/office/drawing/2014/main" id="{ECDD100C-0F31-8461-63DD-C273D39299BC}"/>
                </a:ext>
              </a:extLst>
            </p:cNvPr>
            <p:cNvSpPr>
              <a:spLocks noChangeArrowheads="1"/>
            </p:cNvSpPr>
            <p:nvPr/>
          </p:nvSpPr>
          <p:spPr bwMode="auto">
            <a:xfrm>
              <a:off x="5601" y="1979"/>
              <a:ext cx="126" cy="27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grpSp>
          <p:nvGrpSpPr>
            <p:cNvPr id="15385" name="Group 76">
              <a:extLst>
                <a:ext uri="{FF2B5EF4-FFF2-40B4-BE49-F238E27FC236}">
                  <a16:creationId xmlns:a16="http://schemas.microsoft.com/office/drawing/2014/main" id="{C893BE80-20F5-FAEF-2AE4-9E052F361514}"/>
                </a:ext>
              </a:extLst>
            </p:cNvPr>
            <p:cNvGrpSpPr>
              <a:grpSpLocks/>
            </p:cNvGrpSpPr>
            <p:nvPr/>
          </p:nvGrpSpPr>
          <p:grpSpPr bwMode="auto">
            <a:xfrm>
              <a:off x="4404" y="2042"/>
              <a:ext cx="271" cy="182"/>
              <a:chOff x="621" y="2745"/>
              <a:chExt cx="271" cy="182"/>
            </a:xfrm>
          </p:grpSpPr>
          <p:sp>
            <p:nvSpPr>
              <p:cNvPr id="15402" name="Line 77">
                <a:extLst>
                  <a:ext uri="{FF2B5EF4-FFF2-40B4-BE49-F238E27FC236}">
                    <a16:creationId xmlns:a16="http://schemas.microsoft.com/office/drawing/2014/main" id="{6F48FA42-89F6-F3EF-67FF-92100BDBA738}"/>
                  </a:ext>
                </a:extLst>
              </p:cNvPr>
              <p:cNvSpPr>
                <a:spLocks noChangeShapeType="1"/>
              </p:cNvSpPr>
              <p:nvPr/>
            </p:nvSpPr>
            <p:spPr bwMode="auto">
              <a:xfrm>
                <a:off x="621" y="2745"/>
                <a:ext cx="27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3" name="Line 78">
                <a:extLst>
                  <a:ext uri="{FF2B5EF4-FFF2-40B4-BE49-F238E27FC236}">
                    <a16:creationId xmlns:a16="http://schemas.microsoft.com/office/drawing/2014/main" id="{3C402A93-B6AE-FF6F-7313-BBFAE5E0A65D}"/>
                  </a:ext>
                </a:extLst>
              </p:cNvPr>
              <p:cNvSpPr>
                <a:spLocks noChangeShapeType="1"/>
              </p:cNvSpPr>
              <p:nvPr/>
            </p:nvSpPr>
            <p:spPr bwMode="auto">
              <a:xfrm>
                <a:off x="622" y="2872"/>
                <a:ext cx="27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4" name="Line 79">
                <a:extLst>
                  <a:ext uri="{FF2B5EF4-FFF2-40B4-BE49-F238E27FC236}">
                    <a16:creationId xmlns:a16="http://schemas.microsoft.com/office/drawing/2014/main" id="{5E0248A6-F554-27E8-17FF-948FE402FA25}"/>
                  </a:ext>
                </a:extLst>
              </p:cNvPr>
              <p:cNvSpPr>
                <a:spLocks noChangeShapeType="1"/>
              </p:cNvSpPr>
              <p:nvPr/>
            </p:nvSpPr>
            <p:spPr bwMode="auto">
              <a:xfrm flipV="1">
                <a:off x="694" y="2809"/>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5" name="Line 80">
                <a:extLst>
                  <a:ext uri="{FF2B5EF4-FFF2-40B4-BE49-F238E27FC236}">
                    <a16:creationId xmlns:a16="http://schemas.microsoft.com/office/drawing/2014/main" id="{3058AA71-1FA8-9AA8-A18E-8357D3A8615E}"/>
                  </a:ext>
                </a:extLst>
              </p:cNvPr>
              <p:cNvSpPr>
                <a:spLocks noChangeShapeType="1"/>
              </p:cNvSpPr>
              <p:nvPr/>
            </p:nvSpPr>
            <p:spPr bwMode="auto">
              <a:xfrm flipV="1">
                <a:off x="695" y="2927"/>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86" name="Line 81">
              <a:extLst>
                <a:ext uri="{FF2B5EF4-FFF2-40B4-BE49-F238E27FC236}">
                  <a16:creationId xmlns:a16="http://schemas.microsoft.com/office/drawing/2014/main" id="{69C37595-6C1C-A046-6E0B-105DE174ECF1}"/>
                </a:ext>
              </a:extLst>
            </p:cNvPr>
            <p:cNvSpPr>
              <a:spLocks noChangeShapeType="1"/>
            </p:cNvSpPr>
            <p:nvPr/>
          </p:nvSpPr>
          <p:spPr bwMode="auto">
            <a:xfrm>
              <a:off x="4539" y="1646"/>
              <a:ext cx="0" cy="3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7" name="Line 82">
              <a:extLst>
                <a:ext uri="{FF2B5EF4-FFF2-40B4-BE49-F238E27FC236}">
                  <a16:creationId xmlns:a16="http://schemas.microsoft.com/office/drawing/2014/main" id="{4536D757-F848-2B03-FE53-9AA786CE895D}"/>
                </a:ext>
              </a:extLst>
            </p:cNvPr>
            <p:cNvSpPr>
              <a:spLocks noChangeShapeType="1"/>
            </p:cNvSpPr>
            <p:nvPr/>
          </p:nvSpPr>
          <p:spPr bwMode="auto">
            <a:xfrm>
              <a:off x="4540" y="2223"/>
              <a:ext cx="0" cy="3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8" name="Line 83">
              <a:extLst>
                <a:ext uri="{FF2B5EF4-FFF2-40B4-BE49-F238E27FC236}">
                  <a16:creationId xmlns:a16="http://schemas.microsoft.com/office/drawing/2014/main" id="{8D7AC1AC-07F5-7F84-85EE-685EF522CC17}"/>
                </a:ext>
              </a:extLst>
            </p:cNvPr>
            <p:cNvSpPr>
              <a:spLocks noChangeShapeType="1"/>
            </p:cNvSpPr>
            <p:nvPr/>
          </p:nvSpPr>
          <p:spPr bwMode="auto">
            <a:xfrm>
              <a:off x="4530" y="1646"/>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9" name="Line 84">
              <a:extLst>
                <a:ext uri="{FF2B5EF4-FFF2-40B4-BE49-F238E27FC236}">
                  <a16:creationId xmlns:a16="http://schemas.microsoft.com/office/drawing/2014/main" id="{825A61FC-7D82-C652-88F2-317DA2752D4E}"/>
                </a:ext>
              </a:extLst>
            </p:cNvPr>
            <p:cNvSpPr>
              <a:spLocks noChangeShapeType="1"/>
            </p:cNvSpPr>
            <p:nvPr/>
          </p:nvSpPr>
          <p:spPr bwMode="auto">
            <a:xfrm>
              <a:off x="5350" y="1647"/>
              <a:ext cx="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0" name="Line 85">
              <a:extLst>
                <a:ext uri="{FF2B5EF4-FFF2-40B4-BE49-F238E27FC236}">
                  <a16:creationId xmlns:a16="http://schemas.microsoft.com/office/drawing/2014/main" id="{98E3587E-39EB-0CE9-FEA2-270E6BCE42A5}"/>
                </a:ext>
              </a:extLst>
            </p:cNvPr>
            <p:cNvSpPr>
              <a:spLocks noChangeShapeType="1"/>
            </p:cNvSpPr>
            <p:nvPr/>
          </p:nvSpPr>
          <p:spPr bwMode="auto">
            <a:xfrm>
              <a:off x="5666" y="1657"/>
              <a:ext cx="0" cy="3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1" name="Line 86">
              <a:extLst>
                <a:ext uri="{FF2B5EF4-FFF2-40B4-BE49-F238E27FC236}">
                  <a16:creationId xmlns:a16="http://schemas.microsoft.com/office/drawing/2014/main" id="{00722C6D-C874-76C3-79B7-EF5DD664A9A4}"/>
                </a:ext>
              </a:extLst>
            </p:cNvPr>
            <p:cNvSpPr>
              <a:spLocks noChangeShapeType="1"/>
            </p:cNvSpPr>
            <p:nvPr/>
          </p:nvSpPr>
          <p:spPr bwMode="auto">
            <a:xfrm>
              <a:off x="5666" y="2260"/>
              <a:ext cx="0" cy="35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2" name="Line 87">
              <a:extLst>
                <a:ext uri="{FF2B5EF4-FFF2-40B4-BE49-F238E27FC236}">
                  <a16:creationId xmlns:a16="http://schemas.microsoft.com/office/drawing/2014/main" id="{9973A7A7-7206-2D8E-9CF4-B01A0BD86D51}"/>
                </a:ext>
              </a:extLst>
            </p:cNvPr>
            <p:cNvSpPr>
              <a:spLocks noChangeShapeType="1"/>
            </p:cNvSpPr>
            <p:nvPr/>
          </p:nvSpPr>
          <p:spPr bwMode="auto">
            <a:xfrm flipV="1">
              <a:off x="4540" y="2619"/>
              <a:ext cx="113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3" name="Line 88">
              <a:extLst>
                <a:ext uri="{FF2B5EF4-FFF2-40B4-BE49-F238E27FC236}">
                  <a16:creationId xmlns:a16="http://schemas.microsoft.com/office/drawing/2014/main" id="{BBCC67C2-66E1-E8B4-F4E4-7BE6DAFAEB80}"/>
                </a:ext>
              </a:extLst>
            </p:cNvPr>
            <p:cNvSpPr>
              <a:spLocks noChangeShapeType="1"/>
            </p:cNvSpPr>
            <p:nvPr/>
          </p:nvSpPr>
          <p:spPr bwMode="auto">
            <a:xfrm>
              <a:off x="4862" y="1645"/>
              <a:ext cx="49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4" name="Oval 89">
              <a:extLst>
                <a:ext uri="{FF2B5EF4-FFF2-40B4-BE49-F238E27FC236}">
                  <a16:creationId xmlns:a16="http://schemas.microsoft.com/office/drawing/2014/main" id="{FF173D0D-16F7-9931-510D-C98DC0580029}"/>
                </a:ext>
              </a:extLst>
            </p:cNvPr>
            <p:cNvSpPr>
              <a:spLocks noChangeArrowheads="1"/>
            </p:cNvSpPr>
            <p:nvPr/>
          </p:nvSpPr>
          <p:spPr bwMode="auto">
            <a:xfrm>
              <a:off x="4889" y="1609"/>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5395" name="Oval 90">
              <a:extLst>
                <a:ext uri="{FF2B5EF4-FFF2-40B4-BE49-F238E27FC236}">
                  <a16:creationId xmlns:a16="http://schemas.microsoft.com/office/drawing/2014/main" id="{CDB0277E-E675-9A8D-2C30-0D5ACE8DCB7B}"/>
                </a:ext>
              </a:extLst>
            </p:cNvPr>
            <p:cNvSpPr>
              <a:spLocks noChangeArrowheads="1"/>
            </p:cNvSpPr>
            <p:nvPr/>
          </p:nvSpPr>
          <p:spPr bwMode="auto">
            <a:xfrm>
              <a:off x="5313" y="1619"/>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5396" name="Line 91">
              <a:extLst>
                <a:ext uri="{FF2B5EF4-FFF2-40B4-BE49-F238E27FC236}">
                  <a16:creationId xmlns:a16="http://schemas.microsoft.com/office/drawing/2014/main" id="{1962BF97-EBBD-192F-DB87-A9AD05DCE137}"/>
                </a:ext>
              </a:extLst>
            </p:cNvPr>
            <p:cNvSpPr>
              <a:spLocks noChangeShapeType="1"/>
            </p:cNvSpPr>
            <p:nvPr/>
          </p:nvSpPr>
          <p:spPr bwMode="auto">
            <a:xfrm>
              <a:off x="4863" y="1772"/>
              <a:ext cx="477"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7" name="Text Box 92">
              <a:extLst>
                <a:ext uri="{FF2B5EF4-FFF2-40B4-BE49-F238E27FC236}">
                  <a16:creationId xmlns:a16="http://schemas.microsoft.com/office/drawing/2014/main" id="{F7108AA4-4E2D-2F82-A385-CE307CE51310}"/>
                </a:ext>
              </a:extLst>
            </p:cNvPr>
            <p:cNvSpPr txBox="1">
              <a:spLocks noChangeArrowheads="1"/>
            </p:cNvSpPr>
            <p:nvPr/>
          </p:nvSpPr>
          <p:spPr bwMode="auto">
            <a:xfrm>
              <a:off x="4262" y="1774"/>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V</a:t>
              </a:r>
              <a:r>
                <a:rPr lang="en-US" altLang="zh-CN" baseline="-25000">
                  <a:latin typeface="Tahoma" panose="020B0604030504040204" pitchFamily="34" charset="0"/>
                  <a:ea typeface="Arial Unicode MS" panose="020B0604020202020204" pitchFamily="34" charset="-122"/>
                </a:rPr>
                <a:t>F</a:t>
              </a:r>
            </a:p>
          </p:txBody>
        </p:sp>
        <p:sp>
          <p:nvSpPr>
            <p:cNvPr id="15398" name="Text Box 93">
              <a:extLst>
                <a:ext uri="{FF2B5EF4-FFF2-40B4-BE49-F238E27FC236}">
                  <a16:creationId xmlns:a16="http://schemas.microsoft.com/office/drawing/2014/main" id="{8267CF7A-395B-45EE-FBED-199407653A48}"/>
                </a:ext>
              </a:extLst>
            </p:cNvPr>
            <p:cNvSpPr txBox="1">
              <a:spLocks noChangeArrowheads="1"/>
            </p:cNvSpPr>
            <p:nvPr/>
          </p:nvSpPr>
          <p:spPr bwMode="auto">
            <a:xfrm>
              <a:off x="5287" y="1944"/>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R</a:t>
              </a:r>
              <a:r>
                <a:rPr lang="en-US" altLang="zh-CN" baseline="-25000">
                  <a:latin typeface="Tahoma" panose="020B0604030504040204" pitchFamily="34" charset="0"/>
                  <a:ea typeface="Arial Unicode MS" panose="020B0604020202020204" pitchFamily="34" charset="-122"/>
                </a:rPr>
                <a:t>L</a:t>
              </a:r>
            </a:p>
          </p:txBody>
        </p:sp>
        <p:sp>
          <p:nvSpPr>
            <p:cNvPr id="15399" name="Text Box 94">
              <a:extLst>
                <a:ext uri="{FF2B5EF4-FFF2-40B4-BE49-F238E27FC236}">
                  <a16:creationId xmlns:a16="http://schemas.microsoft.com/office/drawing/2014/main" id="{DB83D042-C6B9-F802-2AAE-649E72E7BD2F}"/>
                </a:ext>
              </a:extLst>
            </p:cNvPr>
            <p:cNvSpPr txBox="1">
              <a:spLocks noChangeArrowheads="1"/>
            </p:cNvSpPr>
            <p:nvPr/>
          </p:nvSpPr>
          <p:spPr bwMode="auto">
            <a:xfrm>
              <a:off x="4972" y="1755"/>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I</a:t>
              </a:r>
              <a:r>
                <a:rPr lang="en-US" altLang="zh-CN" baseline="-25000">
                  <a:latin typeface="Tahoma" panose="020B0604030504040204" pitchFamily="34" charset="0"/>
                  <a:ea typeface="Arial Unicode MS" panose="020B0604020202020204" pitchFamily="34" charset="-122"/>
                </a:rPr>
                <a:t>F</a:t>
              </a:r>
            </a:p>
          </p:txBody>
        </p:sp>
        <p:sp>
          <p:nvSpPr>
            <p:cNvPr id="15400" name="AutoShape 95">
              <a:extLst>
                <a:ext uri="{FF2B5EF4-FFF2-40B4-BE49-F238E27FC236}">
                  <a16:creationId xmlns:a16="http://schemas.microsoft.com/office/drawing/2014/main" id="{E50DFF50-B8F5-94A9-5185-2D157A0C0161}"/>
                </a:ext>
              </a:extLst>
            </p:cNvPr>
            <p:cNvSpPr>
              <a:spLocks noChangeArrowheads="1"/>
            </p:cNvSpPr>
            <p:nvPr/>
          </p:nvSpPr>
          <p:spPr bwMode="auto">
            <a:xfrm>
              <a:off x="3944" y="2076"/>
              <a:ext cx="378" cy="135"/>
            </a:xfrm>
            <a:prstGeom prst="rightArrow">
              <a:avLst>
                <a:gd name="adj1" fmla="val 50000"/>
                <a:gd name="adj2" fmla="val 7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0"/>
                </a:spcBef>
                <a:buClrTx/>
                <a:buFontTx/>
                <a:buNone/>
              </a:pPr>
              <a:endParaRPr lang="zh-CN" altLang="en-US" sz="1800">
                <a:latin typeface="Arial" panose="020B0604020202020204" pitchFamily="34" charset="0"/>
                <a:ea typeface="Arial Unicode MS" panose="020B0604020202020204" pitchFamily="34" charset="-122"/>
              </a:endParaRPr>
            </a:p>
          </p:txBody>
        </p:sp>
        <p:sp>
          <p:nvSpPr>
            <p:cNvPr id="15401" name="Text Box 97">
              <a:extLst>
                <a:ext uri="{FF2B5EF4-FFF2-40B4-BE49-F238E27FC236}">
                  <a16:creationId xmlns:a16="http://schemas.microsoft.com/office/drawing/2014/main" id="{E4005D70-D601-7F4E-9FE1-D66D1EE3554B}"/>
                </a:ext>
              </a:extLst>
            </p:cNvPr>
            <p:cNvSpPr txBox="1">
              <a:spLocks noChangeArrowheads="1"/>
            </p:cNvSpPr>
            <p:nvPr/>
          </p:nvSpPr>
          <p:spPr bwMode="auto">
            <a:xfrm>
              <a:off x="4958" y="1344"/>
              <a:ext cx="3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eaLnBrk="1" hangingPunct="1">
                <a:spcBef>
                  <a:spcPct val="50000"/>
                </a:spcBef>
                <a:buClrTx/>
                <a:buFontTx/>
                <a:buNone/>
              </a:pPr>
              <a:r>
                <a:rPr lang="en-US" altLang="zh-CN">
                  <a:latin typeface="Tahoma" panose="020B0604030504040204" pitchFamily="34" charset="0"/>
                  <a:ea typeface="Arial Unicode MS" panose="020B0604020202020204" pitchFamily="34" charset="-122"/>
                </a:rPr>
                <a:t>K</a:t>
              </a:r>
              <a:endParaRPr lang="en-US" altLang="zh-CN" baseline="-25000">
                <a:latin typeface="Tahoma" panose="020B0604030504040204" pitchFamily="34" charset="0"/>
                <a:ea typeface="Arial Unicode MS" panose="020B0604020202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animEffect transition="in" filter="blinds(horizontal)">
                                      <p:cBhvr>
                                        <p:cTn id="7" dur="500"/>
                                        <p:tgtEl>
                                          <p:spTgt spid="173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3059">
                                            <p:txEl>
                                              <p:pRg st="1" end="1"/>
                                            </p:txEl>
                                          </p:spTgt>
                                        </p:tgtEl>
                                        <p:attrNameLst>
                                          <p:attrName>style.visibility</p:attrName>
                                        </p:attrNameLst>
                                      </p:cBhvr>
                                      <p:to>
                                        <p:strVal val="visible"/>
                                      </p:to>
                                    </p:set>
                                    <p:animEffect transition="in" filter="blinds(horizontal)">
                                      <p:cBhvr>
                                        <p:cTn id="12" dur="500"/>
                                        <p:tgtEl>
                                          <p:spTgt spid="173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3059">
                                            <p:txEl>
                                              <p:pRg st="2" end="2"/>
                                            </p:txEl>
                                          </p:spTgt>
                                        </p:tgtEl>
                                        <p:attrNameLst>
                                          <p:attrName>style.visibility</p:attrName>
                                        </p:attrNameLst>
                                      </p:cBhvr>
                                      <p:to>
                                        <p:strVal val="visible"/>
                                      </p:to>
                                    </p:set>
                                    <p:animEffect transition="in" filter="blinds(horizontal)">
                                      <p:cBhvr>
                                        <p:cTn id="17" dur="500"/>
                                        <p:tgtEl>
                                          <p:spTgt spid="1730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3063"/>
                                        </p:tgtEl>
                                        <p:attrNameLst>
                                          <p:attrName>style.visibility</p:attrName>
                                        </p:attrNameLst>
                                      </p:cBhvr>
                                      <p:to>
                                        <p:strVal val="visible"/>
                                      </p:to>
                                    </p:set>
                                    <p:animEffect transition="in" filter="blinds(horizontal)">
                                      <p:cBhvr>
                                        <p:cTn id="22" dur="500"/>
                                        <p:tgtEl>
                                          <p:spTgt spid="1730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73156"/>
                                        </p:tgtEl>
                                        <p:attrNameLst>
                                          <p:attrName>style.visibility</p:attrName>
                                        </p:attrNameLst>
                                      </p:cBhvr>
                                      <p:to>
                                        <p:strVal val="visible"/>
                                      </p:to>
                                    </p:set>
                                    <p:animEffect transition="in" filter="box(in)">
                                      <p:cBhvr>
                                        <p:cTn id="27" dur="500"/>
                                        <p:tgtEl>
                                          <p:spTgt spid="1731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3062"/>
                                        </p:tgtEl>
                                        <p:attrNameLst>
                                          <p:attrName>style.visibility</p:attrName>
                                        </p:attrNameLst>
                                      </p:cBhvr>
                                      <p:to>
                                        <p:strVal val="visible"/>
                                      </p:to>
                                    </p:set>
                                    <p:animEffect transition="in" filter="blinds(horizontal)">
                                      <p:cBhvr>
                                        <p:cTn id="32" dur="500"/>
                                        <p:tgtEl>
                                          <p:spTgt spid="17306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73155"/>
                                        </p:tgtEl>
                                        <p:attrNameLst>
                                          <p:attrName>style.visibility</p:attrName>
                                        </p:attrNameLst>
                                      </p:cBhvr>
                                      <p:to>
                                        <p:strVal val="visible"/>
                                      </p:to>
                                    </p:set>
                                    <p:animEffect transition="in" filter="box(in)">
                                      <p:cBhvr>
                                        <p:cTn id="37" dur="500"/>
                                        <p:tgtEl>
                                          <p:spTgt spid="173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p:bldP spid="173062" grpId="0" animBg="1"/>
      <p:bldP spid="1730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9">
            <a:extLst>
              <a:ext uri="{FF2B5EF4-FFF2-40B4-BE49-F238E27FC236}">
                <a16:creationId xmlns:a16="http://schemas.microsoft.com/office/drawing/2014/main" id="{C95B6077-DD6E-C195-F813-C05DB96E89AF}"/>
              </a:ext>
            </a:extLst>
          </p:cNvPr>
          <p:cNvSpPr>
            <a:spLocks noGrp="1"/>
          </p:cNvSpPr>
          <p:nvPr>
            <p:ph type="sldNum" sz="quarter" idx="10"/>
          </p:nvPr>
        </p:nvSpPr>
        <p:spPr>
          <a:noFill/>
        </p:spPr>
        <p:txBody>
          <a:bodyPr/>
          <a:lstStyle>
            <a:lvl1pPr>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None/>
            </a:pPr>
            <a:fld id="{9931B8EF-53D6-48FD-A5FC-79160ED1D409}" type="slidenum">
              <a:rPr lang="en-US" altLang="zh-CN" sz="1800">
                <a:solidFill>
                  <a:schemeClr val="bg2"/>
                </a:solidFill>
                <a:latin typeface="Arial" panose="020B0604020202020204" pitchFamily="34" charset="0"/>
                <a:ea typeface="Arial Unicode MS" panose="020B0604020202020204" pitchFamily="34" charset="-122"/>
              </a:rPr>
              <a:pPr>
                <a:spcBef>
                  <a:spcPct val="0"/>
                </a:spcBef>
                <a:buClrTx/>
                <a:buFontTx/>
                <a:buNone/>
              </a:pPr>
              <a:t>9</a:t>
            </a:fld>
            <a:endParaRPr lang="en-US" altLang="zh-CN" sz="1800">
              <a:solidFill>
                <a:schemeClr val="bg2"/>
              </a:solidFill>
              <a:latin typeface="Arial" panose="020B0604020202020204" pitchFamily="34" charset="0"/>
              <a:ea typeface="Arial Unicode MS" panose="020B0604020202020204" pitchFamily="34" charset="-122"/>
            </a:endParaRPr>
          </a:p>
        </p:txBody>
      </p:sp>
      <p:sp>
        <p:nvSpPr>
          <p:cNvPr id="275458" name="Rectangle 2">
            <a:extLst>
              <a:ext uri="{FF2B5EF4-FFF2-40B4-BE49-F238E27FC236}">
                <a16:creationId xmlns:a16="http://schemas.microsoft.com/office/drawing/2014/main" id="{2AA0B049-303E-0B36-5944-AD774520B4CC}"/>
              </a:ext>
            </a:extLst>
          </p:cNvPr>
          <p:cNvSpPr>
            <a:spLocks noGrp="1"/>
          </p:cNvSpPr>
          <p:nvPr>
            <p:ph type="title"/>
          </p:nvPr>
        </p:nvSpPr>
        <p:spPr/>
        <p:txBody>
          <a:bodyPr/>
          <a:lstStyle/>
          <a:p>
            <a:pPr>
              <a:defRPr/>
            </a:pPr>
            <a:r>
              <a:rPr lang="zh-CN" altLang="en-US" sz="2400" cap="none"/>
              <a:t>二极管的伏</a:t>
            </a:r>
            <a:r>
              <a:rPr lang="en-US" altLang="zh-CN" sz="2400" cap="none"/>
              <a:t>-</a:t>
            </a:r>
            <a:r>
              <a:rPr lang="zh-CN" altLang="en-US" sz="2400" cap="none"/>
              <a:t>安特性曲线</a:t>
            </a:r>
          </a:p>
        </p:txBody>
      </p:sp>
      <p:pic>
        <p:nvPicPr>
          <p:cNvPr id="17412" name="Picture 5">
            <a:extLst>
              <a:ext uri="{FF2B5EF4-FFF2-40B4-BE49-F238E27FC236}">
                <a16:creationId xmlns:a16="http://schemas.microsoft.com/office/drawing/2014/main" id="{1A9044CA-5BE5-220B-706C-927BEFB9A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476250"/>
            <a:ext cx="5148262" cy="4748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9CDE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3" name="Rectangle 6">
            <a:extLst>
              <a:ext uri="{FF2B5EF4-FFF2-40B4-BE49-F238E27FC236}">
                <a16:creationId xmlns:a16="http://schemas.microsoft.com/office/drawing/2014/main" id="{61B772B2-C500-21DC-DEA4-31291EDFF58E}"/>
              </a:ext>
            </a:extLst>
          </p:cNvPr>
          <p:cNvSpPr>
            <a:spLocks noChangeArrowheads="1"/>
          </p:cNvSpPr>
          <p:nvPr/>
        </p:nvSpPr>
        <p:spPr bwMode="auto">
          <a:xfrm>
            <a:off x="2700338" y="5553075"/>
            <a:ext cx="15636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spcBef>
                <a:spcPct val="20000"/>
              </a:spcBef>
              <a:buClr>
                <a:schemeClr val="tx2"/>
              </a:buClr>
              <a:buFont typeface="Wingdings" panose="05000000000000000000" pitchFamily="2" charset="2"/>
              <a:buChar char="n"/>
              <a:defRPr sz="2000">
                <a:solidFill>
                  <a:schemeClr val="tx1"/>
                </a:solidFill>
                <a:latin typeface="Franklin Gothic Medium" panose="020B0603020102020204" pitchFamily="34" charset="0"/>
                <a:ea typeface="宋体" panose="02010600030101010101" pitchFamily="2" charset="-122"/>
              </a:defRPr>
            </a:lvl1pPr>
            <a:lvl2pPr marL="742950" indent="-285750">
              <a:spcBef>
                <a:spcPct val="20000"/>
              </a:spcBef>
              <a:buClr>
                <a:schemeClr val="tx2"/>
              </a:buClr>
              <a:buFont typeface="Wingdings" panose="05000000000000000000" pitchFamily="2" charset="2"/>
              <a:buChar char="n"/>
              <a:defRPr>
                <a:solidFill>
                  <a:schemeClr val="tx1"/>
                </a:solidFill>
                <a:latin typeface="Franklin Gothic Medium" panose="020B0603020102020204" pitchFamily="34" charset="0"/>
                <a:ea typeface="宋体" panose="02010600030101010101" pitchFamily="2" charset="-122"/>
              </a:defRPr>
            </a:lvl2pPr>
            <a:lvl3pPr marL="1143000" indent="-228600">
              <a:spcBef>
                <a:spcPct val="20000"/>
              </a:spcBef>
              <a:buClr>
                <a:schemeClr val="tx2"/>
              </a:buClr>
              <a:buFont typeface="Wingdings" panose="05000000000000000000" pitchFamily="2" charset="2"/>
              <a:buChar char="n"/>
              <a:defRPr sz="1600">
                <a:solidFill>
                  <a:schemeClr val="tx1"/>
                </a:solidFill>
                <a:latin typeface="Franklin Gothic Medium" panose="020B0603020102020204" pitchFamily="34" charset="0"/>
                <a:ea typeface="宋体" panose="02010600030101010101" pitchFamily="2" charset="-122"/>
              </a:defRPr>
            </a:lvl3pPr>
            <a:lvl4pPr marL="1600200" indent="-228600">
              <a:spcBef>
                <a:spcPct val="20000"/>
              </a:spcBef>
              <a:buClr>
                <a:schemeClr val="tx2"/>
              </a:buClr>
              <a:buFont typeface="Wingdings" panose="05000000000000000000" pitchFamily="2" charset="2"/>
              <a:buChar char="n"/>
              <a:defRPr sz="1400">
                <a:solidFill>
                  <a:schemeClr val="tx1"/>
                </a:solidFill>
                <a:latin typeface="Franklin Gothic Medium" panose="020B0603020102020204" pitchFamily="34"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n"/>
              <a:defRPr sz="1300">
                <a:solidFill>
                  <a:schemeClr val="tx1"/>
                </a:solidFill>
                <a:latin typeface="Franklin Gothic Medium" panose="020B0603020102020204" pitchFamily="34" charset="0"/>
                <a:ea typeface="宋体" panose="02010600030101010101" pitchFamily="2" charset="-122"/>
              </a:defRPr>
            </a:lvl9pPr>
          </a:lstStyle>
          <a:p>
            <a:pPr>
              <a:spcBef>
                <a:spcPct val="0"/>
              </a:spcBef>
              <a:buClrTx/>
              <a:buFontTx/>
              <a:buAutoNum type="arabicPeriod"/>
            </a:pPr>
            <a:r>
              <a:rPr lang="zh-CN" altLang="en-US" sz="1800">
                <a:latin typeface="宋体" panose="02010600030101010101" pitchFamily="2" charset="-122"/>
                <a:ea typeface="Arial Unicode MS" panose="020B0604020202020204" pitchFamily="34" charset="-122"/>
              </a:rPr>
              <a:t>正向导通</a:t>
            </a:r>
          </a:p>
          <a:p>
            <a:pPr>
              <a:spcBef>
                <a:spcPct val="0"/>
              </a:spcBef>
              <a:buClrTx/>
              <a:buFontTx/>
              <a:buAutoNum type="arabicPeriod"/>
            </a:pPr>
            <a:r>
              <a:rPr lang="zh-CN" altLang="en-US" sz="1800">
                <a:latin typeface="宋体" panose="02010600030101010101" pitchFamily="2" charset="-122"/>
                <a:ea typeface="Arial Unicode MS" panose="020B0604020202020204" pitchFamily="34" charset="-122"/>
              </a:rPr>
              <a:t>反向截止</a:t>
            </a:r>
          </a:p>
          <a:p>
            <a:pPr>
              <a:spcBef>
                <a:spcPct val="0"/>
              </a:spcBef>
              <a:buClrTx/>
              <a:buFontTx/>
              <a:buAutoNum type="arabicPeriod"/>
            </a:pPr>
            <a:r>
              <a:rPr lang="zh-CN" altLang="en-US" sz="1800">
                <a:latin typeface="宋体" panose="02010600030101010101" pitchFamily="2" charset="-122"/>
                <a:ea typeface="Arial Unicode MS" panose="020B0604020202020204" pitchFamily="34" charset="-122"/>
              </a:rPr>
              <a:t>反向击穿 </a:t>
            </a:r>
          </a:p>
        </p:txBody>
      </p:sp>
      <p:pic>
        <p:nvPicPr>
          <p:cNvPr id="17414" name="Picture 7">
            <a:extLst>
              <a:ext uri="{FF2B5EF4-FFF2-40B4-BE49-F238E27FC236}">
                <a16:creationId xmlns:a16="http://schemas.microsoft.com/office/drawing/2014/main" id="{6A427566-49C1-EE84-1F59-344EB06A3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513" y="1449388"/>
            <a:ext cx="17526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格LXC">
  <a:themeElements>
    <a:clrScheme name="lxc">
      <a:dk1>
        <a:sysClr val="windowText" lastClr="000000"/>
      </a:dk1>
      <a:lt1>
        <a:sysClr val="window" lastClr="FFFFFF"/>
      </a:lt1>
      <a:dk2>
        <a:srgbClr val="1F497D"/>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网格">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5889</TotalTime>
  <Words>5494</Words>
  <Application>Microsoft Office PowerPoint</Application>
  <PresentationFormat>全屏显示(4:3)</PresentationFormat>
  <Paragraphs>1029</Paragraphs>
  <Slides>63</Slides>
  <Notes>24</Notes>
  <HiddenSlides>3</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63</vt:i4>
      </vt:variant>
    </vt:vector>
  </HeadingPairs>
  <TitlesOfParts>
    <vt:vector size="79" baseType="lpstr">
      <vt:lpstr>Arial</vt:lpstr>
      <vt:lpstr>Arial Unicode MS</vt:lpstr>
      <vt:lpstr>Franklin Gothic Medium</vt:lpstr>
      <vt:lpstr>微软雅黑</vt:lpstr>
      <vt:lpstr>宋体</vt:lpstr>
      <vt:lpstr>Wingdings</vt:lpstr>
      <vt:lpstr>Calibri</vt:lpstr>
      <vt:lpstr>Wingdings 2</vt:lpstr>
      <vt:lpstr>Tahoma</vt:lpstr>
      <vt:lpstr>Times New Roman</vt:lpstr>
      <vt:lpstr>楷体_GB2312</vt:lpstr>
      <vt:lpstr>Symbol</vt:lpstr>
      <vt:lpstr>网格LXC</vt:lpstr>
      <vt:lpstr>Microsoft 公式 3.0</vt:lpstr>
      <vt:lpstr>Microsoft Visio 绘图</vt:lpstr>
      <vt:lpstr>MathType 6.0 Equation</vt:lpstr>
      <vt:lpstr>PowerPoint 演示文稿</vt:lpstr>
      <vt:lpstr>基本概念</vt:lpstr>
      <vt:lpstr>双极型和单极型集成电路</vt:lpstr>
      <vt:lpstr>PN结</vt:lpstr>
      <vt:lpstr>PN结</vt:lpstr>
      <vt:lpstr>PN结</vt:lpstr>
      <vt:lpstr>PN结</vt:lpstr>
      <vt:lpstr>二极管的开关特性</vt:lpstr>
      <vt:lpstr>二极管的伏-安特性曲线</vt:lpstr>
      <vt:lpstr>二极管与门</vt:lpstr>
      <vt:lpstr>二极管或门</vt:lpstr>
      <vt:lpstr>三极管介绍</vt:lpstr>
      <vt:lpstr>三极管介绍</vt:lpstr>
      <vt:lpstr>NPN型三极管的工作原理</vt:lpstr>
      <vt:lpstr>NPN型三极管的工作原理</vt:lpstr>
      <vt:lpstr>NPN型三极管的工作原理</vt:lpstr>
      <vt:lpstr>三极管的截止、饱和条件</vt:lpstr>
      <vt:lpstr>晶体三极管的三种工作状态</vt:lpstr>
      <vt:lpstr>三极管的开关时间</vt:lpstr>
      <vt:lpstr>三极管非门电路</vt:lpstr>
      <vt:lpstr>TTL与非门电路</vt:lpstr>
      <vt:lpstr>TTL与非门的基本结构</vt:lpstr>
      <vt:lpstr>TTL与非门的工作原理</vt:lpstr>
      <vt:lpstr>TTL与非门的工作原理</vt:lpstr>
      <vt:lpstr>3.2  CMOS门电路 </vt:lpstr>
      <vt:lpstr>CMOS门概述</vt:lpstr>
      <vt:lpstr>NMOS的结构</vt:lpstr>
      <vt:lpstr>NMSO管工作原理</vt:lpstr>
      <vt:lpstr>PMOS管和NMOS管比较</vt:lpstr>
      <vt:lpstr>CMOS反向器</vt:lpstr>
      <vt:lpstr>互补MOSFET对</vt:lpstr>
      <vt:lpstr>COMS与非门</vt:lpstr>
      <vt:lpstr>COMS或非门</vt:lpstr>
      <vt:lpstr>COMS或非门</vt:lpstr>
      <vt:lpstr>CMOS传输门</vt:lpstr>
      <vt:lpstr>CMOS传输门举例</vt:lpstr>
      <vt:lpstr>三态输出门</vt:lpstr>
      <vt:lpstr>CMOS三态门</vt:lpstr>
      <vt:lpstr>三态输出门</vt:lpstr>
      <vt:lpstr>3.4.1  输入/输出电压和电流参数</vt:lpstr>
      <vt:lpstr>TTL与非门74LS00的主要性能参数</vt:lpstr>
      <vt:lpstr>TTL与非门74LS00的主要性能参数</vt:lpstr>
      <vt:lpstr>传输延时</vt:lpstr>
      <vt:lpstr>逻辑门电路中的传输延时</vt:lpstr>
      <vt:lpstr>扇出系数</vt:lpstr>
      <vt:lpstr>扇出系数</vt:lpstr>
      <vt:lpstr>扇出系数</vt:lpstr>
      <vt:lpstr>扇出系数</vt:lpstr>
      <vt:lpstr>噪声容限</vt:lpstr>
      <vt:lpstr>2.3.4 噪声容限</vt:lpstr>
      <vt:lpstr>功耗</vt:lpstr>
      <vt:lpstr>1）TTL芯片的功耗</vt:lpstr>
      <vt:lpstr>2）COMS芯片的功耗</vt:lpstr>
      <vt:lpstr>功耗举例1</vt:lpstr>
      <vt:lpstr>功耗举例1</vt:lpstr>
      <vt:lpstr>功耗举例2</vt:lpstr>
      <vt:lpstr>CMOS集成电路的各种系列</vt:lpstr>
      <vt:lpstr>CMOS集成电路的各种系列</vt:lpstr>
      <vt:lpstr>CMOS集成电路的各种系列</vt:lpstr>
      <vt:lpstr>CMOS集成电路的各种系列</vt:lpstr>
      <vt:lpstr>TTL逻辑门电路</vt:lpstr>
      <vt:lpstr>抗饱和三极管</vt:lpstr>
      <vt:lpstr>74XX00的主要参数</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数字系统设计</dc:title>
  <dc:creator>USER</dc:creator>
  <cp:lastModifiedBy>165565566@qq.com</cp:lastModifiedBy>
  <cp:revision>1169</cp:revision>
  <dcterms:created xsi:type="dcterms:W3CDTF">2009-12-03T07:23:12Z</dcterms:created>
  <dcterms:modified xsi:type="dcterms:W3CDTF">2022-06-27T00:15:42Z</dcterms:modified>
</cp:coreProperties>
</file>